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1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11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1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33" name="Google Shape;133;p11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1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1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12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1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1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13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13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1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14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4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15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15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15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15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15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1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1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1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6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16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09" name="Google Shape;209;p16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16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16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2" name="Google Shape;212;p16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16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16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5" name="Google Shape;215;p16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1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6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" type="body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17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1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18"/>
          <p:cNvSpPr txBox="1"/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8"/>
          <p:cNvSpPr txBox="1"/>
          <p:nvPr>
            <p:ph idx="1" type="body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18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0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5" name="Google Shape;265;p2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4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4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6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6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9" name="Google Shape;69;p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9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1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10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0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5" name="Google Shape;115;p10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1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7" name="Google Shape;247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55" name="Google Shape;255;p1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256" name="Google Shape;256;p1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7" name="Google Shape;257;p19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8" name="Google Shape;258;p1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9" name="Google Shape;259;p1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0" name="Google Shape;260;p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6.png"/><Relationship Id="rId13" Type="http://schemas.openxmlformats.org/officeDocument/2006/relationships/image" Target="../media/image7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8.png"/><Relationship Id="rId15" Type="http://schemas.openxmlformats.org/officeDocument/2006/relationships/image" Target="../media/image21.png"/><Relationship Id="rId14" Type="http://schemas.openxmlformats.org/officeDocument/2006/relationships/image" Target="../media/image16.png"/><Relationship Id="rId17" Type="http://schemas.openxmlformats.org/officeDocument/2006/relationships/image" Target="../media/image19.png"/><Relationship Id="rId16" Type="http://schemas.openxmlformats.org/officeDocument/2006/relationships/image" Target="../media/image22.png"/><Relationship Id="rId5" Type="http://schemas.openxmlformats.org/officeDocument/2006/relationships/image" Target="../media/image12.png"/><Relationship Id="rId19" Type="http://schemas.openxmlformats.org/officeDocument/2006/relationships/image" Target="../media/image20.png"/><Relationship Id="rId6" Type="http://schemas.openxmlformats.org/officeDocument/2006/relationships/image" Target="../media/image4.png"/><Relationship Id="rId18" Type="http://schemas.openxmlformats.org/officeDocument/2006/relationships/image" Target="../media/image18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/>
          <p:nvPr/>
        </p:nvSpPr>
        <p:spPr>
          <a:xfrm rot="-589932">
            <a:off x="8490951" y="4185117"/>
            <a:ext cx="3299407" cy="440924"/>
          </a:xfrm>
          <a:custGeom>
            <a:rect b="b" l="l" r="r" t="t"/>
            <a:pathLst>
              <a:path extrusionOk="0" h="5291" w="10000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455612" y="4241801"/>
            <a:ext cx="11277600" cy="2337161"/>
          </a:xfrm>
          <a:custGeom>
            <a:rect b="b" l="l" r="r" t="t"/>
            <a:pathLst>
              <a:path extrusionOk="0" h="8000" w="10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4" name="Google Shape;274;p21"/>
          <p:cNvSpPr/>
          <p:nvPr/>
        </p:nvSpPr>
        <p:spPr>
          <a:xfrm>
            <a:off x="0" y="1587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5" name="Google Shape;275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"/>
          <p:cNvSpPr txBox="1"/>
          <p:nvPr>
            <p:ph type="ctrTitle"/>
          </p:nvPr>
        </p:nvSpPr>
        <p:spPr>
          <a:xfrm>
            <a:off x="1683171" y="1143000"/>
            <a:ext cx="8825658" cy="33892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100"/>
              <a:buFont typeface="Century Gothic"/>
              <a:buNone/>
            </a:pPr>
            <a:r>
              <a:rPr lang="en-US" sz="6100">
                <a:solidFill>
                  <a:srgbClr val="FFFFFF"/>
                </a:solidFill>
              </a:rPr>
              <a:t>How to grow and increase sales for 2023 for Vrinda Stores?</a:t>
            </a:r>
            <a:endParaRPr sz="6100">
              <a:solidFill>
                <a:srgbClr val="FFFFFF"/>
              </a:solidFill>
            </a:endParaRPr>
          </a:p>
        </p:txBody>
      </p:sp>
      <p:sp>
        <p:nvSpPr>
          <p:cNvPr id="277" name="Google Shape;277;p21"/>
          <p:cNvSpPr txBox="1"/>
          <p:nvPr>
            <p:ph idx="1" type="subTitle"/>
          </p:nvPr>
        </p:nvSpPr>
        <p:spPr>
          <a:xfrm>
            <a:off x="1683171" y="5240851"/>
            <a:ext cx="8825658" cy="828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2200">
                <a:solidFill>
                  <a:schemeClr val="dk2"/>
                </a:solidFill>
              </a:rPr>
              <a:t>BY: HARISH SREENIVASAN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2200">
                <a:solidFill>
                  <a:schemeClr val="dk2"/>
                </a:solidFill>
              </a:rPr>
              <a:t>PERIOD : 2022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3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2" name="Google Shape;402;p3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404" name="Google Shape;404;p3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0"/>
          <p:cNvSpPr/>
          <p:nvPr/>
        </p:nvSpPr>
        <p:spPr>
          <a:xfrm>
            <a:off x="0" y="1587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06" name="Google Shape;406;p30"/>
          <p:cNvSpPr txBox="1"/>
          <p:nvPr>
            <p:ph type="title"/>
          </p:nvPr>
        </p:nvSpPr>
        <p:spPr>
          <a:xfrm>
            <a:off x="6744929" y="1241266"/>
            <a:ext cx="4798142" cy="31537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5400"/>
              <a:buFont typeface="Century Gothic"/>
              <a:buNone/>
            </a:pPr>
            <a:r>
              <a:rPr b="0" i="0" lang="en-US" sz="5400">
                <a:solidFill>
                  <a:srgbClr val="EBEBE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ThankYou </a:t>
            </a:r>
            <a:endParaRPr/>
          </a:p>
        </p:txBody>
      </p:sp>
      <p:sp>
        <p:nvSpPr>
          <p:cNvPr id="407" name="Google Shape;407;p3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llipop" id="408" name="Google Shape;40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8503" y="1113063"/>
            <a:ext cx="4628758" cy="4628758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3" name="Google Shape;283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85" name="Google Shape;285;p2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Overview	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6" name="Google Shape;286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22"/>
          <p:cNvGrpSpPr/>
          <p:nvPr/>
        </p:nvGrpSpPr>
        <p:grpSpPr>
          <a:xfrm>
            <a:off x="1286934" y="2324100"/>
            <a:ext cx="9625382" cy="3422682"/>
            <a:chOff x="0" y="0"/>
            <a:chExt cx="9625382" cy="3422682"/>
          </a:xfrm>
        </p:grpSpPr>
        <p:sp>
          <p:nvSpPr>
            <p:cNvPr id="288" name="Google Shape;288;p22"/>
            <p:cNvSpPr/>
            <p:nvPr/>
          </p:nvSpPr>
          <p:spPr>
            <a:xfrm>
              <a:off x="0" y="0"/>
              <a:ext cx="7411544" cy="61608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E96B8D"/>
                </a:gs>
                <a:gs pos="100000">
                  <a:srgbClr val="BF2552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2"/>
            <p:cNvSpPr txBox="1"/>
            <p:nvPr/>
          </p:nvSpPr>
          <p:spPr>
            <a:xfrm>
              <a:off x="18044" y="18044"/>
              <a:ext cx="6674662" cy="579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Vrinda Stores a Unisex clothing store having online as well as offline presence. </a:t>
              </a: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553459" y="701650"/>
              <a:ext cx="7411544" cy="61608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EA836B"/>
                </a:gs>
                <a:gs pos="100000">
                  <a:srgbClr val="C14525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2"/>
            <p:cNvSpPr txBox="1"/>
            <p:nvPr/>
          </p:nvSpPr>
          <p:spPr>
            <a:xfrm>
              <a:off x="571503" y="719694"/>
              <a:ext cx="6421543" cy="579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It exports to various parts of the country </a:t>
              </a: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1106919" y="1403300"/>
              <a:ext cx="7411544" cy="61608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EBAB6B"/>
                </a:gs>
                <a:gs pos="100000">
                  <a:srgbClr val="C37623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2"/>
            <p:cNvSpPr txBox="1"/>
            <p:nvPr/>
          </p:nvSpPr>
          <p:spPr>
            <a:xfrm>
              <a:off x="1124963" y="1421344"/>
              <a:ext cx="6421543" cy="579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It carters to all age group for men as well as women.</a:t>
              </a: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1660378" y="2104950"/>
              <a:ext cx="7411544" cy="61608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BC9BF6"/>
                </a:gs>
                <a:gs pos="100000">
                  <a:srgbClr val="7335DE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2"/>
            <p:cNvSpPr txBox="1"/>
            <p:nvPr/>
          </p:nvSpPr>
          <p:spPr>
            <a:xfrm>
              <a:off x="1678422" y="2122994"/>
              <a:ext cx="6421543" cy="579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Sales Data is taken for all months for the year 2022.</a:t>
              </a: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2213838" y="2806600"/>
              <a:ext cx="7411544" cy="61608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D66D9"/>
                </a:gs>
                <a:gs pos="100000">
                  <a:srgbClr val="AC2CA7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2"/>
            <p:cNvSpPr txBox="1"/>
            <p:nvPr/>
          </p:nvSpPr>
          <p:spPr>
            <a:xfrm>
              <a:off x="2231882" y="2824644"/>
              <a:ext cx="6421543" cy="579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Tool used for the analysis is Microsoft Excel.</a:t>
              </a: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7011090" y="450082"/>
              <a:ext cx="400453" cy="400453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4CDD4">
                <a:alpha val="89803"/>
              </a:srgbClr>
            </a:solidFill>
            <a:ln cap="rnd" cmpd="sng" w="9525">
              <a:solidFill>
                <a:srgbClr val="F4CDD4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2"/>
            <p:cNvSpPr txBox="1"/>
            <p:nvPr/>
          </p:nvSpPr>
          <p:spPr>
            <a:xfrm>
              <a:off x="7101192" y="450082"/>
              <a:ext cx="220249" cy="301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7564550" y="1151732"/>
              <a:ext cx="400453" cy="400453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4D1CD">
                <a:alpha val="89803"/>
              </a:srgbClr>
            </a:solidFill>
            <a:ln cap="rnd" cmpd="sng" w="9525">
              <a:solidFill>
                <a:srgbClr val="F4D1C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 txBox="1"/>
            <p:nvPr/>
          </p:nvSpPr>
          <p:spPr>
            <a:xfrm>
              <a:off x="7654652" y="1151732"/>
              <a:ext cx="220249" cy="301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8118010" y="1843114"/>
              <a:ext cx="400453" cy="400453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6DBCC">
                <a:alpha val="89803"/>
              </a:srgbClr>
            </a:solidFill>
            <a:ln cap="rnd" cmpd="sng" w="9525">
              <a:solidFill>
                <a:srgbClr val="F6DBCC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2"/>
            <p:cNvSpPr txBox="1"/>
            <p:nvPr/>
          </p:nvSpPr>
          <p:spPr>
            <a:xfrm>
              <a:off x="8208112" y="1843114"/>
              <a:ext cx="220249" cy="301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8671469" y="2551610"/>
              <a:ext cx="400453" cy="400453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DDD2FA">
                <a:alpha val="89803"/>
              </a:srgbClr>
            </a:solidFill>
            <a:ln cap="rnd" cmpd="sng" w="9525">
              <a:solidFill>
                <a:srgbClr val="DDD2FA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2"/>
            <p:cNvSpPr txBox="1"/>
            <p:nvPr/>
          </p:nvSpPr>
          <p:spPr>
            <a:xfrm>
              <a:off x="8761571" y="2551610"/>
              <a:ext cx="220249" cy="301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Objective</a:t>
            </a:r>
            <a:br>
              <a:rPr lang="en-US"/>
            </a:br>
            <a:endParaRPr/>
          </a:p>
        </p:txBody>
      </p:sp>
      <p:sp>
        <p:nvSpPr>
          <p:cNvPr id="311" name="Google Shape;311;p2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How to grow and increase sales for the year 2023 by understanding the annual sales report for the year 2022.This analysis can be determined by answering the following question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Font typeface="Courier New"/>
              <a:buChar char="o"/>
            </a:pPr>
            <a:r>
              <a:rPr lang="en-US"/>
              <a:t>Which month has the highest sales and order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Font typeface="Courier New"/>
              <a:buChar char="o"/>
            </a:pPr>
            <a:r>
              <a:rPr lang="en-US"/>
              <a:t>Who purchased more off the genders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Font typeface="Courier New"/>
              <a:buChar char="o"/>
            </a:pPr>
            <a:r>
              <a:rPr lang="en-US"/>
              <a:t>Different order status in 2022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Font typeface="Courier New"/>
              <a:buChar char="o"/>
            </a:pPr>
            <a:r>
              <a:rPr lang="en-US"/>
              <a:t>What is the relationship between gender and age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Font typeface="Courier New"/>
              <a:buChar char="o"/>
            </a:pPr>
            <a:r>
              <a:rPr lang="en-US"/>
              <a:t>Which are the top sales contributing  states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Font typeface="Courier New"/>
              <a:buChar char="o"/>
            </a:pPr>
            <a:r>
              <a:rPr lang="en-US"/>
              <a:t>Which channel contributes highest to sales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Font typeface="Courier New"/>
              <a:buChar char="o"/>
            </a:pPr>
            <a:r>
              <a:rPr lang="en-US"/>
              <a:t>Which is the highest selling category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Font typeface="Courier New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Cleaning</a:t>
            </a:r>
            <a:endParaRPr/>
          </a:p>
        </p:txBody>
      </p:sp>
      <p:sp>
        <p:nvSpPr>
          <p:cNvPr id="317" name="Google Shape;317;p24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Each Column was added a filter to  search for blank values, and if any discrepancies were also taken note off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Off them, the  gender column had two values for the same observant, i.e. male and M for male ,and Women and W for women, so that was synchronized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 the Qty column, a few vales were named as 1 as well as one, and the same was the case for 2, which was filtered and synchronized to form singularity 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Processing </a:t>
            </a:r>
            <a:endParaRPr/>
          </a:p>
        </p:txBody>
      </p:sp>
      <p:sp>
        <p:nvSpPr>
          <p:cNvPr id="323" name="Google Shape;323;p25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new column was added for categorizing the age based on which category they belong to 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IF condition formula was used to categorize the age group 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 Formula:- IF(column,=&gt; 50,“Senior”, IF(Column, =&gt;30,”Adult”,”Teenager”)),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 and the formula was applied for the whole column.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new column was added to determine the month 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Formula:- Text(column,,”mmmm”), and the formula was applied for the whole column.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Analysis</a:t>
            </a:r>
            <a:endParaRPr/>
          </a:p>
        </p:txBody>
      </p:sp>
      <p:sp>
        <p:nvSpPr>
          <p:cNvPr id="329" name="Google Shape;329;p26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pivot table was added for the data to determine the relationship between the Variables, and thus answer the question up to understand the sales pattern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Pivot tables was generated for a better Visual understanding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/>
          <p:nvPr>
            <p:ph type="title"/>
          </p:nvPr>
        </p:nvSpPr>
        <p:spPr>
          <a:xfrm>
            <a:off x="1154954" y="973668"/>
            <a:ext cx="102974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Visualization:</a:t>
            </a:r>
            <a:r>
              <a:rPr lang="en-US" sz="2800"/>
              <a:t> Vrinda Stores Annual report 2022</a:t>
            </a:r>
            <a:endParaRPr/>
          </a:p>
        </p:txBody>
      </p:sp>
      <p:sp>
        <p:nvSpPr>
          <p:cNvPr id="335" name="Google Shape;335;p27"/>
          <p:cNvSpPr txBox="1"/>
          <p:nvPr/>
        </p:nvSpPr>
        <p:spPr>
          <a:xfrm>
            <a:off x="3049073" y="3241114"/>
            <a:ext cx="6098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Vrinda Store Annual Report 2022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336" name="Google Shape;336;p27"/>
          <p:cNvSpPr txBox="1"/>
          <p:nvPr/>
        </p:nvSpPr>
        <p:spPr>
          <a:xfrm>
            <a:off x="3049073" y="3241114"/>
            <a:ext cx="6098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Vrinda Store Annual Resport 2022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grpSp>
        <p:nvGrpSpPr>
          <p:cNvPr id="337" name="Google Shape;337;p27"/>
          <p:cNvGrpSpPr/>
          <p:nvPr/>
        </p:nvGrpSpPr>
        <p:grpSpPr>
          <a:xfrm>
            <a:off x="1652613" y="33452014"/>
            <a:ext cx="1078230000" cy="440060200"/>
            <a:chOff x="9525" y="323848"/>
            <a:chExt cx="10782300" cy="4400552"/>
          </a:xfrm>
        </p:grpSpPr>
        <p:pic>
          <p:nvPicPr>
            <p:cNvPr id="338" name="Google Shape;338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000" y="342899"/>
              <a:ext cx="3790950" cy="2009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38725" y="323848"/>
              <a:ext cx="2905126" cy="20288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48625" y="333375"/>
              <a:ext cx="2733675" cy="2028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33475" y="2495550"/>
              <a:ext cx="3790950" cy="222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048250" y="2495549"/>
              <a:ext cx="2895600" cy="2219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039100" y="2505075"/>
              <a:ext cx="2752725" cy="220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2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525" y="1743076"/>
              <a:ext cx="1066800" cy="1514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050" y="3286125"/>
              <a:ext cx="1019175" cy="1409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6" name="Google Shape;346;p27"/>
          <p:cNvGrpSpPr/>
          <p:nvPr/>
        </p:nvGrpSpPr>
        <p:grpSpPr>
          <a:xfrm>
            <a:off x="1652613" y="33452014"/>
            <a:ext cx="1078230000" cy="440060200"/>
            <a:chOff x="9525" y="323848"/>
            <a:chExt cx="10782300" cy="4400552"/>
          </a:xfrm>
        </p:grpSpPr>
        <p:pic>
          <p:nvPicPr>
            <p:cNvPr id="347" name="Google Shape;347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000" y="342899"/>
              <a:ext cx="3790950" cy="2009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38725" y="323848"/>
              <a:ext cx="2905126" cy="20288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48625" y="333375"/>
              <a:ext cx="2733675" cy="2028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33475" y="2495550"/>
              <a:ext cx="3790950" cy="2228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048250" y="2495549"/>
              <a:ext cx="2895600" cy="2219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039100" y="2505075"/>
              <a:ext cx="2752725" cy="2200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525" y="1743076"/>
              <a:ext cx="1066800" cy="1514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9050" y="3286125"/>
              <a:ext cx="1019175" cy="14096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5" name="Google Shape;355;p2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652613" y="2200275"/>
            <a:ext cx="4093369" cy="2190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986541" y="2200275"/>
            <a:ext cx="2905125" cy="2120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088000" y="1846692"/>
            <a:ext cx="3048000" cy="2525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52613" y="4538163"/>
            <a:ext cx="4093368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969190" y="4552950"/>
            <a:ext cx="2922476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9088000" y="4557213"/>
            <a:ext cx="3048000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16732" y="2098610"/>
            <a:ext cx="1076325" cy="14382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362" name="Google Shape;362;p2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28326" y="3610446"/>
            <a:ext cx="1066800" cy="15144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363" name="Google Shape;363;p2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31019" y="5163669"/>
            <a:ext cx="1062038" cy="14097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2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9" name="Google Shape;369;p2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371" name="Google Shape;371;p2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FFFFFF"/>
                </a:solidFill>
              </a:rPr>
              <a:t>Observations 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2" name="Google Shape;372;p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" name="Google Shape;373;p28"/>
          <p:cNvGrpSpPr/>
          <p:nvPr/>
        </p:nvGrpSpPr>
        <p:grpSpPr>
          <a:xfrm>
            <a:off x="1289753" y="3289911"/>
            <a:ext cx="9619743" cy="1491059"/>
            <a:chOff x="2819" y="965811"/>
            <a:chExt cx="9619743" cy="1491059"/>
          </a:xfrm>
        </p:grpSpPr>
        <p:sp>
          <p:nvSpPr>
            <p:cNvPr id="374" name="Google Shape;374;p28"/>
            <p:cNvSpPr/>
            <p:nvPr/>
          </p:nvSpPr>
          <p:spPr>
            <a:xfrm>
              <a:off x="2819" y="965811"/>
              <a:ext cx="2013434" cy="127853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C3478"/>
                </a:gs>
                <a:gs pos="100000">
                  <a:srgbClr val="8D0B4F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226534" y="1178340"/>
              <a:ext cx="2013434" cy="127853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9525">
              <a:solidFill>
                <a:srgbClr val="B20F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8"/>
            <p:cNvSpPr txBox="1"/>
            <p:nvPr/>
          </p:nvSpPr>
          <p:spPr>
            <a:xfrm>
              <a:off x="263981" y="1215787"/>
              <a:ext cx="1938540" cy="1203636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rPr lang="en-US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Women have a higher rate of buying </a:t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2463684" y="965811"/>
              <a:ext cx="2013434" cy="127853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C3478"/>
                </a:gs>
                <a:gs pos="100000">
                  <a:srgbClr val="8D0B4F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2687399" y="1178340"/>
              <a:ext cx="2013434" cy="127853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9525">
              <a:solidFill>
                <a:srgbClr val="B20F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8"/>
            <p:cNvSpPr txBox="1"/>
            <p:nvPr/>
          </p:nvSpPr>
          <p:spPr>
            <a:xfrm>
              <a:off x="2724846" y="1215787"/>
              <a:ext cx="1938540" cy="1203636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rPr lang="en-US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Maharashtra, Karnataka and UP ar the top 3 state for sales</a:t>
              </a: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4924548" y="965811"/>
              <a:ext cx="2013434" cy="127853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C3478"/>
                </a:gs>
                <a:gs pos="100000">
                  <a:srgbClr val="8D0B4F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148263" y="1178340"/>
              <a:ext cx="2013434" cy="127853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9525">
              <a:solidFill>
                <a:srgbClr val="B20F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8"/>
            <p:cNvSpPr txBox="1"/>
            <p:nvPr/>
          </p:nvSpPr>
          <p:spPr>
            <a:xfrm>
              <a:off x="5185710" y="1215787"/>
              <a:ext cx="1938540" cy="1203636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rPr lang="en-US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Adult group of (30-49) hold maximum share </a:t>
              </a: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7385413" y="965811"/>
              <a:ext cx="2013434" cy="127853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C3478"/>
                </a:gs>
                <a:gs pos="100000">
                  <a:srgbClr val="8D0B4F"/>
                </a:gs>
              </a:gsLst>
              <a:lin ang="5400000" scaled="0"/>
            </a:gradFill>
            <a:ln>
              <a:noFill/>
            </a:ln>
            <a:effectLst>
              <a:outerShdw blurRad="38100" rotWithShape="0" dir="5400000" dist="25400">
                <a:srgbClr val="000000">
                  <a:alpha val="4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7609128" y="1178340"/>
              <a:ext cx="2013434" cy="127853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rnd" cmpd="sng" w="9525">
              <a:solidFill>
                <a:srgbClr val="B20F6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8"/>
            <p:cNvSpPr txBox="1"/>
            <p:nvPr/>
          </p:nvSpPr>
          <p:spPr>
            <a:xfrm>
              <a:off x="7646575" y="1215787"/>
              <a:ext cx="1938540" cy="1203636"/>
            </a:xfrm>
            <a:prstGeom prst="rect">
              <a:avLst/>
            </a:prstGeom>
            <a:solidFill>
              <a:srgbClr val="9900FF"/>
            </a:solidFill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rPr lang="en-US" sz="1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Amazon, Flipkart and Myntra channel have highest contribution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1" name="Google Shape;391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 rot="-5677511">
            <a:off x="3140485" y="1826078"/>
            <a:ext cx="3299407" cy="440924"/>
          </a:xfrm>
          <a:custGeom>
            <a:rect b="b" l="l" r="r" t="t"/>
            <a:pathLst>
              <a:path extrusionOk="0" h="5291" w="10000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 rot="-5400000">
            <a:off x="5171964" y="-140866"/>
            <a:ext cx="6053670" cy="7139732"/>
          </a:xfrm>
          <a:custGeom>
            <a:rect b="b" l="l" r="r" t="t"/>
            <a:pathLst>
              <a:path extrusionOk="0" h="7139732" w="6053670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94" name="Google Shape;394;p29"/>
          <p:cNvSpPr/>
          <p:nvPr/>
        </p:nvSpPr>
        <p:spPr>
          <a:xfrm>
            <a:off x="0" y="1587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95" name="Google Shape;395;p29"/>
          <p:cNvSpPr txBox="1"/>
          <p:nvPr>
            <p:ph type="title"/>
          </p:nvPr>
        </p:nvSpPr>
        <p:spPr>
          <a:xfrm>
            <a:off x="994087" y="1130603"/>
            <a:ext cx="3342442" cy="4596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2700"/>
              <a:buFont typeface="Century Gothic"/>
              <a:buNone/>
            </a:pPr>
            <a:r>
              <a:rPr lang="en-US" sz="2700">
                <a:solidFill>
                  <a:srgbClr val="EBEBEB"/>
                </a:solidFill>
              </a:rPr>
              <a:t>Recommendation </a:t>
            </a:r>
            <a:endParaRPr sz="2700">
              <a:solidFill>
                <a:srgbClr val="EBEBEB"/>
              </a:solidFill>
            </a:endParaRPr>
          </a:p>
        </p:txBody>
      </p:sp>
      <p:sp>
        <p:nvSpPr>
          <p:cNvPr id="396" name="Google Shape;396;p29"/>
          <p:cNvSpPr txBox="1"/>
          <p:nvPr>
            <p:ph idx="1" type="body"/>
          </p:nvPr>
        </p:nvSpPr>
        <p:spPr>
          <a:xfrm>
            <a:off x="5290077" y="437513"/>
            <a:ext cx="5502614" cy="5954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 sz="2000"/>
              <a:t>Targeting the Women segment with age group of 30-49 who live in Maharashtra, Karnataka and UP , by way of ads/ offers / coupons on sale from Amazon, Flipkart and Myntra can increase the sale for the year 2023.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