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ms-office.chartcolorstyle+xml" PartName="/ppt/charts/colors5.xml"/>
  <Override ContentType="application/vnd.ms-office.chartcolorstyle+xml" PartName="/ppt/charts/colors6.xml"/>
  <Override ContentType="application/vnd.ms-office.chartcolorstyle+xml" PartName="/ppt/charts/colors4.xml"/>
  <Override ContentType="application/vnd.ms-office.chartcolorstyle+xml" PartName="/ppt/charts/colors1.xml"/>
  <Override ContentType="application/vnd.ms-office.chartcolorstyle+xml" PartName="/ppt/charts/colors2.xml"/>
  <Override ContentType="application/vnd.ms-office.chartcolorstyle+xml" PartName="/ppt/charts/colors3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drawingml.chart+xml" PartName="/ppt/charts/chart9.xml"/>
  <Override ContentType="application/vnd.openxmlformats-officedocument.drawingml.chart+xml" PartName="/ppt/charts/chart2.xml"/>
  <Override ContentType="application/vnd.openxmlformats-officedocument.drawingml.chart+xml" PartName="/ppt/charts/chart7.xml"/>
  <Override ContentType="application/vnd.openxmlformats-officedocument.drawingml.chart+xml" PartName="/ppt/charts/chart4.xml"/>
  <Override ContentType="application/vnd.openxmlformats-officedocument.drawingml.chart+xml" PartName="/ppt/charts/chart6.xml"/>
  <Override ContentType="application/vnd.openxmlformats-officedocument.drawingml.chart+xml" PartName="/ppt/charts/chart16.xml"/>
  <Override ContentType="application/vnd.openxmlformats-officedocument.drawingml.chart+xml" PartName="/ppt/charts/chart1.xml"/>
  <Override ContentType="application/vnd.openxmlformats-officedocument.drawingml.chart+xml" PartName="/ppt/charts/chart10.xml"/>
  <Override ContentType="application/vnd.openxmlformats-officedocument.drawingml.chart+xml" PartName="/ppt/charts/chart12.xml"/>
  <Override ContentType="application/vnd.openxmlformats-officedocument.drawingml.chart+xml" PartName="/ppt/charts/chart14.xml"/>
  <Override ContentType="application/vnd.openxmlformats-officedocument.drawingml.chart+xml" PartName="/ppt/charts/chart3.xml"/>
  <Override ContentType="application/vnd.openxmlformats-officedocument.drawingml.chart+xml" PartName="/ppt/charts/chart8.xml"/>
  <Override ContentType="application/vnd.openxmlformats-officedocument.drawingml.chart+xml" PartName="/ppt/charts/chart18.xml"/>
  <Override ContentType="application/vnd.openxmlformats-officedocument.drawingml.chart+xml" PartName="/ppt/charts/chart5.xml"/>
  <Override ContentType="application/vnd.openxmlformats-officedocument.drawingml.chart+xml" PartName="/ppt/charts/chart11.xml"/>
  <Override ContentType="application/vnd.openxmlformats-officedocument.drawingml.chart+xml" PartName="/ppt/charts/chart17.xml"/>
  <Override ContentType="application/vnd.openxmlformats-officedocument.drawingml.chart+xml" PartName="/ppt/charts/chart15.xml"/>
  <Override ContentType="application/vnd.openxmlformats-officedocument.drawingml.chart+xml" PartName="/ppt/charts/chart1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ms-office.chartstyle+xml" PartName="/ppt/charts/style3.xml"/>
  <Override ContentType="application/vnd.ms-office.chartstyle+xml" PartName="/ppt/charts/style4.xml"/>
  <Override ContentType="application/vnd.ms-office.chartstyle+xml" PartName="/ppt/charts/style5.xml"/>
  <Override ContentType="application/vnd.ms-office.chartstyle+xml" PartName="/ppt/charts/style1.xml"/>
  <Override ContentType="application/vnd.ms-office.chartstyle+xml" PartName="/ppt/charts/style6.xml"/>
  <Override ContentType="application/vnd.ms-office.chartstyle+xml" PartName="/ppt/charts/style2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6858000" cx="12192000"/>
  <p:notesSz cx="6858000" cy="9144000"/>
  <p:embeddedFontLst>
    <p:embeddedFont>
      <p:font typeface="Century Gothic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gN2/lGPNBME6SYQUM2BHasYgsy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Italic.fntdata"/><Relationship Id="rId21" Type="http://customschemas.google.com/relationships/presentationmetadata" Target="meta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CenturyGothic-regular.fntdata"/><Relationship Id="rId16" Type="http://schemas.openxmlformats.org/officeDocument/2006/relationships/slide" Target="slides/slide10.xml"/><Relationship Id="rId19" Type="http://schemas.openxmlformats.org/officeDocument/2006/relationships/font" Target="fonts/CenturyGothic-italic.fntdata"/><Relationship Id="rId18" Type="http://schemas.openxmlformats.org/officeDocument/2006/relationships/font" Target="fonts/CenturyGothic-bold.fntdata"/></Relationships>
</file>

<file path=ppt/charts/_rels/chart1.xml.rels><?xml version="1.0" encoding="UTF-8" standalone="yes"?><Relationships xmlns="http://schemas.openxmlformats.org/package/2006/relationships"><Relationship Id="rId1" Type="http://schemas.openxmlformats.org/officeDocument/2006/relationships/oleObject" Target="file:///E:\RECOVERY\Desktop\Vrinda%20Store%20Data%20Analysis.xlsx" TargetMode="External"/></Relationships>
</file>

<file path=ppt/charts/_rels/chart10.xml.rels><?xml version="1.0" encoding="UTF-8" standalone="yes"?><Relationships xmlns="http://schemas.openxmlformats.org/package/2006/relationships"><Relationship Id="rId1" Type="http://schemas.openxmlformats.org/officeDocument/2006/relationships/oleObject" Target="file:///E:\RECOVERY\Desktop\Vrinda%20Store%20Data%20Analysis.xlsx" TargetMode="External"/></Relationships>
</file>

<file path=ppt/charts/_rels/chart11.xml.rels><?xml version="1.0" encoding="UTF-8" standalone="yes"?><Relationships xmlns="http://schemas.openxmlformats.org/package/2006/relationships"><Relationship Id="rId1" Type="http://schemas.openxmlformats.org/officeDocument/2006/relationships/oleObject" Target="file:///E:\RECOVERY\Desktop\Vrinda%20Store%20Data%20Analysis.xlsx" TargetMode="External"/></Relationships>
</file>

<file path=ppt/charts/_rels/chart12.xml.rels><?xml version="1.0" encoding="UTF-8" standalone="yes"?><Relationships xmlns="http://schemas.openxmlformats.org/package/2006/relationships"><Relationship Id="rId1" Type="http://schemas.openxmlformats.org/officeDocument/2006/relationships/oleObject" Target="file:///E:\RECOVERY\Desktop\Vrinda%20Store%20Data%20Analysis.xlsx" TargetMode="External"/></Relationships>
</file>

<file path=ppt/charts/_rels/chart13.xml.rels><?xml version="1.0" encoding="UTF-8" standalone="yes"?>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E:\RECOVERY\Desktop\Vrinda%20Store%20Data%20Analysis.xlsx" TargetMode="External"/></Relationships>
</file>

<file path=ppt/charts/_rels/chart14.xml.rels><?xml version="1.0" encoding="UTF-8" standalone="yes"?>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/E:\RECOVERY\Desktop\Vrinda%20Store%20Data%20Analysis.xlsx" TargetMode="External"/></Relationships>
</file>

<file path=ppt/charts/_rels/chart15.xml.rels><?xml version="1.0" encoding="UTF-8" standalone="yes"?>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/E:\RECOVERY\Desktop\Vrinda%20Store%20Data%20Analysis.xlsx" TargetMode="External"/></Relationships>
</file>

<file path=ppt/charts/_rels/chart16.xml.rels><?xml version="1.0" encoding="UTF-8" standalone="yes"?>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file:///E:\RECOVERY\Desktop\Vrinda%20Store%20Data%20Analysis.xlsx" TargetMode="External"/></Relationships>
</file>

<file path=ppt/charts/_rels/chart17.xml.rels><?xml version="1.0" encoding="UTF-8" standalone="yes"?>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oleObject" Target="file:///E:\RECOVERY\Desktop\Vrinda%20Store%20Data%20Analysis.xlsx" TargetMode="External"/></Relationships>
</file>

<file path=ppt/charts/_rels/chart18.xml.rels><?xml version="1.0" encoding="UTF-8" standalone="yes"?>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oleObject" Target="file:///E:\RECOVERY\Desktop\Vrinda%20Store%20Data%20Analysis.xlsx" TargetMode="External"/></Relationships>
</file>

<file path=ppt/charts/_rels/chart2.xml.rels><?xml version="1.0" encoding="UTF-8" standalone="yes"?><Relationships xmlns="http://schemas.openxmlformats.org/package/2006/relationships"><Relationship Id="rId1" Type="http://schemas.openxmlformats.org/officeDocument/2006/relationships/oleObject" Target="file:///E:\RECOVERY\Desktop\Vrinda%20Store%20Data%20Analysis.xlsx" TargetMode="External"/></Relationships>
</file>

<file path=ppt/charts/_rels/chart3.xml.rels><?xml version="1.0" encoding="UTF-8" standalone="yes"?><Relationships xmlns="http://schemas.openxmlformats.org/package/2006/relationships"><Relationship Id="rId1" Type="http://schemas.openxmlformats.org/officeDocument/2006/relationships/oleObject" Target="file:///E:\RECOVERY\Desktop\Vrinda%20Store%20Data%20Analysis.xlsx" TargetMode="External"/></Relationships>
</file>

<file path=ppt/charts/_rels/chart4.xml.rels><?xml version="1.0" encoding="UTF-8" standalone="yes"?><Relationships xmlns="http://schemas.openxmlformats.org/package/2006/relationships"><Relationship Id="rId1" Type="http://schemas.openxmlformats.org/officeDocument/2006/relationships/oleObject" Target="file:///E:\RECOVERY\Desktop\Vrinda%20Store%20Data%20Analysis.xlsx" TargetMode="External"/></Relationships>
</file>

<file path=ppt/charts/_rels/chart5.xml.rels><?xml version="1.0" encoding="UTF-8" standalone="yes"?><Relationships xmlns="http://schemas.openxmlformats.org/package/2006/relationships"><Relationship Id="rId1" Type="http://schemas.openxmlformats.org/officeDocument/2006/relationships/oleObject" Target="file:///E:\RECOVERY\Desktop\Vrinda%20Store%20Data%20Analysis.xlsx" TargetMode="External"/></Relationships>
</file>

<file path=ppt/charts/_rels/chart6.xml.rels><?xml version="1.0" encoding="UTF-8" standalone="yes"?><Relationships xmlns="http://schemas.openxmlformats.org/package/2006/relationships"><Relationship Id="rId1" Type="http://schemas.openxmlformats.org/officeDocument/2006/relationships/oleObject" Target="file:///E:\RECOVERY\Desktop\Vrinda%20Store%20Data%20Analysis.xlsx" TargetMode="External"/></Relationships>
</file>

<file path=ppt/charts/_rels/chart7.xml.rels><?xml version="1.0" encoding="UTF-8" standalone="yes"?><Relationships xmlns="http://schemas.openxmlformats.org/package/2006/relationships"><Relationship Id="rId1" Type="http://schemas.openxmlformats.org/officeDocument/2006/relationships/oleObject" Target="file:///E:\RECOVERY\Desktop\Vrinda%20Store%20Data%20Analysis.xlsx" TargetMode="External"/></Relationships>
</file>

<file path=ppt/charts/_rels/chart8.xml.rels><?xml version="1.0" encoding="UTF-8" standalone="yes"?><Relationships xmlns="http://schemas.openxmlformats.org/package/2006/relationships"><Relationship Id="rId1" Type="http://schemas.openxmlformats.org/officeDocument/2006/relationships/oleObject" Target="file:///E:\RECOVERY\Desktop\Vrinda%20Store%20Data%20Analysis.xlsx" TargetMode="External"/></Relationships>
</file>

<file path=ppt/charts/_rels/chart9.xml.rels><?xml version="1.0" encoding="UTF-8" standalone="yes"?><Relationships xmlns="http://schemas.openxmlformats.org/package/2006/relationships"><Relationship Id="rId1" Type="http://schemas.openxmlformats.org/officeDocument/2006/relationships/oleObject" Target="file:///E:\RECOVERY\Desktop\Vrinda%20Store%20Data%20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[Vrinda Store Data Analysis.xlsx]Sales Vs Orders!PivotTable1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Orders</a:t>
            </a:r>
            <a:r>
              <a:rPr lang="en-US" baseline="0" dirty="0"/>
              <a:t> Vs Sales</a:t>
            </a:r>
            <a:r>
              <a:rPr lang="en-US" dirty="0"/>
              <a:t>  </a:t>
            </a:r>
          </a:p>
        </c:rich>
      </c:tx>
      <c:layout>
        <c:manualLayout>
          <c:xMode val="edge"/>
          <c:yMode val="edge"/>
          <c:x val="4.5604111986001783E-2"/>
          <c:y val="2.7777777777777776E-2"/>
        </c:manualLayout>
      </c:layout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1803937007874016"/>
          <c:y val="0.17171296296296296"/>
          <c:w val="0.77651771653543311"/>
          <c:h val="0.603593613298337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'Sales Vs Orders'!$B$3</c:f>
              <c:strCache>
                <c:ptCount val="1"/>
                <c:pt idx="0">
                  <c:v>Sum of Amount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'Sales Vs Orders'!$A$4:$A$15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'Sales Vs Orders'!$B$4:$B$15</c:f>
              <c:numCache>
                <c:formatCode>General</c:formatCode>
                <c:ptCount val="12"/>
                <c:pt idx="0">
                  <c:v>1820601</c:v>
                </c:pt>
                <c:pt idx="1">
                  <c:v>1875932</c:v>
                </c:pt>
                <c:pt idx="2">
                  <c:v>1928066</c:v>
                </c:pt>
                <c:pt idx="3">
                  <c:v>1829263</c:v>
                </c:pt>
                <c:pt idx="4">
                  <c:v>1797822</c:v>
                </c:pt>
                <c:pt idx="5">
                  <c:v>1750966</c:v>
                </c:pt>
                <c:pt idx="6">
                  <c:v>1772300</c:v>
                </c:pt>
                <c:pt idx="7">
                  <c:v>1808505</c:v>
                </c:pt>
                <c:pt idx="8">
                  <c:v>1688871</c:v>
                </c:pt>
                <c:pt idx="9">
                  <c:v>1666662</c:v>
                </c:pt>
                <c:pt idx="10">
                  <c:v>1615356</c:v>
                </c:pt>
                <c:pt idx="11">
                  <c:v>1622033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AB-4ECD-AE0B-421DF77CB8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8492416"/>
        <c:axId val="168567936"/>
      </c:barChart>
      <c:lineChart>
        <c:grouping val="standard"/>
        <c:varyColors val="0"/>
        <c:ser>
          <c:idx val="1"/>
          <c:order val="1"/>
          <c:tx>
            <c:strRef>
              <c:f>'Sales Vs Orders'!$C$3</c:f>
              <c:strCache>
                <c:ptCount val="1"/>
                <c:pt idx="0">
                  <c:v>Count of Order ID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'Sales Vs Orders'!$A$4:$A$15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'Sales Vs Orders'!$C$4:$C$15</c:f>
              <c:numCache>
                <c:formatCode>General</c:formatCode>
                <c:ptCount val="12"/>
                <c:pt idx="0">
                  <c:v>2702</c:v>
                </c:pt>
                <c:pt idx="1">
                  <c:v>2750</c:v>
                </c:pt>
                <c:pt idx="2">
                  <c:v>2819</c:v>
                </c:pt>
                <c:pt idx="3">
                  <c:v>2685</c:v>
                </c:pt>
                <c:pt idx="4">
                  <c:v>2617</c:v>
                </c:pt>
                <c:pt idx="5">
                  <c:v>2597</c:v>
                </c:pt>
                <c:pt idx="6">
                  <c:v>2579</c:v>
                </c:pt>
                <c:pt idx="7">
                  <c:v>2617</c:v>
                </c:pt>
                <c:pt idx="8">
                  <c:v>2490</c:v>
                </c:pt>
                <c:pt idx="9">
                  <c:v>2424</c:v>
                </c:pt>
                <c:pt idx="10">
                  <c:v>2383</c:v>
                </c:pt>
                <c:pt idx="11">
                  <c:v>2384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EAB-4ECD-AE0B-421DF77CB8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8571264"/>
        <c:axId val="168569472"/>
      </c:lineChart>
      <c:catAx>
        <c:axId val="168492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t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567936"/>
        <c:crosses val="autoZero"/>
        <c:auto val="1"/>
        <c:lblAlgn val="ctr"/>
        <c:lblOffset val="100"/>
        <c:noMultiLvlLbl val="0"/>
      </c:catAx>
      <c:valAx>
        <c:axId val="168567936"/>
        <c:scaling>
          <c:orientation val="minMax"/>
        </c:scaling>
        <c:delete val="0"/>
        <c:axPos val="l"/>
        <c:numFmt formatCode="0.00,,&quot;M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492416"/>
        <c:crosses val="autoZero"/>
        <c:crossBetween val="between"/>
      </c:valAx>
      <c:valAx>
        <c:axId val="168569472"/>
        <c:scaling>
          <c:orientation val="minMax"/>
        </c:scaling>
        <c:delete val="0"/>
        <c:axPos val="r"/>
        <c:numFmt formatCode="General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571264"/>
        <c:crosses val="max"/>
        <c:crossBetween val="between"/>
      </c:valAx>
      <c:catAx>
        <c:axId val="16857126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685694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42813801399825024"/>
          <c:y val="1.0045567220764072E-2"/>
          <c:w val="0.55241754155730538"/>
          <c:h val="0.1562510936132983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[Vrinda Store Data Analysis.xlsx]Top Sales State!PivotTable5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Sales :</a:t>
            </a:r>
            <a:r>
              <a:rPr lang="en-US" baseline="0"/>
              <a:t> Top States</a:t>
            </a:r>
            <a:endParaRPr lang="en-US"/>
          </a:p>
        </c:rich>
      </c:tx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.00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.00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.00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.00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.00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.00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'Top Sales State'!$B$3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70C2-4894-B62B-F46200A3C715}"/>
              </c:ext>
            </c:extLst>
          </c:dPt>
          <c:dLbls>
            <c:numFmt formatCode="0.00,,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'Top Sales State'!$A$4:$A$8</c:f>
              <c:strCache>
                <c:ptCount val="5"/>
                <c:pt idx="0">
                  <c:v>MAHARASHTRA</c:v>
                </c:pt>
                <c:pt idx="1">
                  <c:v>KARNATAKA</c:v>
                </c:pt>
                <c:pt idx="2">
                  <c:v>UTTAR PRADESH</c:v>
                </c:pt>
                <c:pt idx="3">
                  <c:v>TELANGANA</c:v>
                </c:pt>
                <c:pt idx="4">
                  <c:v>TAMIL NADU</c:v>
                </c:pt>
              </c:strCache>
            </c:strRef>
          </c:cat>
          <c:val>
            <c:numRef>
              <c:f>'Top Sales State'!$B$4:$B$8</c:f>
              <c:numCache>
                <c:formatCode>General</c:formatCode>
                <c:ptCount val="5"/>
                <c:pt idx="0">
                  <c:v>2990221</c:v>
                </c:pt>
                <c:pt idx="1">
                  <c:v>2646358</c:v>
                </c:pt>
                <c:pt idx="2">
                  <c:v>2104659</c:v>
                </c:pt>
                <c:pt idx="3">
                  <c:v>1712439</c:v>
                </c:pt>
                <c:pt idx="4">
                  <c:v>1678877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C2-4894-B62B-F46200A3C71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74286720"/>
        <c:axId val="174301952"/>
      </c:barChart>
      <c:catAx>
        <c:axId val="1742867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301952"/>
        <c:crosses val="autoZero"/>
        <c:auto val="1"/>
        <c:lblAlgn val="ctr"/>
        <c:lblOffset val="100"/>
        <c:noMultiLvlLbl val="0"/>
      </c:catAx>
      <c:valAx>
        <c:axId val="174301952"/>
        <c:scaling>
          <c:orientation val="minMax"/>
        </c:scaling>
        <c:delete val="0"/>
        <c:axPos val="b"/>
        <c:numFmt formatCode="0.0,,&quot;M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286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[Vrinda Store Data Analysis.xlsx]Age &amp; Gender !PivotTable6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Orders:</a:t>
            </a:r>
            <a:r>
              <a:rPr lang="en-IN" baseline="0"/>
              <a:t> Age Vs Gender </a:t>
            </a:r>
            <a:endParaRPr lang="en-IN"/>
          </a:p>
        </c:rich>
      </c:tx>
      <c:layout>
        <c:manualLayout>
          <c:xMode val="edge"/>
          <c:yMode val="edge"/>
          <c:x val="0.21265690595041664"/>
          <c:y val="4.2159138002486531E-2"/>
        </c:manualLayout>
      </c:layout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'Age &amp; Gender '!$B$3:$B$4</c:f>
              <c:strCache>
                <c:ptCount val="1"/>
                <c:pt idx="0">
                  <c:v>Men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'Age &amp; Gender '!$A$5:$A$7</c:f>
              <c:strCache>
                <c:ptCount val="3"/>
                <c:pt idx="0">
                  <c:v>Adult</c:v>
                </c:pt>
                <c:pt idx="1">
                  <c:v>Senior</c:v>
                </c:pt>
                <c:pt idx="2">
                  <c:v>Teenager</c:v>
                </c:pt>
              </c:strCache>
            </c:strRef>
          </c:cat>
          <c:val>
            <c:numRef>
              <c:f>'Age &amp; Gender '!$B$5:$B$7</c:f>
              <c:numCache>
                <c:formatCode>0.00%</c:formatCode>
                <c:ptCount val="3"/>
                <c:pt idx="0">
                  <c:v>0.15470093728862691</c:v>
                </c:pt>
                <c:pt idx="1">
                  <c:v>5.9136148420137209E-2</c:v>
                </c:pt>
                <c:pt idx="2">
                  <c:v>9.1957354977936681E-2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DA-423A-AECA-F3E5753D0774}"/>
            </c:ext>
          </c:extLst>
        </c:ser>
        <c:ser>
          <c:idx val="1"/>
          <c:order val="1"/>
          <c:tx>
            <c:strRef>
              <c:f>'Age &amp; Gender '!$C$3:$C$4</c:f>
              <c:strCache>
                <c:ptCount val="1"/>
                <c:pt idx="0">
                  <c:v>Women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'Age &amp; Gender '!$A$5:$A$7</c:f>
              <c:strCache>
                <c:ptCount val="3"/>
                <c:pt idx="0">
                  <c:v>Adult</c:v>
                </c:pt>
                <c:pt idx="1">
                  <c:v>Senior</c:v>
                </c:pt>
                <c:pt idx="2">
                  <c:v>Teenager</c:v>
                </c:pt>
              </c:strCache>
            </c:strRef>
          </c:cat>
          <c:val>
            <c:numRef>
              <c:f>'Age &amp; Gender '!$C$5:$C$7</c:f>
              <c:numCache>
                <c:formatCode>0.00%</c:formatCode>
                <c:ptCount val="3"/>
                <c:pt idx="0">
                  <c:v>0.3459271427191033</c:v>
                </c:pt>
                <c:pt idx="1">
                  <c:v>0.13698586014751829</c:v>
                </c:pt>
                <c:pt idx="2">
                  <c:v>0.2112925564466776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DA-423A-AECA-F3E5753D077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4611840"/>
        <c:axId val="174617728"/>
      </c:barChart>
      <c:catAx>
        <c:axId val="174611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617728"/>
        <c:crosses val="autoZero"/>
        <c:auto val="1"/>
        <c:lblAlgn val="ctr"/>
        <c:lblOffset val="100"/>
        <c:noMultiLvlLbl val="0"/>
      </c:catAx>
      <c:valAx>
        <c:axId val="174617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611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7489829396325451"/>
          <c:y val="4.1209771855441175E-2"/>
          <c:w val="0.27232392825896762"/>
          <c:h val="7.282148193014334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[Vrinda Store Data Analysis.xlsx]High Sales contri!PivotTable7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Orders:Channels</a:t>
            </a:r>
          </a:p>
        </c:rich>
      </c:tx>
      <c:layout>
        <c:manualLayout>
          <c:xMode val="edge"/>
          <c:yMode val="edge"/>
          <c:x val="0.36750000000000005"/>
          <c:y val="2.3611220472440946E-2"/>
        </c:manualLayout>
      </c:layout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</c:ext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</c:ext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</c:ext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'High Sales contri'!$B$3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FE1-44AF-A093-B7419759235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FE1-44AF-A093-B7419759235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FE1-44AF-A093-B7419759235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FE1-44AF-A093-B7419759235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FE1-44AF-A093-B74197592358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1FE1-44AF-A093-B74197592358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1FE1-44AF-A093-B7419759235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'High Sales contri'!$A$4:$A$10</c:f>
              <c:strCache>
                <c:ptCount val="7"/>
                <c:pt idx="0">
                  <c:v>Ajio</c:v>
                </c:pt>
                <c:pt idx="1">
                  <c:v>Amazon</c:v>
                </c:pt>
                <c:pt idx="2">
                  <c:v>Flipkart</c:v>
                </c:pt>
                <c:pt idx="3">
                  <c:v>Meesho</c:v>
                </c:pt>
                <c:pt idx="4">
                  <c:v>Myntra</c:v>
                </c:pt>
                <c:pt idx="5">
                  <c:v>Nalli</c:v>
                </c:pt>
                <c:pt idx="6">
                  <c:v>Others</c:v>
                </c:pt>
              </c:strCache>
            </c:strRef>
          </c:cat>
          <c:val>
            <c:numRef>
              <c:f>'High Sales contri'!$B$4:$B$10</c:f>
              <c:numCache>
                <c:formatCode>0.0%</c:formatCode>
                <c:ptCount val="7"/>
                <c:pt idx="0">
                  <c:v>6.2196025380874161E-2</c:v>
                </c:pt>
                <c:pt idx="1">
                  <c:v>0.35481689052082327</c:v>
                </c:pt>
                <c:pt idx="2">
                  <c:v>0.21589847650336585</c:v>
                </c:pt>
                <c:pt idx="3">
                  <c:v>4.5028505169581602E-2</c:v>
                </c:pt>
                <c:pt idx="4">
                  <c:v>0.23364576287564015</c:v>
                </c:pt>
                <c:pt idx="5">
                  <c:v>4.7798499049827678E-2</c:v>
                </c:pt>
                <c:pt idx="6">
                  <c:v>4.0615840499887271E-2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1FE1-44AF-A093-B741975923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[Vrinda Store Data Analysis.xlsx]Sales Vs Orders!PivotTable1</c:name>
    <c:fmtId val="2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Orders</a:t>
            </a:r>
            <a:r>
              <a:rPr lang="en-US" baseline="0"/>
              <a:t> Vs Sales</a:t>
            </a:r>
            <a:r>
              <a:rPr lang="en-US"/>
              <a:t>  </a:t>
            </a:r>
          </a:p>
        </c:rich>
      </c:tx>
      <c:layout>
        <c:manualLayout>
          <c:xMode val="edge"/>
          <c:yMode val="edge"/>
          <c:x val="4.5604111986001783E-2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222891359685567"/>
          <c:y val="0.18617745368092081"/>
          <c:w val="0.77651771653543311"/>
          <c:h val="0.603593613298337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'Sales Vs Orders'!$B$3</c:f>
              <c:strCache>
                <c:ptCount val="1"/>
                <c:pt idx="0">
                  <c:v>Sum of Amount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'Sales Vs Orders'!$A$4:$A$15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'Sales Vs Orders'!$B$4:$B$15</c:f>
              <c:numCache>
                <c:formatCode>General</c:formatCode>
                <c:ptCount val="12"/>
                <c:pt idx="0">
                  <c:v>1820601</c:v>
                </c:pt>
                <c:pt idx="1">
                  <c:v>1875932</c:v>
                </c:pt>
                <c:pt idx="2">
                  <c:v>1928066</c:v>
                </c:pt>
                <c:pt idx="3">
                  <c:v>1829263</c:v>
                </c:pt>
                <c:pt idx="4">
                  <c:v>1797822</c:v>
                </c:pt>
                <c:pt idx="5">
                  <c:v>1750966</c:v>
                </c:pt>
                <c:pt idx="6">
                  <c:v>1772300</c:v>
                </c:pt>
                <c:pt idx="7">
                  <c:v>1808505</c:v>
                </c:pt>
                <c:pt idx="8">
                  <c:v>1688871</c:v>
                </c:pt>
                <c:pt idx="9">
                  <c:v>1666662</c:v>
                </c:pt>
                <c:pt idx="10">
                  <c:v>1615356</c:v>
                </c:pt>
                <c:pt idx="11">
                  <c:v>1622033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A7-44FC-8BB0-ED3D2335C0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69418624"/>
        <c:axId val="659536272"/>
      </c:barChart>
      <c:lineChart>
        <c:grouping val="standard"/>
        <c:varyColors val="0"/>
        <c:ser>
          <c:idx val="1"/>
          <c:order val="1"/>
          <c:tx>
            <c:strRef>
              <c:f>'Sales Vs Orders'!$C$3</c:f>
              <c:strCache>
                <c:ptCount val="1"/>
                <c:pt idx="0">
                  <c:v>Count of Order ID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'Sales Vs Orders'!$A$4:$A$15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'Sales Vs Orders'!$C$4:$C$15</c:f>
              <c:numCache>
                <c:formatCode>General</c:formatCode>
                <c:ptCount val="12"/>
                <c:pt idx="0">
                  <c:v>2702</c:v>
                </c:pt>
                <c:pt idx="1">
                  <c:v>2750</c:v>
                </c:pt>
                <c:pt idx="2">
                  <c:v>2819</c:v>
                </c:pt>
                <c:pt idx="3">
                  <c:v>2685</c:v>
                </c:pt>
                <c:pt idx="4">
                  <c:v>2617</c:v>
                </c:pt>
                <c:pt idx="5">
                  <c:v>2597</c:v>
                </c:pt>
                <c:pt idx="6">
                  <c:v>2579</c:v>
                </c:pt>
                <c:pt idx="7">
                  <c:v>2617</c:v>
                </c:pt>
                <c:pt idx="8">
                  <c:v>2490</c:v>
                </c:pt>
                <c:pt idx="9">
                  <c:v>2424</c:v>
                </c:pt>
                <c:pt idx="10">
                  <c:v>2383</c:v>
                </c:pt>
                <c:pt idx="11">
                  <c:v>2384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AA7-44FC-8BB0-ED3D2335C0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0562944"/>
        <c:axId val="658214480"/>
      </c:lineChart>
      <c:catAx>
        <c:axId val="669418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t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9536272"/>
        <c:crosses val="autoZero"/>
        <c:auto val="1"/>
        <c:lblAlgn val="ctr"/>
        <c:lblOffset val="100"/>
        <c:noMultiLvlLbl val="0"/>
      </c:catAx>
      <c:valAx>
        <c:axId val="659536272"/>
        <c:scaling>
          <c:orientation val="minMax"/>
        </c:scaling>
        <c:delete val="0"/>
        <c:axPos val="l"/>
        <c:numFmt formatCode="0.00,,&quot;M&quot;" sourceLinked="0"/>
        <c:majorTickMark val="none"/>
        <c:minorTickMark val="none"/>
        <c:tickLblPos val="nextTo"/>
        <c:spPr>
          <a:noFill/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9418624"/>
        <c:crosses val="autoZero"/>
        <c:crossBetween val="between"/>
      </c:valAx>
      <c:valAx>
        <c:axId val="658214480"/>
        <c:scaling>
          <c:orientation val="minMax"/>
        </c:scaling>
        <c:delete val="0"/>
        <c:axPos val="r"/>
        <c:numFmt formatCode="General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0562944"/>
        <c:crosses val="max"/>
        <c:crossBetween val="between"/>
      </c:valAx>
      <c:catAx>
        <c:axId val="8105629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5821448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42813801399825024"/>
          <c:y val="1.0045567220764072E-2"/>
          <c:w val="0.55241754155730538"/>
          <c:h val="0.1562510936132983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>
      <a:glow rad="139700">
        <a:schemeClr val="tx2">
          <a:lumMod val="60000"/>
          <a:lumOff val="40000"/>
          <a:alpha val="40000"/>
        </a:schemeClr>
      </a:glow>
      <a:outerShdw blurRad="50800" dist="50800" dir="5400000" algn="ctr" rotWithShape="0">
        <a:schemeClr val="tx2">
          <a:lumMod val="40000"/>
          <a:lumOff val="60000"/>
        </a:schemeClr>
      </a:outerShdw>
      <a:softEdge rad="0"/>
    </a:effectLst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[Vrinda Store Data Analysis.xlsx]Men Vs Women!PivotTable3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Sales Men Vs Women</a:t>
            </a:r>
          </a:p>
        </c:rich>
      </c:tx>
      <c:layout>
        <c:manualLayout>
          <c:xMode val="edge"/>
          <c:yMode val="edge"/>
          <c:x val="0"/>
          <c:y val="3.240742794474634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6527777777777791"/>
              <c:y val="0.1412037037037036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noAutofit/>
            </a:bodyPr>
            <a:lstStyle/>
            <a:p>
              <a:pPr>
                <a:defRPr sz="11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  <c15:layout>
                <c:manualLayout>
                  <c:w val="0.11222790901137357"/>
                  <c:h val="0.17402996500437443"/>
                </c:manualLayout>
              </c15:layout>
            </c:ext>
          </c:extLst>
        </c:dLbl>
      </c:pivotFmt>
      <c:pivotFmt>
        <c:idx val="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8611100174978129"/>
              <c:y val="-9.259241032370953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noAutofit/>
            </a:bodyPr>
            <a:lstStyle/>
            <a:p>
              <a:pPr>
                <a:defRPr sz="105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  <c15:layout>
                <c:manualLayout>
                  <c:w val="0.14933770778652666"/>
                  <c:h val="0.19432633420822393"/>
                </c:manualLayout>
              </c15:layout>
            </c:ext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6527777777777791"/>
              <c:y val="0.1412037037037036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noAutofit/>
            </a:bodyPr>
            <a:lstStyle/>
            <a:p>
              <a:pPr>
                <a:defRPr sz="11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  <c15:layout>
                <c:manualLayout>
                  <c:w val="0.11222790901137357"/>
                  <c:h val="0.17402996500437443"/>
                </c:manualLayout>
              </c15:layout>
            </c:ext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8611100174978129"/>
              <c:y val="-9.259241032370953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noAutofit/>
            </a:bodyPr>
            <a:lstStyle/>
            <a:p>
              <a:pPr>
                <a:defRPr sz="105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  <c15:layout>
                <c:manualLayout>
                  <c:w val="0.14933770778652666"/>
                  <c:h val="0.19432633420822393"/>
                </c:manualLayout>
              </c15:layout>
            </c:ext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21117938126586644"/>
              <c:y val="0.1313270608235400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noAutofit/>
            </a:bodyPr>
            <a:lstStyle/>
            <a:p>
              <a:pPr>
                <a:defRPr sz="11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  <c15:layout>
                <c:manualLayout>
                  <c:w val="0.15157213545028181"/>
                  <c:h val="0.30242507925534001"/>
                </c:manualLayout>
              </c15:layout>
            </c:ext>
          </c:extLst>
        </c:dLbl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23857011316208424"/>
              <c:y val="-0.2111108346025724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noAutofit/>
            </a:bodyPr>
            <a:lstStyle/>
            <a:p>
              <a:pPr>
                <a:defRPr sz="105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  <c15:layout>
                <c:manualLayout>
                  <c:w val="0.19305365517834866"/>
                  <c:h val="0.30296828892066141"/>
                </c:manualLayout>
              </c15:layout>
            </c:ext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21117938126586644"/>
              <c:y val="0.1313270608235400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noAutofit/>
            </a:bodyPr>
            <a:lstStyle/>
            <a:p>
              <a:pPr>
                <a:defRPr sz="11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  <c15:layout>
                <c:manualLayout>
                  <c:w val="0.15157213545028181"/>
                  <c:h val="0.30242507925534001"/>
                </c:manualLayout>
              </c15:layout>
            </c:ext>
          </c:extLst>
        </c:dLbl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23857011316208424"/>
              <c:y val="-0.2111108346025724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noAutofit/>
            </a:bodyPr>
            <a:lstStyle/>
            <a:p>
              <a:pPr>
                <a:defRPr sz="105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  <c15:layout>
                <c:manualLayout>
                  <c:w val="0.19305365517834866"/>
                  <c:h val="0.30296828892066141"/>
                </c:manualLayout>
              </c15:layout>
            </c:ext>
          </c:extLst>
        </c:dLbl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21117938126586644"/>
              <c:y val="0.1313270608235400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noAutofit/>
            </a:bodyPr>
            <a:lstStyle/>
            <a:p>
              <a:pPr>
                <a:defRPr sz="11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  <c15:layout>
                <c:manualLayout>
                  <c:w val="0.15157213545028181"/>
                  <c:h val="0.30242507925534001"/>
                </c:manualLayout>
              </c15:layout>
            </c:ext>
          </c:extLst>
        </c:dLbl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23857011316208424"/>
              <c:y val="-0.2111108346025724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noAutofit/>
            </a:bodyPr>
            <a:lstStyle/>
            <a:p>
              <a:pPr>
                <a:defRPr sz="105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  <c15:layout>
                <c:manualLayout>
                  <c:w val="0.19305365517834866"/>
                  <c:h val="0.30296828892066141"/>
                </c:manualLayout>
              </c15:layout>
            </c:ext>
          </c:extLst>
        </c:dLbl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21117938126586644"/>
              <c:y val="0.1313270608235400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noAutofit/>
            </a:bodyPr>
            <a:lstStyle/>
            <a:p>
              <a:pPr>
                <a:defRPr sz="11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  <c15:layout>
                <c:manualLayout>
                  <c:w val="0.15157213545028181"/>
                  <c:h val="0.30242507925534001"/>
                </c:manualLayout>
              </c15:layout>
            </c:ext>
          </c:extLst>
        </c:dLbl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23857011316208424"/>
              <c:y val="-0.2111108346025724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noAutofit/>
            </a:bodyPr>
            <a:lstStyle/>
            <a:p>
              <a:pPr>
                <a:defRPr sz="105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  <c15:layout>
                <c:manualLayout>
                  <c:w val="0.19305365517834866"/>
                  <c:h val="0.30296828892066141"/>
                </c:manualLayout>
              </c15:layout>
            </c:ext>
          </c:extLst>
        </c:dLbl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'Men Vs Women'!$B$3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A86-45CA-8099-7605DFFC851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A86-45CA-8099-7605DFFC851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A86-45CA-8099-7605DFFC8513}"/>
              </c:ext>
            </c:extLst>
          </c:dPt>
          <c:dLbls>
            <c:dLbl>
              <c:idx val="0"/>
              <c:layout>
                <c:manualLayout>
                  <c:x val="-0.21117938126586644"/>
                  <c:y val="0.1313270608235400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15157213545028181"/>
                      <c:h val="0.3024250792553400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EA86-45CA-8099-7605DFFC8513}"/>
                </c:ext>
              </c:extLst>
            </c:dLbl>
            <c:dLbl>
              <c:idx val="1"/>
              <c:layout>
                <c:manualLayout>
                  <c:x val="0.23857011316208424"/>
                  <c:y val="-0.2111108346025724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5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19305365517834866"/>
                      <c:h val="0.3029682889206614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EA86-45CA-8099-7605DFFC8513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'Men Vs Women'!$A$4:$A$6</c:f>
              <c:strCache>
                <c:ptCount val="3"/>
                <c:pt idx="0">
                  <c:v>Men</c:v>
                </c:pt>
                <c:pt idx="1">
                  <c:v>Women</c:v>
                </c:pt>
                <c:pt idx="2">
                  <c:v>(blank)</c:v>
                </c:pt>
              </c:strCache>
            </c:strRef>
          </c:cat>
          <c:val>
            <c:numRef>
              <c:f>'Men Vs Women'!$B$4:$B$6</c:f>
              <c:numCache>
                <c:formatCode>General</c:formatCode>
                <c:ptCount val="3"/>
                <c:pt idx="0">
                  <c:v>7613604</c:v>
                </c:pt>
                <c:pt idx="1">
                  <c:v>13562773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A86-45CA-8099-7605DFFC85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>
      <a:outerShdw blurRad="50800" dist="50800" dir="5400000" algn="ctr" rotWithShape="0">
        <a:schemeClr val="tx2">
          <a:lumMod val="60000"/>
          <a:lumOff val="40000"/>
        </a:scheme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[Vrinda Store Data Analysis.xlsx]Order Status!PivotTable4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Order Status</a:t>
            </a:r>
          </a:p>
        </c:rich>
      </c:tx>
      <c:layout>
        <c:manualLayout>
          <c:xMode val="edge"/>
          <c:yMode val="edge"/>
          <c:x val="0.40361111111111114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4.9033278344169672E-2"/>
              <c:y val="-2.314814814814810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1.9981432989245228E-2"/>
              <c:y val="5.092592592592592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3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7719293350105442"/>
              <c:y val="-5.092592592592592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4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3.1598278326211266E-3"/>
              <c:y val="1.388888888888888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1.9981432989245228E-2"/>
              <c:y val="5.092592592592592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7719293350105442"/>
              <c:y val="-5.092592592592592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4.9033278344169672E-2"/>
              <c:y val="-2.314814814814810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3.1598278326211266E-3"/>
              <c:y val="1.388888888888888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1.9981526699406563E-2"/>
              <c:y val="6.878330932851017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7719293350105442"/>
              <c:y val="-5.092592592592592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7.6907825546196976E-2"/>
              <c:y val="-4.695774604318811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3.1598278326211266E-3"/>
              <c:y val="1.388888888888888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1.9981526699406563E-2"/>
              <c:y val="6.878330932851017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7719293350105442"/>
              <c:y val="-5.092592592592592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7.6907825546196976E-2"/>
              <c:y val="-4.695774604318811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3.1598278326211266E-3"/>
              <c:y val="1.388888888888888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1.9981526699406563E-2"/>
              <c:y val="6.878330932851017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7719293350105442"/>
              <c:y val="-5.092592592592592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7.6907825546196976E-2"/>
              <c:y val="-4.695774604318811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3.1598278326211266E-3"/>
              <c:y val="1.388888888888888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1.9981526699406563E-2"/>
              <c:y val="6.878330932851017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7719293350105442"/>
              <c:y val="-5.092592592592592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7.6907825546196976E-2"/>
              <c:y val="-4.695774604318811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3.1598278326211266E-3"/>
              <c:y val="1.388888888888888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'Order Status'!$B$3</c:f>
              <c:strCache>
                <c:ptCount val="1"/>
                <c:pt idx="0">
                  <c:v>Total</c:v>
                </c:pt>
              </c:strCache>
            </c:strRef>
          </c:tx>
          <c:explosion val="23"/>
          <c:dPt>
            <c:idx val="0"/>
            <c:bubble3D val="0"/>
            <c:explosion val="32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3D5-47D8-BE2A-A98372D0DAE1}"/>
              </c:ext>
            </c:extLst>
          </c:dPt>
          <c:dPt>
            <c:idx val="1"/>
            <c:bubble3D val="0"/>
            <c:explosion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3D5-47D8-BE2A-A98372D0DAE1}"/>
              </c:ext>
            </c:extLst>
          </c:dPt>
          <c:dPt>
            <c:idx val="2"/>
            <c:bubble3D val="0"/>
            <c:explosion val="32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3D5-47D8-BE2A-A98372D0DAE1}"/>
              </c:ext>
            </c:extLst>
          </c:dPt>
          <c:dPt>
            <c:idx val="3"/>
            <c:bubble3D val="0"/>
            <c:explosion val="28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3D5-47D8-BE2A-A98372D0DAE1}"/>
              </c:ext>
            </c:extLst>
          </c:dPt>
          <c:dLbls>
            <c:dLbl>
              <c:idx val="0"/>
              <c:layout>
                <c:manualLayout>
                  <c:x val="-1.9981526699406563E-2"/>
                  <c:y val="6.8783309328510178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3D5-47D8-BE2A-A98372D0DAE1}"/>
                </c:ext>
              </c:extLst>
            </c:dLbl>
            <c:dLbl>
              <c:idx val="1"/>
              <c:layout>
                <c:manualLayout>
                  <c:x val="0.17719293350105442"/>
                  <c:y val="-5.0925925925925923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3D5-47D8-BE2A-A98372D0DAE1}"/>
                </c:ext>
              </c:extLst>
            </c:dLbl>
            <c:dLbl>
              <c:idx val="2"/>
              <c:layout>
                <c:manualLayout>
                  <c:x val="-7.6907825546196976E-2"/>
                  <c:y val="-4.6957746043188114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3D5-47D8-BE2A-A98372D0DAE1}"/>
                </c:ext>
              </c:extLst>
            </c:dLbl>
            <c:dLbl>
              <c:idx val="3"/>
              <c:layout>
                <c:manualLayout>
                  <c:x val="-3.1598278326211266E-3"/>
                  <c:y val="1.3888888888888888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3D5-47D8-BE2A-A98372D0DAE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'Order Status'!$A$4:$A$7</c:f>
              <c:strCache>
                <c:ptCount val="4"/>
                <c:pt idx="0">
                  <c:v>Cancelled</c:v>
                </c:pt>
                <c:pt idx="1">
                  <c:v>Delivered</c:v>
                </c:pt>
                <c:pt idx="2">
                  <c:v>Refunded</c:v>
                </c:pt>
                <c:pt idx="3">
                  <c:v>Returned</c:v>
                </c:pt>
              </c:strCache>
            </c:strRef>
          </c:cat>
          <c:val>
            <c:numRef>
              <c:f>'Order Status'!$B$4:$B$7</c:f>
              <c:numCache>
                <c:formatCode>General</c:formatCode>
                <c:ptCount val="4"/>
                <c:pt idx="0">
                  <c:v>844</c:v>
                </c:pt>
                <c:pt idx="1">
                  <c:v>28641</c:v>
                </c:pt>
                <c:pt idx="2">
                  <c:v>517</c:v>
                </c:pt>
                <c:pt idx="3">
                  <c:v>1045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3D5-47D8-BE2A-A98372D0DA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9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>
      <a:outerShdw blurRad="50800" dist="50800" dir="5400000" algn="ctr" rotWithShape="0">
        <a:schemeClr val="tx2">
          <a:lumMod val="60000"/>
          <a:lumOff val="40000"/>
        </a:scheme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[Vrinda Store Data Analysis.xlsx]Top Sales State!PivotTable5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Sales :</a:t>
            </a:r>
            <a:r>
              <a:rPr lang="en-US" baseline="0"/>
              <a:t> Top States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.00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.00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.00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.00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.00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.00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'Top Sales State'!$B$3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A8C-4798-B46D-E919E0D5BBDA}"/>
              </c:ext>
            </c:extLst>
          </c:dPt>
          <c:dLbls>
            <c:numFmt formatCode="0.00,,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Sales State'!$A$4:$A$8</c:f>
              <c:strCache>
                <c:ptCount val="5"/>
                <c:pt idx="0">
                  <c:v>MAHARASHTRA</c:v>
                </c:pt>
                <c:pt idx="1">
                  <c:v>KARNATAKA</c:v>
                </c:pt>
                <c:pt idx="2">
                  <c:v>UTTAR PRADESH</c:v>
                </c:pt>
                <c:pt idx="3">
                  <c:v>TELANGANA</c:v>
                </c:pt>
                <c:pt idx="4">
                  <c:v>TAMIL NADU</c:v>
                </c:pt>
              </c:strCache>
            </c:strRef>
          </c:cat>
          <c:val>
            <c:numRef>
              <c:f>'Top Sales State'!$B$4:$B$8</c:f>
              <c:numCache>
                <c:formatCode>General</c:formatCode>
                <c:ptCount val="5"/>
                <c:pt idx="0">
                  <c:v>2990221</c:v>
                </c:pt>
                <c:pt idx="1">
                  <c:v>2646358</c:v>
                </c:pt>
                <c:pt idx="2">
                  <c:v>2104659</c:v>
                </c:pt>
                <c:pt idx="3">
                  <c:v>1712439</c:v>
                </c:pt>
                <c:pt idx="4">
                  <c:v>1678877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A8C-4798-B46D-E919E0D5BBD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895564704"/>
        <c:axId val="895563040"/>
      </c:barChart>
      <c:catAx>
        <c:axId val="8955647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5563040"/>
        <c:crosses val="autoZero"/>
        <c:auto val="1"/>
        <c:lblAlgn val="ctr"/>
        <c:lblOffset val="100"/>
        <c:noMultiLvlLbl val="0"/>
      </c:catAx>
      <c:valAx>
        <c:axId val="895563040"/>
        <c:scaling>
          <c:orientation val="minMax"/>
        </c:scaling>
        <c:delete val="0"/>
        <c:axPos val="b"/>
        <c:numFmt formatCode="0.0,,&quot;M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5564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>
      <a:outerShdw blurRad="50800" dist="50800" dir="5400000" algn="ctr" rotWithShape="0">
        <a:schemeClr val="tx2">
          <a:lumMod val="60000"/>
          <a:lumOff val="40000"/>
        </a:scheme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[Vrinda Store Data Analysis.xlsx]Age &amp; Gender !PivotTable6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Orders:</a:t>
            </a:r>
            <a:r>
              <a:rPr lang="en-IN" baseline="0"/>
              <a:t> Age Vs Gender </a:t>
            </a:r>
            <a:endParaRPr lang="en-IN"/>
          </a:p>
        </c:rich>
      </c:tx>
      <c:layout>
        <c:manualLayout>
          <c:xMode val="edge"/>
          <c:yMode val="edge"/>
          <c:x val="0.21265690595041664"/>
          <c:y val="4.215913800248653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'Age &amp; Gender '!$B$3:$B$4</c:f>
              <c:strCache>
                <c:ptCount val="1"/>
                <c:pt idx="0">
                  <c:v>Men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'Age &amp; Gender '!$A$5:$A$7</c:f>
              <c:strCache>
                <c:ptCount val="3"/>
                <c:pt idx="0">
                  <c:v>Adult</c:v>
                </c:pt>
                <c:pt idx="1">
                  <c:v>Senior</c:v>
                </c:pt>
                <c:pt idx="2">
                  <c:v>Teenager</c:v>
                </c:pt>
              </c:strCache>
            </c:strRef>
          </c:cat>
          <c:val>
            <c:numRef>
              <c:f>'Age &amp; Gender '!$B$5:$B$7</c:f>
              <c:numCache>
                <c:formatCode>0.00%</c:formatCode>
                <c:ptCount val="3"/>
                <c:pt idx="0">
                  <c:v>0.15470093728862691</c:v>
                </c:pt>
                <c:pt idx="1">
                  <c:v>5.9136148420137209E-2</c:v>
                </c:pt>
                <c:pt idx="2">
                  <c:v>9.1957354977936681E-2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6D-4C48-9B80-4ABE9EE2AD41}"/>
            </c:ext>
          </c:extLst>
        </c:ser>
        <c:ser>
          <c:idx val="1"/>
          <c:order val="1"/>
          <c:tx>
            <c:strRef>
              <c:f>'Age &amp; Gender '!$C$3:$C$4</c:f>
              <c:strCache>
                <c:ptCount val="1"/>
                <c:pt idx="0">
                  <c:v>Women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'Age &amp; Gender '!$A$5:$A$7</c:f>
              <c:strCache>
                <c:ptCount val="3"/>
                <c:pt idx="0">
                  <c:v>Adult</c:v>
                </c:pt>
                <c:pt idx="1">
                  <c:v>Senior</c:v>
                </c:pt>
                <c:pt idx="2">
                  <c:v>Teenager</c:v>
                </c:pt>
              </c:strCache>
            </c:strRef>
          </c:cat>
          <c:val>
            <c:numRef>
              <c:f>'Age &amp; Gender '!$C$5:$C$7</c:f>
              <c:numCache>
                <c:formatCode>0.00%</c:formatCode>
                <c:ptCount val="3"/>
                <c:pt idx="0">
                  <c:v>0.3459271427191033</c:v>
                </c:pt>
                <c:pt idx="1">
                  <c:v>0.13698586014751829</c:v>
                </c:pt>
                <c:pt idx="2">
                  <c:v>0.2112925564466776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26D-4C48-9B80-4ABE9EE2AD4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95565952"/>
        <c:axId val="895562624"/>
      </c:barChart>
      <c:catAx>
        <c:axId val="895565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5562624"/>
        <c:crosses val="autoZero"/>
        <c:auto val="1"/>
        <c:lblAlgn val="ctr"/>
        <c:lblOffset val="100"/>
        <c:noMultiLvlLbl val="0"/>
      </c:catAx>
      <c:valAx>
        <c:axId val="895562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5565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7489829396325451"/>
          <c:y val="4.1209771855441175E-2"/>
          <c:w val="0.27232392825896762"/>
          <c:h val="7.282148193014334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>
      <a:outerShdw blurRad="50800" dist="50800" dir="5400000" algn="ctr" rotWithShape="0">
        <a:schemeClr val="tx2">
          <a:lumMod val="60000"/>
          <a:lumOff val="40000"/>
        </a:scheme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[Vrinda Store Data Analysis.xlsx]High Sales contri!PivotTable7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Orders:Channels</a:t>
            </a:r>
          </a:p>
        </c:rich>
      </c:tx>
      <c:layout>
        <c:manualLayout>
          <c:xMode val="edge"/>
          <c:yMode val="edge"/>
          <c:x val="0.36750000000000005"/>
          <c:y val="2.361122047244094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'High Sales contri'!$B$3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6ED-4C09-A2B8-FB98A71BFB1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6ED-4C09-A2B8-FB98A71BFB1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6ED-4C09-A2B8-FB98A71BFB1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6ED-4C09-A2B8-FB98A71BFB1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6ED-4C09-A2B8-FB98A71BFB1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6ED-4C09-A2B8-FB98A71BFB19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46ED-4C09-A2B8-FB98A71BFB1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'High Sales contri'!$A$4:$A$10</c:f>
              <c:strCache>
                <c:ptCount val="7"/>
                <c:pt idx="0">
                  <c:v>Ajio</c:v>
                </c:pt>
                <c:pt idx="1">
                  <c:v>Amazon</c:v>
                </c:pt>
                <c:pt idx="2">
                  <c:v>Flipkart</c:v>
                </c:pt>
                <c:pt idx="3">
                  <c:v>Meesho</c:v>
                </c:pt>
                <c:pt idx="4">
                  <c:v>Myntra</c:v>
                </c:pt>
                <c:pt idx="5">
                  <c:v>Nalli</c:v>
                </c:pt>
                <c:pt idx="6">
                  <c:v>Others</c:v>
                </c:pt>
              </c:strCache>
            </c:strRef>
          </c:cat>
          <c:val>
            <c:numRef>
              <c:f>'High Sales contri'!$B$4:$B$10</c:f>
              <c:numCache>
                <c:formatCode>0.0%</c:formatCode>
                <c:ptCount val="7"/>
                <c:pt idx="0">
                  <c:v>6.2196025380874161E-2</c:v>
                </c:pt>
                <c:pt idx="1">
                  <c:v>0.35481689052082327</c:v>
                </c:pt>
                <c:pt idx="2">
                  <c:v>0.21589847650336585</c:v>
                </c:pt>
                <c:pt idx="3">
                  <c:v>4.5028505169581602E-2</c:v>
                </c:pt>
                <c:pt idx="4">
                  <c:v>0.23364576287564015</c:v>
                </c:pt>
                <c:pt idx="5">
                  <c:v>4.7798499049827678E-2</c:v>
                </c:pt>
                <c:pt idx="6">
                  <c:v>4.0615840499887271E-2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46ED-4C09-A2B8-FB98A71BFB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>
      <a:outerShdw blurRad="50800" dist="50800" dir="5400000" algn="ctr" rotWithShape="0">
        <a:schemeClr val="tx2">
          <a:lumMod val="60000"/>
          <a:lumOff val="40000"/>
        </a:scheme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[Vrinda Store Data Analysis.xlsx]Men Vs Women!PivotTable3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Sales Men Vs Women</a:t>
            </a:r>
          </a:p>
        </c:rich>
      </c:tx>
      <c:layout>
        <c:manualLayout>
          <c:xMode val="edge"/>
          <c:yMode val="edge"/>
          <c:x val="6.0916666666666681E-2"/>
          <c:y val="3.2407407407407406E-2"/>
        </c:manualLayout>
      </c:layout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</c:ext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6527777777777791"/>
              <c:y val="0.1412037037037036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noAutofit/>
            </a:bodyPr>
            <a:lstStyle/>
            <a:p>
              <a:pPr>
                <a:defRPr sz="11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  <c15:layout>
                <c:manualLayout>
                  <c:w val="0.11222790901137357"/>
                  <c:h val="0.17402996500437443"/>
                </c:manualLayout>
              </c15:layout>
            </c:ext>
          </c:extLst>
        </c:dLbl>
      </c:pivotFmt>
      <c:pivotFmt>
        <c:idx val="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8611100174978129"/>
              <c:y val="-9.259241032370953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noAutofit/>
            </a:bodyPr>
            <a:lstStyle/>
            <a:p>
              <a:pPr>
                <a:defRPr sz="105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  <c15:layout>
                <c:manualLayout>
                  <c:w val="0.14933770778652666"/>
                  <c:h val="0.19432633420822393"/>
                </c:manualLayout>
              </c15:layout>
            </c:ext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</c:ext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6527777777777791"/>
              <c:y val="0.1412037037037036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noAutofit/>
            </a:bodyPr>
            <a:lstStyle/>
            <a:p>
              <a:pPr>
                <a:defRPr sz="11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  <c15:layout>
                <c:manualLayout>
                  <c:w val="0.11222790901137357"/>
                  <c:h val="0.17402996500437443"/>
                </c:manualLayout>
              </c15:layout>
            </c:ext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8611100174978129"/>
              <c:y val="-9.259241032370953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noAutofit/>
            </a:bodyPr>
            <a:lstStyle/>
            <a:p>
              <a:pPr>
                <a:defRPr sz="105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  <c15:layout>
                <c:manualLayout>
                  <c:w val="0.14933770778652666"/>
                  <c:h val="0.19432633420822393"/>
                </c:manualLayout>
              </c15:layout>
            </c:ext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</c:ext>
          </c:extLst>
        </c:dLbl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21117938126586644"/>
              <c:y val="0.1313270608235400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noAutofit/>
            </a:bodyPr>
            <a:lstStyle/>
            <a:p>
              <a:pPr>
                <a:defRPr sz="11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  <c15:layout>
                <c:manualLayout>
                  <c:w val="0.15157213545028181"/>
                  <c:h val="0.30242507925534001"/>
                </c:manualLayout>
              </c15:layout>
            </c:ext>
          </c:extLst>
        </c:dLbl>
      </c:pivotFmt>
      <c:pivotFmt>
        <c:idx val="9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23857011316208424"/>
              <c:y val="-0.2111108346025724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noAutofit/>
            </a:bodyPr>
            <a:lstStyle/>
            <a:p>
              <a:pPr>
                <a:defRPr sz="105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  <c15:layout>
                <c:manualLayout>
                  <c:w val="0.19305365517834866"/>
                  <c:h val="0.30296828892066141"/>
                </c:manualLayout>
              </c15:layout>
            </c:ext>
          </c:extLst>
        </c:dLbl>
      </c:pivotFmt>
      <c:pivotFmt>
        <c:idx val="10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21117938126586644"/>
              <c:y val="0.1313270608235400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noAutofit/>
            </a:bodyPr>
            <a:lstStyle/>
            <a:p>
              <a:pPr>
                <a:defRPr sz="11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  <c15:layout>
                <c:manualLayout>
                  <c:w val="0.15157213545028181"/>
                  <c:h val="0.30242507925534001"/>
                </c:manualLayout>
              </c15:layout>
            </c:ext>
          </c:extLst>
        </c:dLbl>
      </c:pivotFmt>
      <c:pivotFmt>
        <c:idx val="13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23857011316208424"/>
              <c:y val="-0.2111108346025724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noAutofit/>
            </a:bodyPr>
            <a:lstStyle/>
            <a:p>
              <a:pPr>
                <a:defRPr sz="105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  <c15:layout>
                <c:manualLayout>
                  <c:w val="0.19305365517834866"/>
                  <c:h val="0.30296828892066141"/>
                </c:manualLayout>
              </c15:layout>
            </c:ext>
          </c:extLst>
        </c:dLbl>
      </c:pivotFmt>
      <c:pivotFmt>
        <c:idx val="14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21117938126586644"/>
              <c:y val="0.1313270608235400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noAutofit/>
            </a:bodyPr>
            <a:lstStyle/>
            <a:p>
              <a:pPr>
                <a:defRPr sz="11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  <c15:layout>
                <c:manualLayout>
                  <c:w val="0.15157213545028181"/>
                  <c:h val="0.30242507925534001"/>
                </c:manualLayout>
              </c15:layout>
            </c:ext>
          </c:extLst>
        </c:dLbl>
      </c:pivotFmt>
      <c:pivotFmt>
        <c:idx val="17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23857011316208424"/>
              <c:y val="-0.2111108346025724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noAutofit/>
            </a:bodyPr>
            <a:lstStyle/>
            <a:p>
              <a:pPr>
                <a:defRPr sz="105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  <c15:layout>
                <c:manualLayout>
                  <c:w val="0.19305365517834866"/>
                  <c:h val="0.30296828892066141"/>
                </c:manualLayout>
              </c15:layout>
            </c:ext>
          </c:extLst>
        </c:dLbl>
      </c:pivotFmt>
      <c:pivotFmt>
        <c:idx val="18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21117938126586644"/>
              <c:y val="0.1313270608235400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noAutofit/>
            </a:bodyPr>
            <a:lstStyle/>
            <a:p>
              <a:pPr>
                <a:defRPr sz="11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  <c15:layout>
                <c:manualLayout>
                  <c:w val="0.15157213545028181"/>
                  <c:h val="0.30242507925534001"/>
                </c:manualLayout>
              </c15:layout>
            </c:ext>
          </c:extLst>
        </c:dLbl>
      </c:pivotFmt>
      <c:pivotFmt>
        <c:idx val="21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23857011316208424"/>
              <c:y val="-0.2111108346025724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noAutofit/>
            </a:bodyPr>
            <a:lstStyle/>
            <a:p>
              <a:pPr>
                <a:defRPr sz="105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  <c15:layout>
                <c:manualLayout>
                  <c:w val="0.19305365517834866"/>
                  <c:h val="0.30296828892066141"/>
                </c:manualLayout>
              </c15:layout>
            </c:ext>
          </c:extLst>
        </c:dLbl>
      </c:pivotFmt>
      <c:pivotFmt>
        <c:idx val="22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'Men Vs Women'!$B$3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208-4791-BC0C-9C984D382C0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208-4791-BC0C-9C984D382C0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208-4791-BC0C-9C984D382C07}"/>
              </c:ext>
            </c:extLst>
          </c:dPt>
          <c:dLbls>
            <c:dLbl>
              <c:idx val="0"/>
              <c:layout>
                <c:manualLayout>
                  <c:x val="-0.21117938126586644"/>
                  <c:y val="0.1313270608235400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</c15:spPr>
                  <c15:layout>
                    <c:manualLayout>
                      <c:w val="0.15157213545028181"/>
                      <c:h val="0.3024250792553400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6208-4791-BC0C-9C984D382C07}"/>
                </c:ext>
              </c:extLst>
            </c:dLbl>
            <c:dLbl>
              <c:idx val="1"/>
              <c:layout>
                <c:manualLayout>
                  <c:x val="0.23857011316208424"/>
                  <c:y val="-0.2111108346025724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5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</c15:spPr>
                  <c15:layout>
                    <c:manualLayout>
                      <c:w val="0.19305365517834866"/>
                      <c:h val="0.3029682889206614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6208-4791-BC0C-9C984D382C07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'Men Vs Women'!$A$4:$A$6</c:f>
              <c:strCache>
                <c:ptCount val="3"/>
                <c:pt idx="0">
                  <c:v>Men</c:v>
                </c:pt>
                <c:pt idx="1">
                  <c:v>Women</c:v>
                </c:pt>
                <c:pt idx="2">
                  <c:v>(blank)</c:v>
                </c:pt>
              </c:strCache>
            </c:strRef>
          </c:cat>
          <c:val>
            <c:numRef>
              <c:f>'Men Vs Women'!$B$4:$B$6</c:f>
              <c:numCache>
                <c:formatCode>General</c:formatCode>
                <c:ptCount val="3"/>
                <c:pt idx="0">
                  <c:v>7613604</c:v>
                </c:pt>
                <c:pt idx="1">
                  <c:v>13562773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208-4791-BC0C-9C984D382C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[Vrinda Store Data Analysis.xlsx]Order Status!PivotTable4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Order Status</a:t>
            </a:r>
          </a:p>
        </c:rich>
      </c:tx>
      <c:layout>
        <c:manualLayout>
          <c:xMode val="edge"/>
          <c:yMode val="edge"/>
          <c:x val="0.40361111111111114"/>
          <c:y val="2.7777777777777776E-2"/>
        </c:manualLayout>
      </c:layout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</c:ext>
          </c:extLst>
        </c:dLbl>
      </c:pivotFmt>
      <c:pivotFmt>
        <c:idx val="1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4.9033278344169672E-2"/>
              <c:y val="-2.314814814814810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</c:ext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1.9981432989245228E-2"/>
              <c:y val="5.092592592592592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</c:ext>
          </c:extLst>
        </c:dLbl>
      </c:pivotFmt>
      <c:pivotFmt>
        <c:idx val="3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7719293350105442"/>
              <c:y val="-5.092592592592592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</c:ext>
          </c:extLst>
        </c:dLbl>
      </c:pivotFmt>
      <c:pivotFmt>
        <c:idx val="4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3.1598278326211266E-3"/>
              <c:y val="1.388888888888888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</c:ext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</c:ext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1.9981432989245228E-2"/>
              <c:y val="5.092592592592592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</c:ext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7719293350105442"/>
              <c:y val="-5.092592592592592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</c:ext>
          </c:extLst>
        </c:dLbl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4.9033278344169672E-2"/>
              <c:y val="-2.314814814814810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</c:ext>
          </c:extLst>
        </c:dLbl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3.1598278326211266E-3"/>
              <c:y val="1.388888888888888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</c:ext>
          </c:extLst>
        </c:dLbl>
      </c:pivotFmt>
      <c:pivotFmt>
        <c:idx val="10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</c:ext>
          </c:extLst>
        </c:dLbl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1.9981526699406563E-2"/>
              <c:y val="6.8783309328510178E-2"/>
            </c:manualLayout>
          </c:layout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7719293350105442"/>
              <c:y val="-5.0925925925925923E-2"/>
            </c:manualLayout>
          </c:layout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7.6907825546196976E-2"/>
              <c:y val="-4.6957746043188114E-2"/>
            </c:manualLayout>
          </c:layout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3.1598278326211266E-3"/>
              <c:y val="1.3888888888888888E-2"/>
            </c:manualLayout>
          </c:layout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1.9981526699406563E-2"/>
              <c:y val="6.8783309328510178E-2"/>
            </c:manualLayout>
          </c:layout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7719293350105442"/>
              <c:y val="-5.0925925925925923E-2"/>
            </c:manualLayout>
          </c:layout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7.6907825546196976E-2"/>
              <c:y val="-4.6957746043188114E-2"/>
            </c:manualLayout>
          </c:layout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3.1598278326211266E-3"/>
              <c:y val="1.3888888888888888E-2"/>
            </c:manualLayout>
          </c:layout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1.9981526699406563E-2"/>
              <c:y val="6.8783309328510178E-2"/>
            </c:manualLayout>
          </c:layout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7719293350105442"/>
              <c:y val="-5.0925925925925923E-2"/>
            </c:manualLayout>
          </c:layout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7.6907825546196976E-2"/>
              <c:y val="-4.6957746043188114E-2"/>
            </c:manualLayout>
          </c:layout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3.1598278326211266E-3"/>
              <c:y val="1.3888888888888888E-2"/>
            </c:manualLayout>
          </c:layout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1.9981526699406563E-2"/>
              <c:y val="6.8783309328510178E-2"/>
            </c:manualLayout>
          </c:layout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7719293350105442"/>
              <c:y val="-5.0925925925925923E-2"/>
            </c:manualLayout>
          </c:layout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7.6907825546196976E-2"/>
              <c:y val="-4.6957746043188114E-2"/>
            </c:manualLayout>
          </c:layout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3.1598278326211266E-3"/>
              <c:y val="1.3888888888888888E-2"/>
            </c:manualLayout>
          </c:layout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'Order Status'!$B$3</c:f>
              <c:strCache>
                <c:ptCount val="1"/>
                <c:pt idx="0">
                  <c:v>Total</c:v>
                </c:pt>
              </c:strCache>
            </c:strRef>
          </c:tx>
          <c:explosion val="23"/>
          <c:dPt>
            <c:idx val="0"/>
            <c:bubble3D val="0"/>
            <c:explosion val="32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9E1-43A7-96A4-4180799E512A}"/>
              </c:ext>
            </c:extLst>
          </c:dPt>
          <c:dPt>
            <c:idx val="1"/>
            <c:bubble3D val="0"/>
            <c:explosion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9E1-43A7-96A4-4180799E512A}"/>
              </c:ext>
            </c:extLst>
          </c:dPt>
          <c:dPt>
            <c:idx val="2"/>
            <c:bubble3D val="0"/>
            <c:explosion val="32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9E1-43A7-96A4-4180799E512A}"/>
              </c:ext>
            </c:extLst>
          </c:dPt>
          <c:dPt>
            <c:idx val="3"/>
            <c:bubble3D val="0"/>
            <c:explosion val="28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9E1-43A7-96A4-4180799E512A}"/>
              </c:ext>
            </c:extLst>
          </c:dPt>
          <c:dLbls>
            <c:dLbl>
              <c:idx val="0"/>
              <c:layout>
                <c:manualLayout>
                  <c:x val="-1.9981526699406563E-2"/>
                  <c:y val="6.8783309328510178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9E1-43A7-96A4-4180799E512A}"/>
                </c:ext>
              </c:extLst>
            </c:dLbl>
            <c:dLbl>
              <c:idx val="1"/>
              <c:layout>
                <c:manualLayout>
                  <c:x val="0.17719293350105442"/>
                  <c:y val="-5.0925925925925923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9E1-43A7-96A4-4180799E512A}"/>
                </c:ext>
              </c:extLst>
            </c:dLbl>
            <c:dLbl>
              <c:idx val="2"/>
              <c:layout>
                <c:manualLayout>
                  <c:x val="-7.6907825546196976E-2"/>
                  <c:y val="-4.6957746043188114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9E1-43A7-96A4-4180799E512A}"/>
                </c:ext>
              </c:extLst>
            </c:dLbl>
            <c:dLbl>
              <c:idx val="3"/>
              <c:layout>
                <c:manualLayout>
                  <c:x val="-3.1598278326211266E-3"/>
                  <c:y val="1.3888888888888888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9E1-43A7-96A4-4180799E512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'Order Status'!$A$4:$A$7</c:f>
              <c:strCache>
                <c:ptCount val="4"/>
                <c:pt idx="0">
                  <c:v>Cancelled</c:v>
                </c:pt>
                <c:pt idx="1">
                  <c:v>Delivered</c:v>
                </c:pt>
                <c:pt idx="2">
                  <c:v>Refunded</c:v>
                </c:pt>
                <c:pt idx="3">
                  <c:v>Returned</c:v>
                </c:pt>
              </c:strCache>
            </c:strRef>
          </c:cat>
          <c:val>
            <c:numRef>
              <c:f>'Order Status'!$B$4:$B$7</c:f>
              <c:numCache>
                <c:formatCode>General</c:formatCode>
                <c:ptCount val="4"/>
                <c:pt idx="0">
                  <c:v>844</c:v>
                </c:pt>
                <c:pt idx="1">
                  <c:v>28641</c:v>
                </c:pt>
                <c:pt idx="2">
                  <c:v>517</c:v>
                </c:pt>
                <c:pt idx="3">
                  <c:v>1045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9E1-43A7-96A4-4180799E51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9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[Vrinda Store Data Analysis.xlsx]Top Sales State!PivotTable5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Sales :</a:t>
            </a:r>
            <a:r>
              <a:rPr lang="en-US" baseline="0" dirty="0"/>
              <a:t> Top States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.00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.00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.00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.00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.00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.00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'Top Sales State'!$B$3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70C2-4894-B62B-F46200A3C715}"/>
              </c:ext>
            </c:extLst>
          </c:dPt>
          <c:dLbls>
            <c:numFmt formatCode="0.00,,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'Top Sales State'!$A$4:$A$8</c:f>
              <c:strCache>
                <c:ptCount val="5"/>
                <c:pt idx="0">
                  <c:v>MAHARASHTRA</c:v>
                </c:pt>
                <c:pt idx="1">
                  <c:v>KARNATAKA</c:v>
                </c:pt>
                <c:pt idx="2">
                  <c:v>UTTAR PRADESH</c:v>
                </c:pt>
                <c:pt idx="3">
                  <c:v>TELANGANA</c:v>
                </c:pt>
                <c:pt idx="4">
                  <c:v>TAMIL NADU</c:v>
                </c:pt>
              </c:strCache>
            </c:strRef>
          </c:cat>
          <c:val>
            <c:numRef>
              <c:f>'Top Sales State'!$B$4:$B$8</c:f>
              <c:numCache>
                <c:formatCode>General</c:formatCode>
                <c:ptCount val="5"/>
                <c:pt idx="0">
                  <c:v>2990221</c:v>
                </c:pt>
                <c:pt idx="1">
                  <c:v>2646358</c:v>
                </c:pt>
                <c:pt idx="2">
                  <c:v>2104659</c:v>
                </c:pt>
                <c:pt idx="3">
                  <c:v>1712439</c:v>
                </c:pt>
                <c:pt idx="4">
                  <c:v>1678877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C2-4894-B62B-F46200A3C71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74026752"/>
        <c:axId val="174029440"/>
      </c:barChart>
      <c:catAx>
        <c:axId val="1740267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029440"/>
        <c:crosses val="autoZero"/>
        <c:auto val="1"/>
        <c:lblAlgn val="ctr"/>
        <c:lblOffset val="100"/>
        <c:noMultiLvlLbl val="0"/>
      </c:catAx>
      <c:valAx>
        <c:axId val="174029440"/>
        <c:scaling>
          <c:orientation val="minMax"/>
        </c:scaling>
        <c:delete val="0"/>
        <c:axPos val="b"/>
        <c:numFmt formatCode="0.0,,&quot;M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026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[Vrinda Store Data Analysis.xlsx]Age &amp; Gender !PivotTable6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Orders:</a:t>
            </a:r>
            <a:r>
              <a:rPr lang="en-IN" baseline="0" dirty="0"/>
              <a:t> Age Vs Gender </a:t>
            </a:r>
            <a:endParaRPr lang="en-IN" dirty="0"/>
          </a:p>
        </c:rich>
      </c:tx>
      <c:layout>
        <c:manualLayout>
          <c:xMode val="edge"/>
          <c:yMode val="edge"/>
          <c:x val="0.21265690595041664"/>
          <c:y val="4.2159138002486531E-2"/>
        </c:manualLayout>
      </c:layout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'Age &amp; Gender '!$B$3:$B$4</c:f>
              <c:strCache>
                <c:ptCount val="1"/>
                <c:pt idx="0">
                  <c:v>Men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'Age &amp; Gender '!$A$5:$A$7</c:f>
              <c:strCache>
                <c:ptCount val="3"/>
                <c:pt idx="0">
                  <c:v>Adult</c:v>
                </c:pt>
                <c:pt idx="1">
                  <c:v>Senior</c:v>
                </c:pt>
                <c:pt idx="2">
                  <c:v>Teenager</c:v>
                </c:pt>
              </c:strCache>
            </c:strRef>
          </c:cat>
          <c:val>
            <c:numRef>
              <c:f>'Age &amp; Gender '!$B$5:$B$7</c:f>
              <c:numCache>
                <c:formatCode>0.00%</c:formatCode>
                <c:ptCount val="3"/>
                <c:pt idx="0">
                  <c:v>0.15470093728862691</c:v>
                </c:pt>
                <c:pt idx="1">
                  <c:v>5.9136148420137209E-2</c:v>
                </c:pt>
                <c:pt idx="2">
                  <c:v>9.1957354977936681E-2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DA-423A-AECA-F3E5753D0774}"/>
            </c:ext>
          </c:extLst>
        </c:ser>
        <c:ser>
          <c:idx val="1"/>
          <c:order val="1"/>
          <c:tx>
            <c:strRef>
              <c:f>'Age &amp; Gender '!$C$3:$C$4</c:f>
              <c:strCache>
                <c:ptCount val="1"/>
                <c:pt idx="0">
                  <c:v>Women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'Age &amp; Gender '!$A$5:$A$7</c:f>
              <c:strCache>
                <c:ptCount val="3"/>
                <c:pt idx="0">
                  <c:v>Adult</c:v>
                </c:pt>
                <c:pt idx="1">
                  <c:v>Senior</c:v>
                </c:pt>
                <c:pt idx="2">
                  <c:v>Teenager</c:v>
                </c:pt>
              </c:strCache>
            </c:strRef>
          </c:cat>
          <c:val>
            <c:numRef>
              <c:f>'Age &amp; Gender '!$C$5:$C$7</c:f>
              <c:numCache>
                <c:formatCode>0.00%</c:formatCode>
                <c:ptCount val="3"/>
                <c:pt idx="0">
                  <c:v>0.3459271427191033</c:v>
                </c:pt>
                <c:pt idx="1">
                  <c:v>0.13698586014751829</c:v>
                </c:pt>
                <c:pt idx="2">
                  <c:v>0.2112925564466776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DA-423A-AECA-F3E5753D077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4310912"/>
        <c:axId val="174312448"/>
      </c:barChart>
      <c:catAx>
        <c:axId val="174310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312448"/>
        <c:crosses val="autoZero"/>
        <c:auto val="1"/>
        <c:lblAlgn val="ctr"/>
        <c:lblOffset val="100"/>
        <c:noMultiLvlLbl val="0"/>
      </c:catAx>
      <c:valAx>
        <c:axId val="17431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310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7489829396325451"/>
          <c:y val="4.1209771855441175E-2"/>
          <c:w val="0.27232392825896762"/>
          <c:h val="7.282148193014334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[Vrinda Store Data Analysis.xlsx]High Sales contri!PivotTable7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Orders:Channels</a:t>
            </a:r>
            <a:endParaRPr lang="en-US" dirty="0"/>
          </a:p>
        </c:rich>
      </c:tx>
      <c:layout>
        <c:manualLayout>
          <c:xMode val="edge"/>
          <c:yMode val="edge"/>
          <c:x val="0.36750000000000005"/>
          <c:y val="2.3611220472440946E-2"/>
        </c:manualLayout>
      </c:layout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</c:ext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</c:ext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</c:ext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'High Sales contri'!$B$3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FE1-44AF-A093-B7419759235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FE1-44AF-A093-B7419759235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FE1-44AF-A093-B7419759235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FE1-44AF-A093-B7419759235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FE1-44AF-A093-B74197592358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1FE1-44AF-A093-B74197592358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1FE1-44AF-A093-B7419759235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'High Sales contri'!$A$4:$A$10</c:f>
              <c:strCache>
                <c:ptCount val="7"/>
                <c:pt idx="0">
                  <c:v>Ajio</c:v>
                </c:pt>
                <c:pt idx="1">
                  <c:v>Amazon</c:v>
                </c:pt>
                <c:pt idx="2">
                  <c:v>Flipkart</c:v>
                </c:pt>
                <c:pt idx="3">
                  <c:v>Meesho</c:v>
                </c:pt>
                <c:pt idx="4">
                  <c:v>Myntra</c:v>
                </c:pt>
                <c:pt idx="5">
                  <c:v>Nalli</c:v>
                </c:pt>
                <c:pt idx="6">
                  <c:v>Others</c:v>
                </c:pt>
              </c:strCache>
            </c:strRef>
          </c:cat>
          <c:val>
            <c:numRef>
              <c:f>'High Sales contri'!$B$4:$B$10</c:f>
              <c:numCache>
                <c:formatCode>0.0%</c:formatCode>
                <c:ptCount val="7"/>
                <c:pt idx="0">
                  <c:v>6.2196025380874161E-2</c:v>
                </c:pt>
                <c:pt idx="1">
                  <c:v>0.35481689052082327</c:v>
                </c:pt>
                <c:pt idx="2">
                  <c:v>0.21589847650336585</c:v>
                </c:pt>
                <c:pt idx="3">
                  <c:v>4.5028505169581602E-2</c:v>
                </c:pt>
                <c:pt idx="4">
                  <c:v>0.23364576287564015</c:v>
                </c:pt>
                <c:pt idx="5">
                  <c:v>4.7798499049827678E-2</c:v>
                </c:pt>
                <c:pt idx="6">
                  <c:v>4.0615840499887271E-2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1FE1-44AF-A093-B741975923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[Vrinda Store Data Analysis.xlsx]Sales Vs Orders!PivotTable1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Orders</a:t>
            </a:r>
            <a:r>
              <a:rPr lang="en-US" baseline="0"/>
              <a:t> Vs Sales</a:t>
            </a:r>
            <a:r>
              <a:rPr lang="en-US"/>
              <a:t>  </a:t>
            </a:r>
          </a:p>
        </c:rich>
      </c:tx>
      <c:layout>
        <c:manualLayout>
          <c:xMode val="edge"/>
          <c:yMode val="edge"/>
          <c:x val="4.5604111986001783E-2"/>
          <c:y val="2.7777777777777776E-2"/>
        </c:manualLayout>
      </c:layout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1803937007874016"/>
          <c:y val="0.17171296296296296"/>
          <c:w val="0.77651771653543311"/>
          <c:h val="0.603593613298337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'Sales Vs Orders'!$B$3</c:f>
              <c:strCache>
                <c:ptCount val="1"/>
                <c:pt idx="0">
                  <c:v>Sum of Amount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'Sales Vs Orders'!$A$4:$A$15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'Sales Vs Orders'!$B$4:$B$15</c:f>
              <c:numCache>
                <c:formatCode>General</c:formatCode>
                <c:ptCount val="12"/>
                <c:pt idx="0">
                  <c:v>1820601</c:v>
                </c:pt>
                <c:pt idx="1">
                  <c:v>1875932</c:v>
                </c:pt>
                <c:pt idx="2">
                  <c:v>1928066</c:v>
                </c:pt>
                <c:pt idx="3">
                  <c:v>1829263</c:v>
                </c:pt>
                <c:pt idx="4">
                  <c:v>1797822</c:v>
                </c:pt>
                <c:pt idx="5">
                  <c:v>1750966</c:v>
                </c:pt>
                <c:pt idx="6">
                  <c:v>1772300</c:v>
                </c:pt>
                <c:pt idx="7">
                  <c:v>1808505</c:v>
                </c:pt>
                <c:pt idx="8">
                  <c:v>1688871</c:v>
                </c:pt>
                <c:pt idx="9">
                  <c:v>1666662</c:v>
                </c:pt>
                <c:pt idx="10">
                  <c:v>1615356</c:v>
                </c:pt>
                <c:pt idx="11">
                  <c:v>1622033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AB-4ECD-AE0B-421DF77CB8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3929984"/>
        <c:axId val="173931520"/>
      </c:barChart>
      <c:lineChart>
        <c:grouping val="standard"/>
        <c:varyColors val="0"/>
        <c:ser>
          <c:idx val="1"/>
          <c:order val="1"/>
          <c:tx>
            <c:strRef>
              <c:f>'Sales Vs Orders'!$C$3</c:f>
              <c:strCache>
                <c:ptCount val="1"/>
                <c:pt idx="0">
                  <c:v>Count of Order ID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'Sales Vs Orders'!$A$4:$A$15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'Sales Vs Orders'!$C$4:$C$15</c:f>
              <c:numCache>
                <c:formatCode>General</c:formatCode>
                <c:ptCount val="12"/>
                <c:pt idx="0">
                  <c:v>2702</c:v>
                </c:pt>
                <c:pt idx="1">
                  <c:v>2750</c:v>
                </c:pt>
                <c:pt idx="2">
                  <c:v>2819</c:v>
                </c:pt>
                <c:pt idx="3">
                  <c:v>2685</c:v>
                </c:pt>
                <c:pt idx="4">
                  <c:v>2617</c:v>
                </c:pt>
                <c:pt idx="5">
                  <c:v>2597</c:v>
                </c:pt>
                <c:pt idx="6">
                  <c:v>2579</c:v>
                </c:pt>
                <c:pt idx="7">
                  <c:v>2617</c:v>
                </c:pt>
                <c:pt idx="8">
                  <c:v>2490</c:v>
                </c:pt>
                <c:pt idx="9">
                  <c:v>2424</c:v>
                </c:pt>
                <c:pt idx="10">
                  <c:v>2383</c:v>
                </c:pt>
                <c:pt idx="11">
                  <c:v>2384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EAB-4ECD-AE0B-421DF77CB8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3934848"/>
        <c:axId val="173933312"/>
      </c:lineChart>
      <c:catAx>
        <c:axId val="173929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t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931520"/>
        <c:crosses val="autoZero"/>
        <c:auto val="1"/>
        <c:lblAlgn val="ctr"/>
        <c:lblOffset val="100"/>
        <c:noMultiLvlLbl val="0"/>
      </c:catAx>
      <c:valAx>
        <c:axId val="173931520"/>
        <c:scaling>
          <c:orientation val="minMax"/>
        </c:scaling>
        <c:delete val="0"/>
        <c:axPos val="l"/>
        <c:numFmt formatCode="0.00,,&quot;M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929984"/>
        <c:crosses val="autoZero"/>
        <c:crossBetween val="between"/>
      </c:valAx>
      <c:valAx>
        <c:axId val="173933312"/>
        <c:scaling>
          <c:orientation val="minMax"/>
        </c:scaling>
        <c:delete val="0"/>
        <c:axPos val="r"/>
        <c:numFmt formatCode="General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934848"/>
        <c:crosses val="max"/>
        <c:crossBetween val="between"/>
      </c:valAx>
      <c:catAx>
        <c:axId val="17393484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7393331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42813801399825024"/>
          <c:y val="1.0045567220764072E-2"/>
          <c:w val="0.55241754155730538"/>
          <c:h val="0.1562510936132983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[Vrinda Store Data Analysis.xlsx]Men Vs Women!PivotTable3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Sales Men Vs Women</a:t>
            </a:r>
          </a:p>
        </c:rich>
      </c:tx>
      <c:layout>
        <c:manualLayout>
          <c:xMode val="edge"/>
          <c:yMode val="edge"/>
          <c:x val="6.0916666666666681E-2"/>
          <c:y val="3.2407407407407406E-2"/>
        </c:manualLayout>
      </c:layout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</c:ext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6527777777777791"/>
              <c:y val="0.1412037037037036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noAutofit/>
            </a:bodyPr>
            <a:lstStyle/>
            <a:p>
              <a:pPr>
                <a:defRPr sz="11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  <c15:layout>
                <c:manualLayout>
                  <c:w val="0.11222790901137357"/>
                  <c:h val="0.17402996500437443"/>
                </c:manualLayout>
              </c15:layout>
            </c:ext>
          </c:extLst>
        </c:dLbl>
      </c:pivotFmt>
      <c:pivotFmt>
        <c:idx val="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8611100174978129"/>
              <c:y val="-9.259241032370953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noAutofit/>
            </a:bodyPr>
            <a:lstStyle/>
            <a:p>
              <a:pPr>
                <a:defRPr sz="105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  <c15:layout>
                <c:manualLayout>
                  <c:w val="0.14933770778652666"/>
                  <c:h val="0.19432633420822393"/>
                </c:manualLayout>
              </c15:layout>
            </c:ext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</c:ext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6527777777777791"/>
              <c:y val="0.1412037037037036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noAutofit/>
            </a:bodyPr>
            <a:lstStyle/>
            <a:p>
              <a:pPr>
                <a:defRPr sz="11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  <c15:layout>
                <c:manualLayout>
                  <c:w val="0.11222790901137357"/>
                  <c:h val="0.17402996500437443"/>
                </c:manualLayout>
              </c15:layout>
            </c:ext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8611100174978129"/>
              <c:y val="-9.259241032370953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noAutofit/>
            </a:bodyPr>
            <a:lstStyle/>
            <a:p>
              <a:pPr>
                <a:defRPr sz="105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  <c15:layout>
                <c:manualLayout>
                  <c:w val="0.14933770778652666"/>
                  <c:h val="0.19432633420822393"/>
                </c:manualLayout>
              </c15:layout>
            </c:ext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</c:ext>
          </c:extLst>
        </c:dLbl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21117938126586644"/>
              <c:y val="0.1313270608235400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noAutofit/>
            </a:bodyPr>
            <a:lstStyle/>
            <a:p>
              <a:pPr>
                <a:defRPr sz="11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  <c15:layout>
                <c:manualLayout>
                  <c:w val="0.15157213545028181"/>
                  <c:h val="0.30242507925534001"/>
                </c:manualLayout>
              </c15:layout>
            </c:ext>
          </c:extLst>
        </c:dLbl>
      </c:pivotFmt>
      <c:pivotFmt>
        <c:idx val="9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23857011316208424"/>
              <c:y val="-0.2111108346025724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noAutofit/>
            </a:bodyPr>
            <a:lstStyle/>
            <a:p>
              <a:pPr>
                <a:defRPr sz="105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  <c15:layout>
                <c:manualLayout>
                  <c:w val="0.19305365517834866"/>
                  <c:h val="0.30296828892066141"/>
                </c:manualLayout>
              </c15:layout>
            </c:ext>
          </c:extLst>
        </c:dLbl>
      </c:pivotFmt>
      <c:pivotFmt>
        <c:idx val="10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21117938126586644"/>
              <c:y val="0.1313270608235400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noAutofit/>
            </a:bodyPr>
            <a:lstStyle/>
            <a:p>
              <a:pPr>
                <a:defRPr sz="11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  <c15:layout>
                <c:manualLayout>
                  <c:w val="0.15157213545028181"/>
                  <c:h val="0.30242507925534001"/>
                </c:manualLayout>
              </c15:layout>
            </c:ext>
          </c:extLst>
        </c:dLbl>
      </c:pivotFmt>
      <c:pivotFmt>
        <c:idx val="13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23857011316208424"/>
              <c:y val="-0.2111108346025724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noAutofit/>
            </a:bodyPr>
            <a:lstStyle/>
            <a:p>
              <a:pPr>
                <a:defRPr sz="105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  <c15:layout>
                <c:manualLayout>
                  <c:w val="0.19305365517834866"/>
                  <c:h val="0.30296828892066141"/>
                </c:manualLayout>
              </c15:layout>
            </c:ext>
          </c:extLst>
        </c:dLbl>
      </c:pivotFmt>
      <c:pivotFmt>
        <c:idx val="14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21117938126586644"/>
              <c:y val="0.1313270608235400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noAutofit/>
            </a:bodyPr>
            <a:lstStyle/>
            <a:p>
              <a:pPr>
                <a:defRPr sz="11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  <c15:layout>
                <c:manualLayout>
                  <c:w val="0.15157213545028181"/>
                  <c:h val="0.30242507925534001"/>
                </c:manualLayout>
              </c15:layout>
            </c:ext>
          </c:extLst>
        </c:dLbl>
      </c:pivotFmt>
      <c:pivotFmt>
        <c:idx val="17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23857011316208424"/>
              <c:y val="-0.2111108346025724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noAutofit/>
            </a:bodyPr>
            <a:lstStyle/>
            <a:p>
              <a:pPr>
                <a:defRPr sz="105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  <c15:layout>
                <c:manualLayout>
                  <c:w val="0.19305365517834866"/>
                  <c:h val="0.30296828892066141"/>
                </c:manualLayout>
              </c15:layout>
            </c:ext>
          </c:extLst>
        </c:dLbl>
      </c:pivotFmt>
      <c:pivotFmt>
        <c:idx val="18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21117938126586644"/>
              <c:y val="0.1313270608235400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noAutofit/>
            </a:bodyPr>
            <a:lstStyle/>
            <a:p>
              <a:pPr>
                <a:defRPr sz="11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  <c15:layout>
                <c:manualLayout>
                  <c:w val="0.15157213545028181"/>
                  <c:h val="0.30242507925534001"/>
                </c:manualLayout>
              </c15:layout>
            </c:ext>
          </c:extLst>
        </c:dLbl>
      </c:pivotFmt>
      <c:pivotFmt>
        <c:idx val="21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23857011316208424"/>
              <c:y val="-0.2111108346025724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noAutofit/>
            </a:bodyPr>
            <a:lstStyle/>
            <a:p>
              <a:pPr>
                <a:defRPr sz="105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  <c15:layout>
                <c:manualLayout>
                  <c:w val="0.19305365517834866"/>
                  <c:h val="0.30296828892066141"/>
                </c:manualLayout>
              </c15:layout>
            </c:ext>
          </c:extLst>
        </c:dLbl>
      </c:pivotFmt>
      <c:pivotFmt>
        <c:idx val="22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'Men Vs Women'!$B$3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208-4791-BC0C-9C984D382C0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208-4791-BC0C-9C984D382C0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208-4791-BC0C-9C984D382C07}"/>
              </c:ext>
            </c:extLst>
          </c:dPt>
          <c:dLbls>
            <c:dLbl>
              <c:idx val="0"/>
              <c:layout>
                <c:manualLayout>
                  <c:x val="-0.21117938126586644"/>
                  <c:y val="0.1313270608235400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</c15:spPr>
                  <c15:layout>
                    <c:manualLayout>
                      <c:w val="0.15157213545028181"/>
                      <c:h val="0.3024250792553400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6208-4791-BC0C-9C984D382C07}"/>
                </c:ext>
              </c:extLst>
            </c:dLbl>
            <c:dLbl>
              <c:idx val="1"/>
              <c:layout>
                <c:manualLayout>
                  <c:x val="0.23857011316208424"/>
                  <c:y val="-0.2111108346025724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5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</c15:spPr>
                  <c15:layout>
                    <c:manualLayout>
                      <c:w val="0.19305365517834866"/>
                      <c:h val="0.3029682889206614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6208-4791-BC0C-9C984D382C07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'Men Vs Women'!$A$4:$A$6</c:f>
              <c:strCache>
                <c:ptCount val="3"/>
                <c:pt idx="0">
                  <c:v>Men</c:v>
                </c:pt>
                <c:pt idx="1">
                  <c:v>Women</c:v>
                </c:pt>
                <c:pt idx="2">
                  <c:v>(blank)</c:v>
                </c:pt>
              </c:strCache>
            </c:strRef>
          </c:cat>
          <c:val>
            <c:numRef>
              <c:f>'Men Vs Women'!$B$4:$B$6</c:f>
              <c:numCache>
                <c:formatCode>General</c:formatCode>
                <c:ptCount val="3"/>
                <c:pt idx="0">
                  <c:v>7613604</c:v>
                </c:pt>
                <c:pt idx="1">
                  <c:v>13562773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208-4791-BC0C-9C984D382C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[Vrinda Store Data Analysis.xlsx]Order Status!PivotTable4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Order Status</a:t>
            </a:r>
          </a:p>
        </c:rich>
      </c:tx>
      <c:layout>
        <c:manualLayout>
          <c:xMode val="edge"/>
          <c:yMode val="edge"/>
          <c:x val="0.40361111111111114"/>
          <c:y val="2.7777777777777776E-2"/>
        </c:manualLayout>
      </c:layout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</c:ext>
          </c:extLst>
        </c:dLbl>
      </c:pivotFmt>
      <c:pivotFmt>
        <c:idx val="1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4.9033278344169672E-2"/>
              <c:y val="-2.314814814814810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</c:ext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1.9981432989245228E-2"/>
              <c:y val="5.092592592592592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</c:ext>
          </c:extLst>
        </c:dLbl>
      </c:pivotFmt>
      <c:pivotFmt>
        <c:idx val="3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7719293350105442"/>
              <c:y val="-5.092592592592592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</c:ext>
          </c:extLst>
        </c:dLbl>
      </c:pivotFmt>
      <c:pivotFmt>
        <c:idx val="4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3.1598278326211266E-3"/>
              <c:y val="1.388888888888888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</c:ext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</c:ext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1.9981432989245228E-2"/>
              <c:y val="5.092592592592592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</c:ext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7719293350105442"/>
              <c:y val="-5.092592592592592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</c:ext>
          </c:extLst>
        </c:dLbl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4.9033278344169672E-2"/>
              <c:y val="-2.314814814814810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</c:ext>
          </c:extLst>
        </c:dLbl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3.1598278326211266E-3"/>
              <c:y val="1.388888888888888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</c:ext>
          </c:extLst>
        </c:dLbl>
      </c:pivotFmt>
      <c:pivotFmt>
        <c:idx val="10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</c:ext>
          </c:extLst>
        </c:dLbl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1.9981526699406563E-2"/>
              <c:y val="6.8783309328510178E-2"/>
            </c:manualLayout>
          </c:layout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7719293350105442"/>
              <c:y val="-5.0925925925925923E-2"/>
            </c:manualLayout>
          </c:layout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7.6907825546196976E-2"/>
              <c:y val="-4.6957746043188114E-2"/>
            </c:manualLayout>
          </c:layout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3.1598278326211266E-3"/>
              <c:y val="1.3888888888888888E-2"/>
            </c:manualLayout>
          </c:layout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1.9981526699406563E-2"/>
              <c:y val="6.8783309328510178E-2"/>
            </c:manualLayout>
          </c:layout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7719293350105442"/>
              <c:y val="-5.0925925925925923E-2"/>
            </c:manualLayout>
          </c:layout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7.6907825546196976E-2"/>
              <c:y val="-4.6957746043188114E-2"/>
            </c:manualLayout>
          </c:layout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3.1598278326211266E-3"/>
              <c:y val="1.3888888888888888E-2"/>
            </c:manualLayout>
          </c:layout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1.9981526699406563E-2"/>
              <c:y val="6.8783309328510178E-2"/>
            </c:manualLayout>
          </c:layout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7719293350105442"/>
              <c:y val="-5.0925925925925923E-2"/>
            </c:manualLayout>
          </c:layout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7.6907825546196976E-2"/>
              <c:y val="-4.6957746043188114E-2"/>
            </c:manualLayout>
          </c:layout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3.1598278326211266E-3"/>
              <c:y val="1.3888888888888888E-2"/>
            </c:manualLayout>
          </c:layout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1.9981526699406563E-2"/>
              <c:y val="6.8783309328510178E-2"/>
            </c:manualLayout>
          </c:layout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7719293350105442"/>
              <c:y val="-5.0925925925925923E-2"/>
            </c:manualLayout>
          </c:layout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7.6907825546196976E-2"/>
              <c:y val="-4.6957746043188114E-2"/>
            </c:manualLayout>
          </c:layout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3.1598278326211266E-3"/>
              <c:y val="1.3888888888888888E-2"/>
            </c:manualLayout>
          </c:layout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'Order Status'!$B$3</c:f>
              <c:strCache>
                <c:ptCount val="1"/>
                <c:pt idx="0">
                  <c:v>Total</c:v>
                </c:pt>
              </c:strCache>
            </c:strRef>
          </c:tx>
          <c:explosion val="23"/>
          <c:dPt>
            <c:idx val="0"/>
            <c:bubble3D val="0"/>
            <c:explosion val="32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9E1-43A7-96A4-4180799E512A}"/>
              </c:ext>
            </c:extLst>
          </c:dPt>
          <c:dPt>
            <c:idx val="1"/>
            <c:bubble3D val="0"/>
            <c:explosion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9E1-43A7-96A4-4180799E512A}"/>
              </c:ext>
            </c:extLst>
          </c:dPt>
          <c:dPt>
            <c:idx val="2"/>
            <c:bubble3D val="0"/>
            <c:explosion val="32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9E1-43A7-96A4-4180799E512A}"/>
              </c:ext>
            </c:extLst>
          </c:dPt>
          <c:dPt>
            <c:idx val="3"/>
            <c:bubble3D val="0"/>
            <c:explosion val="28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9E1-43A7-96A4-4180799E512A}"/>
              </c:ext>
            </c:extLst>
          </c:dPt>
          <c:dLbls>
            <c:dLbl>
              <c:idx val="0"/>
              <c:layout>
                <c:manualLayout>
                  <c:x val="-1.9981526699406563E-2"/>
                  <c:y val="6.8783309328510178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9E1-43A7-96A4-4180799E512A}"/>
                </c:ext>
              </c:extLst>
            </c:dLbl>
            <c:dLbl>
              <c:idx val="1"/>
              <c:layout>
                <c:manualLayout>
                  <c:x val="0.17719293350105442"/>
                  <c:y val="-5.0925925925925923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9E1-43A7-96A4-4180799E512A}"/>
                </c:ext>
              </c:extLst>
            </c:dLbl>
            <c:dLbl>
              <c:idx val="2"/>
              <c:layout>
                <c:manualLayout>
                  <c:x val="-7.6907825546196976E-2"/>
                  <c:y val="-4.6957746043188114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9E1-43A7-96A4-4180799E512A}"/>
                </c:ext>
              </c:extLst>
            </c:dLbl>
            <c:dLbl>
              <c:idx val="3"/>
              <c:layout>
                <c:manualLayout>
                  <c:x val="-3.1598278326211266E-3"/>
                  <c:y val="1.3888888888888888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9E1-43A7-96A4-4180799E512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'Order Status'!$A$4:$A$7</c:f>
              <c:strCache>
                <c:ptCount val="4"/>
                <c:pt idx="0">
                  <c:v>Cancelled</c:v>
                </c:pt>
                <c:pt idx="1">
                  <c:v>Delivered</c:v>
                </c:pt>
                <c:pt idx="2">
                  <c:v>Refunded</c:v>
                </c:pt>
                <c:pt idx="3">
                  <c:v>Returned</c:v>
                </c:pt>
              </c:strCache>
            </c:strRef>
          </c:cat>
          <c:val>
            <c:numRef>
              <c:f>'Order Status'!$B$4:$B$7</c:f>
              <c:numCache>
                <c:formatCode>General</c:formatCode>
                <c:ptCount val="4"/>
                <c:pt idx="0">
                  <c:v>844</c:v>
                </c:pt>
                <c:pt idx="1">
                  <c:v>28641</c:v>
                </c:pt>
                <c:pt idx="2">
                  <c:v>517</c:v>
                </c:pt>
                <c:pt idx="3">
                  <c:v>1045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9E1-43A7-96A4-4180799E51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9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Google Shape;24;p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12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6" name="Google Shape;26;p12"/>
          <p:cNvSpPr txBox="1"/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cap="none">
                <a:solidFill>
                  <a:srgbClr val="EE52A4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12"/>
          <p:cNvSpPr txBox="1"/>
          <p:nvPr>
            <p:ph idx="10" type="dt"/>
          </p:nvPr>
        </p:nvSpPr>
        <p:spPr>
          <a:xfrm rot="5400000">
            <a:off x="10158984" y="1792224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1" type="ftr"/>
          </p:nvPr>
        </p:nvSpPr>
        <p:spPr>
          <a:xfrm rot="5400000">
            <a:off x="8951976" y="3227832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1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2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2" name="Google Shape;122;p2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3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3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3"/>
            <p:cNvSpPr/>
            <p:nvPr/>
          </p:nvSpPr>
          <p:spPr>
            <a:xfrm rot="10371525">
              <a:off x="263767" y="4438254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3"/>
            <p:cNvSpPr/>
            <p:nvPr/>
          </p:nvSpPr>
          <p:spPr>
            <a:xfrm rot="10800000">
              <a:off x="459506" y="321130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30" name="Google Shape;130;p23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31" name="Google Shape;131;p23"/>
          <p:cNvSpPr txBox="1"/>
          <p:nvPr>
            <p:ph type="title"/>
          </p:nvPr>
        </p:nvSpPr>
        <p:spPr>
          <a:xfrm>
            <a:off x="1154954" y="4969927"/>
            <a:ext cx="8825659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3"/>
          <p:cNvSpPr/>
          <p:nvPr>
            <p:ph idx="2" type="pic"/>
          </p:nvPr>
        </p:nvSpPr>
        <p:spPr>
          <a:xfrm>
            <a:off x="1154954" y="685800"/>
            <a:ext cx="8825659" cy="3429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1154954" y="5536665"/>
            <a:ext cx="8825658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34" name="Google Shape;134;p23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3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 showMasterSp="0">
  <p:cSld name="Title and Captio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2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0" name="Google Shape;140;p2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4"/>
            <p:cNvSpPr/>
            <p:nvPr/>
          </p:nvSpPr>
          <p:spPr>
            <a:xfrm rot="-589932">
              <a:off x="8490951" y="2714874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4"/>
            <p:cNvSpPr/>
            <p:nvPr/>
          </p:nvSpPr>
          <p:spPr>
            <a:xfrm>
              <a:off x="455612" y="2801319"/>
              <a:ext cx="11277600" cy="3602637"/>
            </a:xfrm>
            <a:custGeom>
              <a:rect b="b" l="l" r="r" t="t"/>
              <a:pathLst>
                <a:path extrusionOk="0" h="7946" w="10000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48" name="Google Shape;148;p24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49" name="Google Shape;149;p24"/>
          <p:cNvSpPr txBox="1"/>
          <p:nvPr>
            <p:ph type="title"/>
          </p:nvPr>
        </p:nvSpPr>
        <p:spPr>
          <a:xfrm>
            <a:off x="1148798" y="1063417"/>
            <a:ext cx="8831816" cy="1372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1154954" y="3543300"/>
            <a:ext cx="8825659" cy="24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51" name="Google Shape;151;p24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4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 showMasterSp="0">
  <p:cSld name="Quote with Caption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2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7" name="Google Shape;157;p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5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5"/>
            <p:cNvSpPr/>
            <p:nvPr/>
          </p:nvSpPr>
          <p:spPr>
            <a:xfrm rot="-589932">
              <a:off x="8490951" y="418511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5"/>
            <p:cNvSpPr/>
            <p:nvPr/>
          </p:nvSpPr>
          <p:spPr>
            <a:xfrm>
              <a:off x="455612" y="4241801"/>
              <a:ext cx="11277600" cy="2337161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65" name="Google Shape;165;p25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6" name="Google Shape;166;p25"/>
          <p:cNvSpPr txBox="1"/>
          <p:nvPr/>
        </p:nvSpPr>
        <p:spPr>
          <a:xfrm>
            <a:off x="881566" y="607336"/>
            <a:ext cx="80191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600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67" name="Google Shape;167;p25"/>
          <p:cNvSpPr txBox="1"/>
          <p:nvPr/>
        </p:nvSpPr>
        <p:spPr>
          <a:xfrm>
            <a:off x="9884458" y="2613787"/>
            <a:ext cx="652763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600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168" name="Google Shape;168;p25"/>
          <p:cNvSpPr txBox="1"/>
          <p:nvPr>
            <p:ph type="title"/>
          </p:nvPr>
        </p:nvSpPr>
        <p:spPr>
          <a:xfrm>
            <a:off x="1581878" y="982134"/>
            <a:ext cx="8453906" cy="2696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1945945" y="3678766"/>
            <a:ext cx="773121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70" name="Google Shape;170;p25"/>
          <p:cNvSpPr txBox="1"/>
          <p:nvPr>
            <p:ph idx="2" type="body"/>
          </p:nvPr>
        </p:nvSpPr>
        <p:spPr>
          <a:xfrm>
            <a:off x="1154954" y="5029199"/>
            <a:ext cx="9244897" cy="997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71" name="Google Shape;171;p25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5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 showMasterSp="0">
  <p:cSld name="Name Card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2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7" name="Google Shape;177;p2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6"/>
            <p:cNvSpPr/>
            <p:nvPr/>
          </p:nvSpPr>
          <p:spPr>
            <a:xfrm rot="-589932">
              <a:off x="8490951" y="4193583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455612" y="4241801"/>
              <a:ext cx="11277600" cy="2337161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85" name="Google Shape;185;p26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86" name="Google Shape;186;p26"/>
          <p:cNvSpPr txBox="1"/>
          <p:nvPr>
            <p:ph type="title"/>
          </p:nvPr>
        </p:nvSpPr>
        <p:spPr>
          <a:xfrm>
            <a:off x="1154954" y="2370667"/>
            <a:ext cx="8825660" cy="1822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6"/>
          <p:cNvSpPr txBox="1"/>
          <p:nvPr>
            <p:ph idx="1" type="body"/>
          </p:nvPr>
        </p:nvSpPr>
        <p:spPr>
          <a:xfrm>
            <a:off x="1154954" y="5024967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8" name="Google Shape;188;p26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6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2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7"/>
          <p:cNvSpPr txBox="1"/>
          <p:nvPr>
            <p:ph idx="1" type="body"/>
          </p:nvPr>
        </p:nvSpPr>
        <p:spPr>
          <a:xfrm>
            <a:off x="1154954" y="2603502"/>
            <a:ext cx="314187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95" name="Google Shape;195;p27"/>
          <p:cNvSpPr txBox="1"/>
          <p:nvPr>
            <p:ph idx="2" type="body"/>
          </p:nvPr>
        </p:nvSpPr>
        <p:spPr>
          <a:xfrm>
            <a:off x="1154953" y="3179764"/>
            <a:ext cx="3141879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96" name="Google Shape;196;p27"/>
          <p:cNvSpPr txBox="1"/>
          <p:nvPr>
            <p:ph idx="3" type="body"/>
          </p:nvPr>
        </p:nvSpPr>
        <p:spPr>
          <a:xfrm>
            <a:off x="4512721" y="2603500"/>
            <a:ext cx="314700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97" name="Google Shape;197;p27"/>
          <p:cNvSpPr txBox="1"/>
          <p:nvPr>
            <p:ph idx="4" type="body"/>
          </p:nvPr>
        </p:nvSpPr>
        <p:spPr>
          <a:xfrm>
            <a:off x="4512721" y="3179763"/>
            <a:ext cx="3147009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98" name="Google Shape;198;p27"/>
          <p:cNvSpPr txBox="1"/>
          <p:nvPr>
            <p:ph idx="5" type="body"/>
          </p:nvPr>
        </p:nvSpPr>
        <p:spPr>
          <a:xfrm>
            <a:off x="7888135" y="2603501"/>
            <a:ext cx="314573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99" name="Google Shape;199;p27"/>
          <p:cNvSpPr txBox="1"/>
          <p:nvPr>
            <p:ph idx="6" type="body"/>
          </p:nvPr>
        </p:nvSpPr>
        <p:spPr>
          <a:xfrm>
            <a:off x="7888329" y="3179762"/>
            <a:ext cx="3145536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200" name="Google Shape;200;p27"/>
          <p:cNvCxnSpPr/>
          <p:nvPr/>
        </p:nvCxnSpPr>
        <p:spPr>
          <a:xfrm>
            <a:off x="440397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1" name="Google Shape;201;p27"/>
          <p:cNvCxnSpPr/>
          <p:nvPr/>
        </p:nvCxnSpPr>
        <p:spPr>
          <a:xfrm>
            <a:off x="777240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2" name="Google Shape;202;p27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27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8"/>
          <p:cNvSpPr txBox="1"/>
          <p:nvPr>
            <p:ph idx="1" type="body"/>
          </p:nvPr>
        </p:nvSpPr>
        <p:spPr>
          <a:xfrm>
            <a:off x="1154954" y="4532844"/>
            <a:ext cx="30504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08" name="Google Shape;208;p28"/>
          <p:cNvSpPr/>
          <p:nvPr>
            <p:ph idx="2" type="pic"/>
          </p:nvPr>
        </p:nvSpPr>
        <p:spPr>
          <a:xfrm>
            <a:off x="1334553" y="2603500"/>
            <a:ext cx="2691242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209" name="Google Shape;209;p28"/>
          <p:cNvSpPr txBox="1"/>
          <p:nvPr>
            <p:ph idx="3" type="body"/>
          </p:nvPr>
        </p:nvSpPr>
        <p:spPr>
          <a:xfrm>
            <a:off x="1154954" y="5109106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10" name="Google Shape;210;p28"/>
          <p:cNvSpPr txBox="1"/>
          <p:nvPr>
            <p:ph idx="4" type="body"/>
          </p:nvPr>
        </p:nvSpPr>
        <p:spPr>
          <a:xfrm>
            <a:off x="4568865" y="4532844"/>
            <a:ext cx="3050438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11" name="Google Shape;211;p28"/>
          <p:cNvSpPr/>
          <p:nvPr>
            <p:ph idx="5" type="pic"/>
          </p:nvPr>
        </p:nvSpPr>
        <p:spPr>
          <a:xfrm>
            <a:off x="4748462" y="2603500"/>
            <a:ext cx="2691243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212" name="Google Shape;212;p28"/>
          <p:cNvSpPr txBox="1"/>
          <p:nvPr>
            <p:ph idx="6" type="body"/>
          </p:nvPr>
        </p:nvSpPr>
        <p:spPr>
          <a:xfrm>
            <a:off x="4570172" y="5109105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13" name="Google Shape;213;p28"/>
          <p:cNvSpPr txBox="1"/>
          <p:nvPr>
            <p:ph idx="7" type="body"/>
          </p:nvPr>
        </p:nvSpPr>
        <p:spPr>
          <a:xfrm>
            <a:off x="7982775" y="4532845"/>
            <a:ext cx="305109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14" name="Google Shape;214;p28"/>
          <p:cNvSpPr/>
          <p:nvPr>
            <p:ph idx="8" type="pic"/>
          </p:nvPr>
        </p:nvSpPr>
        <p:spPr>
          <a:xfrm>
            <a:off x="8163031" y="2603500"/>
            <a:ext cx="2691242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215" name="Google Shape;215;p28"/>
          <p:cNvSpPr txBox="1"/>
          <p:nvPr>
            <p:ph idx="9" type="body"/>
          </p:nvPr>
        </p:nvSpPr>
        <p:spPr>
          <a:xfrm>
            <a:off x="7982775" y="5109104"/>
            <a:ext cx="3051096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216" name="Google Shape;216;p28"/>
          <p:cNvCxnSpPr/>
          <p:nvPr/>
        </p:nvCxnSpPr>
        <p:spPr>
          <a:xfrm>
            <a:off x="440583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7" name="Google Shape;217;p28"/>
          <p:cNvCxnSpPr/>
          <p:nvPr/>
        </p:nvCxnSpPr>
        <p:spPr>
          <a:xfrm>
            <a:off x="7797802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8" name="Google Shape;218;p28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8"/>
          <p:cNvSpPr txBox="1"/>
          <p:nvPr>
            <p:ph idx="11" type="ftr"/>
          </p:nvPr>
        </p:nvSpPr>
        <p:spPr>
          <a:xfrm>
            <a:off x="561111" y="6391838"/>
            <a:ext cx="3644282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29"/>
          <p:cNvSpPr txBox="1"/>
          <p:nvPr>
            <p:ph idx="1" type="body"/>
          </p:nvPr>
        </p:nvSpPr>
        <p:spPr>
          <a:xfrm rot="5400000">
            <a:off x="3859634" y="-101179"/>
            <a:ext cx="3416300" cy="8825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24" name="Google Shape;224;p29"/>
          <p:cNvSpPr txBox="1"/>
          <p:nvPr>
            <p:ph idx="10" type="dt"/>
          </p:nvPr>
        </p:nvSpPr>
        <p:spPr>
          <a:xfrm>
            <a:off x="10695439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29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3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29" name="Google Shape;229;p3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0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0"/>
            <p:cNvSpPr/>
            <p:nvPr/>
          </p:nvSpPr>
          <p:spPr>
            <a:xfrm rot="5101749">
              <a:off x="6294738" y="457773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0"/>
            <p:cNvSpPr/>
            <p:nvPr/>
          </p:nvSpPr>
          <p:spPr>
            <a:xfrm rot="5400000">
              <a:off x="4449232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38" name="Google Shape;238;p30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39" name="Google Shape;239;p30"/>
          <p:cNvSpPr txBox="1"/>
          <p:nvPr>
            <p:ph type="title"/>
          </p:nvPr>
        </p:nvSpPr>
        <p:spPr>
          <a:xfrm rot="5400000">
            <a:off x="6915923" y="2947780"/>
            <a:ext cx="4748590" cy="14099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30"/>
          <p:cNvSpPr txBox="1"/>
          <p:nvPr>
            <p:ph idx="1" type="body"/>
          </p:nvPr>
        </p:nvSpPr>
        <p:spPr>
          <a:xfrm rot="5400000">
            <a:off x="1908672" y="524749"/>
            <a:ext cx="4748590" cy="625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41" name="Google Shape;241;p30"/>
          <p:cNvSpPr txBox="1"/>
          <p:nvPr>
            <p:ph idx="10" type="dt"/>
          </p:nvPr>
        </p:nvSpPr>
        <p:spPr>
          <a:xfrm>
            <a:off x="10653104" y="6391838"/>
            <a:ext cx="992135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30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3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5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15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65" name="Google Shape;265;p15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15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1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1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0" name="Google Shape;40;p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1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16"/>
            <p:cNvSpPr/>
            <p:nvPr/>
          </p:nvSpPr>
          <p:spPr>
            <a:xfrm rot="-5400000">
              <a:off x="3787244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48" name="Google Shape;48;p16"/>
            <p:cNvSpPr/>
            <p:nvPr/>
          </p:nvSpPr>
          <p:spPr>
            <a:xfrm rot="-5677511">
              <a:off x="4698352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16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50" name="Google Shape;50;p16"/>
          <p:cNvSpPr txBox="1"/>
          <p:nvPr>
            <p:ph type="title"/>
          </p:nvPr>
        </p:nvSpPr>
        <p:spPr>
          <a:xfrm>
            <a:off x="1154954" y="2677645"/>
            <a:ext cx="4351025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" type="body"/>
          </p:nvPr>
        </p:nvSpPr>
        <p:spPr>
          <a:xfrm>
            <a:off x="6895559" y="2677644"/>
            <a:ext cx="3757545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2" name="Google Shape;52;p16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7"/>
          <p:cNvSpPr txBox="1"/>
          <p:nvPr>
            <p:ph idx="1" type="body"/>
          </p:nvPr>
        </p:nvSpPr>
        <p:spPr>
          <a:xfrm>
            <a:off x="1154954" y="2603500"/>
            <a:ext cx="4825158" cy="3416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2" type="body"/>
          </p:nvPr>
        </p:nvSpPr>
        <p:spPr>
          <a:xfrm>
            <a:off x="6208712" y="2603500"/>
            <a:ext cx="48251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7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8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8"/>
          <p:cNvSpPr txBox="1"/>
          <p:nvPr>
            <p:ph idx="1" type="body"/>
          </p:nvPr>
        </p:nvSpPr>
        <p:spPr>
          <a:xfrm>
            <a:off x="1154954" y="2603500"/>
            <a:ext cx="482515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6" name="Google Shape;66;p18"/>
          <p:cNvSpPr txBox="1"/>
          <p:nvPr>
            <p:ph idx="2" type="body"/>
          </p:nvPr>
        </p:nvSpPr>
        <p:spPr>
          <a:xfrm>
            <a:off x="1154954" y="3179762"/>
            <a:ext cx="4825158" cy="2840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3" type="body"/>
          </p:nvPr>
        </p:nvSpPr>
        <p:spPr>
          <a:xfrm>
            <a:off x="6208712" y="2603500"/>
            <a:ext cx="482515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8" name="Google Shape;68;p18"/>
          <p:cNvSpPr txBox="1"/>
          <p:nvPr>
            <p:ph idx="4" type="body"/>
          </p:nvPr>
        </p:nvSpPr>
        <p:spPr>
          <a:xfrm>
            <a:off x="6208712" y="3179762"/>
            <a:ext cx="4825159" cy="2840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69" name="Google Shape;69;p18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2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4" name="Google Shape;84;p2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1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1"/>
            <p:cNvSpPr/>
            <p:nvPr/>
          </p:nvSpPr>
          <p:spPr>
            <a:xfrm rot="-5677511">
              <a:off x="3140485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1"/>
            <p:cNvSpPr/>
            <p:nvPr/>
          </p:nvSpPr>
          <p:spPr>
            <a:xfrm rot="-5400000">
              <a:off x="2229377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93" name="Google Shape;93;p21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94" name="Google Shape;94;p21"/>
          <p:cNvSpPr txBox="1"/>
          <p:nvPr>
            <p:ph type="title"/>
          </p:nvPr>
        </p:nvSpPr>
        <p:spPr>
          <a:xfrm>
            <a:off x="1154955" y="1295400"/>
            <a:ext cx="279315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1"/>
          <p:cNvSpPr txBox="1"/>
          <p:nvPr>
            <p:ph idx="1" type="body"/>
          </p:nvPr>
        </p:nvSpPr>
        <p:spPr>
          <a:xfrm>
            <a:off x="5781146" y="1447800"/>
            <a:ext cx="5190066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6" name="Google Shape;96;p21"/>
          <p:cNvSpPr txBox="1"/>
          <p:nvPr>
            <p:ph idx="2" type="body"/>
          </p:nvPr>
        </p:nvSpPr>
        <p:spPr>
          <a:xfrm>
            <a:off x="1154954" y="3129280"/>
            <a:ext cx="2793158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7" name="Google Shape;97;p21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2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3" name="Google Shape;103;p2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2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2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2"/>
            <p:cNvSpPr/>
            <p:nvPr/>
          </p:nvSpPr>
          <p:spPr>
            <a:xfrm rot="-5677511">
              <a:off x="4203594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2"/>
            <p:cNvSpPr/>
            <p:nvPr/>
          </p:nvSpPr>
          <p:spPr>
            <a:xfrm rot="-5400000">
              <a:off x="3295432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12" name="Google Shape;112;p22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13" name="Google Shape;113;p22"/>
          <p:cNvSpPr txBox="1"/>
          <p:nvPr>
            <p:ph type="title"/>
          </p:nvPr>
        </p:nvSpPr>
        <p:spPr>
          <a:xfrm>
            <a:off x="1154955" y="1693333"/>
            <a:ext cx="3865134" cy="17356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2"/>
          <p:cNvSpPr/>
          <p:nvPr>
            <p:ph idx="2" type="pic"/>
          </p:nvPr>
        </p:nvSpPr>
        <p:spPr>
          <a:xfrm>
            <a:off x="6547870" y="1143000"/>
            <a:ext cx="3227193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1154954" y="3657600"/>
            <a:ext cx="3859212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6" name="Google Shape;116;p22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3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8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Google Shape;7;p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1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1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1"/>
            <p:cNvSpPr/>
            <p:nvPr/>
          </p:nvSpPr>
          <p:spPr>
            <a:xfrm>
              <a:off x="459506" y="1866405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" name="Google Shape;15;p11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" name="Google Shape;16;p11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" name="Google Shape;17;p11"/>
          <p:cNvSpPr txBox="1"/>
          <p:nvPr>
            <p:ph idx="1" type="body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Google Shape;20;p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1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oogle Shape;246;p1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7" name="Google Shape;247;p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3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3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3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dk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3"/>
            <p:cNvSpPr/>
            <p:nvPr/>
          </p:nvSpPr>
          <p:spPr>
            <a:xfrm>
              <a:off x="459506" y="1866405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255" name="Google Shape;255;p13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</p:grpSp>
      <p:sp>
        <p:nvSpPr>
          <p:cNvPr id="256" name="Google Shape;256;p13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57" name="Google Shape;257;p13"/>
          <p:cNvSpPr txBox="1"/>
          <p:nvPr>
            <p:ph idx="1" type="body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58" name="Google Shape;258;p13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59" name="Google Shape;259;p13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60" name="Google Shape;260;p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20" Type="http://schemas.openxmlformats.org/officeDocument/2006/relationships/chart" Target="../charts/chart16.xml"/><Relationship Id="rId22" Type="http://schemas.openxmlformats.org/officeDocument/2006/relationships/chart" Target="../charts/chart18.xml"/><Relationship Id="rId21" Type="http://schemas.openxmlformats.org/officeDocument/2006/relationships/chart" Target="../charts/chart17.xml"/><Relationship Id="rId24" Type="http://schemas.openxmlformats.org/officeDocument/2006/relationships/image" Target="../media/image4.png"/><Relationship Id="rId23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9" Type="http://schemas.openxmlformats.org/officeDocument/2006/relationships/image" Target="../media/image6.png"/><Relationship Id="rId25" Type="http://schemas.openxmlformats.org/officeDocument/2006/relationships/image" Target="../media/image9.png"/><Relationship Id="rId5" Type="http://schemas.openxmlformats.org/officeDocument/2006/relationships/chart" Target="../charts/chart3.xml"/><Relationship Id="rId6" Type="http://schemas.openxmlformats.org/officeDocument/2006/relationships/chart" Target="../charts/chart4.xml"/><Relationship Id="rId7" Type="http://schemas.openxmlformats.org/officeDocument/2006/relationships/chart" Target="../charts/chart5.xml"/><Relationship Id="rId8" Type="http://schemas.openxmlformats.org/officeDocument/2006/relationships/chart" Target="../charts/chart6.xml"/><Relationship Id="rId11" Type="http://schemas.openxmlformats.org/officeDocument/2006/relationships/chart" Target="../charts/chart7.xml"/><Relationship Id="rId10" Type="http://schemas.openxmlformats.org/officeDocument/2006/relationships/image" Target="../media/image8.png"/><Relationship Id="rId13" Type="http://schemas.openxmlformats.org/officeDocument/2006/relationships/chart" Target="../charts/chart9.xml"/><Relationship Id="rId12" Type="http://schemas.openxmlformats.org/officeDocument/2006/relationships/chart" Target="../charts/chart8.xml"/><Relationship Id="rId15" Type="http://schemas.openxmlformats.org/officeDocument/2006/relationships/chart" Target="../charts/chart11.xml"/><Relationship Id="rId14" Type="http://schemas.openxmlformats.org/officeDocument/2006/relationships/chart" Target="../charts/chart10.xml"/><Relationship Id="rId17" Type="http://schemas.openxmlformats.org/officeDocument/2006/relationships/chart" Target="../charts/chart13.xml"/><Relationship Id="rId16" Type="http://schemas.openxmlformats.org/officeDocument/2006/relationships/chart" Target="../charts/chart12.xml"/><Relationship Id="rId19" Type="http://schemas.openxmlformats.org/officeDocument/2006/relationships/chart" Target="../charts/chart15.xml"/><Relationship Id="rId18" Type="http://schemas.openxmlformats.org/officeDocument/2006/relationships/chart" Target="../charts/chart14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"/>
          <p:cNvSpPr/>
          <p:nvPr/>
        </p:nvSpPr>
        <p:spPr>
          <a:xfrm rot="-589932">
            <a:off x="8490951" y="4185117"/>
            <a:ext cx="3299407" cy="440924"/>
          </a:xfrm>
          <a:custGeom>
            <a:rect b="b" l="l" r="r" t="t"/>
            <a:pathLst>
              <a:path extrusionOk="0" h="5291" w="10000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lt1">
              <a:alpha val="2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"/>
          <p:cNvSpPr/>
          <p:nvPr/>
        </p:nvSpPr>
        <p:spPr>
          <a:xfrm>
            <a:off x="455612" y="4241801"/>
            <a:ext cx="11277600" cy="2337161"/>
          </a:xfrm>
          <a:custGeom>
            <a:rect b="b" l="l" r="r" t="t"/>
            <a:pathLst>
              <a:path extrusionOk="0" h="8000" w="10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74" name="Google Shape;274;p1"/>
          <p:cNvSpPr/>
          <p:nvPr/>
        </p:nvSpPr>
        <p:spPr>
          <a:xfrm>
            <a:off x="0" y="1587"/>
            <a:ext cx="12192000" cy="6856413"/>
          </a:xfrm>
          <a:custGeom>
            <a:rect b="b" l="l" r="r" t="t"/>
            <a:pathLst>
              <a:path extrusionOk="0" h="8638" w="15356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75" name="Google Shape;275;p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"/>
          <p:cNvSpPr txBox="1"/>
          <p:nvPr>
            <p:ph type="ctrTitle"/>
          </p:nvPr>
        </p:nvSpPr>
        <p:spPr>
          <a:xfrm>
            <a:off x="1683171" y="1143000"/>
            <a:ext cx="8825658" cy="33892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100"/>
              <a:buFont typeface="Century Gothic"/>
              <a:buNone/>
            </a:pPr>
            <a:r>
              <a:rPr lang="en-US" sz="6100">
                <a:solidFill>
                  <a:srgbClr val="FFFFFF"/>
                </a:solidFill>
              </a:rPr>
              <a:t>How to grow and increase sales for 2023 for Vrinda Stores?</a:t>
            </a:r>
            <a:endParaRPr sz="6100">
              <a:solidFill>
                <a:srgbClr val="FFFFFF"/>
              </a:solidFill>
            </a:endParaRPr>
          </a:p>
        </p:txBody>
      </p:sp>
      <p:sp>
        <p:nvSpPr>
          <p:cNvPr id="277" name="Google Shape;277;p1"/>
          <p:cNvSpPr txBox="1"/>
          <p:nvPr>
            <p:ph idx="1" type="subTitle"/>
          </p:nvPr>
        </p:nvSpPr>
        <p:spPr>
          <a:xfrm>
            <a:off x="1683171" y="5240851"/>
            <a:ext cx="8825658" cy="828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sz="2200">
                <a:solidFill>
                  <a:schemeClr val="dk2"/>
                </a:solidFill>
              </a:rPr>
              <a:t>BY: HARISH SREENIVASAN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 sz="2200">
                <a:solidFill>
                  <a:schemeClr val="dk2"/>
                </a:solidFill>
              </a:rPr>
              <a:t>PERIOD : 2022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 sz="2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Google Shape;401;p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02" name="Google Shape;402;p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</p:grpSp>
      <p:sp>
        <p:nvSpPr>
          <p:cNvPr id="404" name="Google Shape;404;p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10"/>
          <p:cNvSpPr/>
          <p:nvPr/>
        </p:nvSpPr>
        <p:spPr>
          <a:xfrm>
            <a:off x="0" y="1587"/>
            <a:ext cx="12192000" cy="6856413"/>
          </a:xfrm>
          <a:custGeom>
            <a:rect b="b" l="l" r="r" t="t"/>
            <a:pathLst>
              <a:path extrusionOk="0" h="8638" w="15356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406" name="Google Shape;406;p10"/>
          <p:cNvSpPr txBox="1"/>
          <p:nvPr>
            <p:ph type="title"/>
          </p:nvPr>
        </p:nvSpPr>
        <p:spPr>
          <a:xfrm>
            <a:off x="6744929" y="1241266"/>
            <a:ext cx="4798142" cy="31537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5400"/>
              <a:buFont typeface="Century Gothic"/>
              <a:buNone/>
            </a:pPr>
            <a:r>
              <a:rPr b="0" i="0" lang="en-US" sz="5400">
                <a:solidFill>
                  <a:srgbClr val="EBEBE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ThankYou </a:t>
            </a:r>
            <a:endParaRPr/>
          </a:p>
        </p:txBody>
      </p:sp>
      <p:sp>
        <p:nvSpPr>
          <p:cNvPr id="407" name="Google Shape;407;p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llipop" id="408" name="Google Shape;40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8503" y="1113063"/>
            <a:ext cx="4628758" cy="4628758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82;p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83" name="Google Shape;283;p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85" name="Google Shape;285;p2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entury Gothic"/>
              <a:buNone/>
            </a:pPr>
            <a:r>
              <a:rPr lang="en-US">
                <a:solidFill>
                  <a:srgbClr val="FFFFFF"/>
                </a:solidFill>
              </a:rPr>
              <a:t>Overview	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6" name="Google Shape;286;p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7" name="Google Shape;287;p2"/>
          <p:cNvGrpSpPr/>
          <p:nvPr/>
        </p:nvGrpSpPr>
        <p:grpSpPr>
          <a:xfrm>
            <a:off x="1286934" y="2324100"/>
            <a:ext cx="9625382" cy="3422682"/>
            <a:chOff x="0" y="0"/>
            <a:chExt cx="9625382" cy="3422682"/>
          </a:xfrm>
        </p:grpSpPr>
        <p:sp>
          <p:nvSpPr>
            <p:cNvPr id="288" name="Google Shape;288;p2"/>
            <p:cNvSpPr/>
            <p:nvPr/>
          </p:nvSpPr>
          <p:spPr>
            <a:xfrm>
              <a:off x="0" y="0"/>
              <a:ext cx="7411544" cy="616082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E96B8D"/>
                </a:gs>
                <a:gs pos="100000">
                  <a:srgbClr val="BF2552"/>
                </a:gs>
              </a:gsLst>
              <a:lin ang="5400000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"/>
            <p:cNvSpPr txBox="1"/>
            <p:nvPr/>
          </p:nvSpPr>
          <p:spPr>
            <a:xfrm>
              <a:off x="18044" y="18044"/>
              <a:ext cx="6674662" cy="5799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entury Gothic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Vrinda Stores a Unisex clothing store having online as well as offline presence. </a:t>
              </a: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553459" y="701650"/>
              <a:ext cx="7411544" cy="616082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EA836B"/>
                </a:gs>
                <a:gs pos="100000">
                  <a:srgbClr val="C14525"/>
                </a:gs>
              </a:gsLst>
              <a:lin ang="5400000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"/>
            <p:cNvSpPr txBox="1"/>
            <p:nvPr/>
          </p:nvSpPr>
          <p:spPr>
            <a:xfrm>
              <a:off x="571503" y="719694"/>
              <a:ext cx="6421543" cy="5799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entury Gothic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It exports to various parts of the country </a:t>
              </a: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1106919" y="1403300"/>
              <a:ext cx="7411544" cy="616082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EBAB6B"/>
                </a:gs>
                <a:gs pos="100000">
                  <a:srgbClr val="C37623"/>
                </a:gs>
              </a:gsLst>
              <a:lin ang="5400000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"/>
            <p:cNvSpPr txBox="1"/>
            <p:nvPr/>
          </p:nvSpPr>
          <p:spPr>
            <a:xfrm>
              <a:off x="1124963" y="1421344"/>
              <a:ext cx="6421543" cy="5799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entury Gothic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It carters to all age group for men as well as women.</a:t>
              </a: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1660378" y="2104950"/>
              <a:ext cx="7411544" cy="616082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BC9BF6"/>
                </a:gs>
                <a:gs pos="100000">
                  <a:srgbClr val="7335DE"/>
                </a:gs>
              </a:gsLst>
              <a:lin ang="5400000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"/>
            <p:cNvSpPr txBox="1"/>
            <p:nvPr/>
          </p:nvSpPr>
          <p:spPr>
            <a:xfrm>
              <a:off x="1678422" y="2122994"/>
              <a:ext cx="6421543" cy="5799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entury Gothic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Sales Data is taken for all months for the year 2022.</a:t>
              </a: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213838" y="2806600"/>
              <a:ext cx="7411544" cy="616082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DD66D9"/>
                </a:gs>
                <a:gs pos="100000">
                  <a:srgbClr val="AC2CA7"/>
                </a:gs>
              </a:gsLst>
              <a:lin ang="5400000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"/>
            <p:cNvSpPr txBox="1"/>
            <p:nvPr/>
          </p:nvSpPr>
          <p:spPr>
            <a:xfrm>
              <a:off x="2231882" y="2824644"/>
              <a:ext cx="6421543" cy="5799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entury Gothic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Tool used for the analysis is Microsoft Excel.</a:t>
              </a: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7011090" y="450082"/>
              <a:ext cx="400453" cy="400453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F4CDD4">
                <a:alpha val="89803"/>
              </a:srgbClr>
            </a:solidFill>
            <a:ln cap="rnd" cmpd="sng" w="9525">
              <a:solidFill>
                <a:srgbClr val="F4CDD4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"/>
            <p:cNvSpPr txBox="1"/>
            <p:nvPr/>
          </p:nvSpPr>
          <p:spPr>
            <a:xfrm>
              <a:off x="7101192" y="450082"/>
              <a:ext cx="220249" cy="3013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22850" spcFirstLastPara="1" rIns="22850" wrap="square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7564550" y="1151732"/>
              <a:ext cx="400453" cy="400453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F4D1CD">
                <a:alpha val="89803"/>
              </a:srgbClr>
            </a:solidFill>
            <a:ln cap="rnd" cmpd="sng" w="9525">
              <a:solidFill>
                <a:srgbClr val="F4D1CD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"/>
            <p:cNvSpPr txBox="1"/>
            <p:nvPr/>
          </p:nvSpPr>
          <p:spPr>
            <a:xfrm>
              <a:off x="7654652" y="1151732"/>
              <a:ext cx="220249" cy="3013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22850" spcFirstLastPara="1" rIns="22850" wrap="square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8118010" y="1843114"/>
              <a:ext cx="400453" cy="400453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F6DBCC">
                <a:alpha val="89803"/>
              </a:srgbClr>
            </a:solidFill>
            <a:ln cap="rnd" cmpd="sng" w="9525">
              <a:solidFill>
                <a:srgbClr val="F6DBCC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"/>
            <p:cNvSpPr txBox="1"/>
            <p:nvPr/>
          </p:nvSpPr>
          <p:spPr>
            <a:xfrm>
              <a:off x="8208112" y="1843114"/>
              <a:ext cx="220249" cy="3013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22850" spcFirstLastPara="1" rIns="22850" wrap="square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8671469" y="2551610"/>
              <a:ext cx="400453" cy="400453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DDD2FA">
                <a:alpha val="89803"/>
              </a:srgbClr>
            </a:solidFill>
            <a:ln cap="rnd" cmpd="sng" w="9525">
              <a:solidFill>
                <a:srgbClr val="DDD2FA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"/>
            <p:cNvSpPr txBox="1"/>
            <p:nvPr/>
          </p:nvSpPr>
          <p:spPr>
            <a:xfrm>
              <a:off x="8761571" y="2551610"/>
              <a:ext cx="220249" cy="3013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22850" spcFirstLastPara="1" rIns="22850" wrap="square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Objective</a:t>
            </a:r>
            <a:br>
              <a:rPr lang="en-US"/>
            </a:br>
            <a:endParaRPr/>
          </a:p>
        </p:txBody>
      </p:sp>
      <p:sp>
        <p:nvSpPr>
          <p:cNvPr id="311" name="Google Shape;311;p3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How to grow and increase sales for the year 2023 by understanding the annual sales report for the year 2022.This analysis can be determined by answering the following question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Font typeface="Courier New"/>
              <a:buChar char="o"/>
            </a:pPr>
            <a:r>
              <a:rPr lang="en-US"/>
              <a:t>Which month has the highest sales and order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Font typeface="Courier New"/>
              <a:buChar char="o"/>
            </a:pPr>
            <a:r>
              <a:rPr lang="en-US"/>
              <a:t>Who purchased more off the genders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Font typeface="Courier New"/>
              <a:buChar char="o"/>
            </a:pPr>
            <a:r>
              <a:rPr lang="en-US"/>
              <a:t>Different order status in 2022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Font typeface="Courier New"/>
              <a:buChar char="o"/>
            </a:pPr>
            <a:r>
              <a:rPr lang="en-US"/>
              <a:t>What is the relationship between gender and age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Font typeface="Courier New"/>
              <a:buChar char="o"/>
            </a:pPr>
            <a:r>
              <a:rPr lang="en-US"/>
              <a:t>Which are the top sales contributing  states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Font typeface="Courier New"/>
              <a:buChar char="o"/>
            </a:pPr>
            <a:r>
              <a:rPr lang="en-US"/>
              <a:t>Which channel contributes highest to sales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Font typeface="Courier New"/>
              <a:buChar char="o"/>
            </a:pPr>
            <a:r>
              <a:rPr lang="en-US"/>
              <a:t>Which is the highest selling category</a:t>
            </a:r>
            <a:endParaRPr/>
          </a:p>
          <a:p>
            <a:pPr indent="-258318" lvl="0" marL="342900" rtl="0" algn="l">
              <a:spcBef>
                <a:spcPts val="1000"/>
              </a:spcBef>
              <a:spcAft>
                <a:spcPts val="0"/>
              </a:spcAft>
              <a:buSzPct val="79999"/>
              <a:buFont typeface="Courier New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Data Cleaning</a:t>
            </a:r>
            <a:endParaRPr/>
          </a:p>
        </p:txBody>
      </p:sp>
      <p:sp>
        <p:nvSpPr>
          <p:cNvPr id="317" name="Google Shape;317;p4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Each Column was added a filter to  search for blank values, and if any discrepancies were also taken note off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Off them, the  gender column had two values for the same observant, i.e. male and M for male ,and Women and W for women, so that was synchronized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In the Qty column, a few vales were named as 1 as well as one, and the same was the case for 2, which was filtered and synchronized to form singularity 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Data Processing </a:t>
            </a:r>
            <a:endParaRPr/>
          </a:p>
        </p:txBody>
      </p:sp>
      <p:sp>
        <p:nvSpPr>
          <p:cNvPr id="323" name="Google Shape;323;p5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 new column was added for categorizing the age based on which category they belong to 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IF condition formula was used to categorize the age group 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Formula:- IF(column,=&gt; 50,“Senior”, IF(Column, =&gt;30,”Adult”,”Teenager”)),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and the formula was applied for the whole column.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 new column was added to determine the month 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Formula:- Text(column,,”mmmm”), and the formula was applied for the whole column.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6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Data Analysis</a:t>
            </a:r>
            <a:endParaRPr/>
          </a:p>
        </p:txBody>
      </p:sp>
      <p:sp>
        <p:nvSpPr>
          <p:cNvPr id="329" name="Google Shape;329;p6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 pivot table was added for the data to determine the relationship between the Variables, and thus answer the question up to understand the sales pattern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Pivot tables was generated for a better Visual understanding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7"/>
          <p:cNvSpPr txBox="1"/>
          <p:nvPr>
            <p:ph type="title"/>
          </p:nvPr>
        </p:nvSpPr>
        <p:spPr>
          <a:xfrm>
            <a:off x="1154954" y="973668"/>
            <a:ext cx="102974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Data Visualization:</a:t>
            </a:r>
            <a:r>
              <a:rPr lang="en-US" sz="2800"/>
              <a:t> Vrinda Stores Annual report 2022</a:t>
            </a:r>
            <a:endParaRPr/>
          </a:p>
        </p:txBody>
      </p:sp>
      <p:sp>
        <p:nvSpPr>
          <p:cNvPr id="335" name="Google Shape;335;p7"/>
          <p:cNvSpPr txBox="1"/>
          <p:nvPr/>
        </p:nvSpPr>
        <p:spPr>
          <a:xfrm>
            <a:off x="3049073" y="3241114"/>
            <a:ext cx="60981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Vrinda Store Annual Report 2022</a:t>
            </a: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</p:txBody>
      </p:sp>
      <p:sp>
        <p:nvSpPr>
          <p:cNvPr id="336" name="Google Shape;336;p7"/>
          <p:cNvSpPr txBox="1"/>
          <p:nvPr/>
        </p:nvSpPr>
        <p:spPr>
          <a:xfrm>
            <a:off x="3049073" y="3241114"/>
            <a:ext cx="60981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Vrinda Store Annual Resport 2022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</p:txBody>
      </p:sp>
      <p:grpSp>
        <p:nvGrpSpPr>
          <p:cNvPr id="337" name="Google Shape;337;p7"/>
          <p:cNvGrpSpPr/>
          <p:nvPr/>
        </p:nvGrpSpPr>
        <p:grpSpPr>
          <a:xfrm>
            <a:off x="1652613" y="33452014"/>
            <a:ext cx="1078230000" cy="440060200"/>
            <a:chOff x="9525" y="323848"/>
            <a:chExt cx="10782300" cy="4400552"/>
          </a:xfrm>
        </p:grpSpPr>
        <p:graphicFrame>
          <p:nvGraphicFramePr>
            <p:cNvPr id="338" name="Google Shape;338;p7"/>
            <p:cNvGraphicFramePr/>
            <p:nvPr/>
          </p:nvGraphicFramePr>
          <p:xfrm>
            <a:off x="1143000" y="342899"/>
            <a:ext cx="3790950" cy="2009775"/>
          </p:xfrm>
          <a:graphic>
            <a:graphicData uri="http://schemas.openxmlformats.org/drawingml/2006/chart">
              <c:chart r:id="rId3"/>
            </a:graphicData>
          </a:graphic>
        </p:graphicFrame>
        <p:graphicFrame>
          <p:nvGraphicFramePr>
            <p:cNvPr id="339" name="Google Shape;339;p7"/>
            <p:cNvGraphicFramePr/>
            <p:nvPr/>
          </p:nvGraphicFramePr>
          <p:xfrm>
            <a:off x="5038725" y="323848"/>
            <a:ext cx="2905126" cy="2028827"/>
          </p:xfrm>
          <a:graphic>
            <a:graphicData uri="http://schemas.openxmlformats.org/drawingml/2006/chart">
              <c:chart r:id="rId4"/>
            </a:graphicData>
          </a:graphic>
        </p:graphicFrame>
        <p:graphicFrame>
          <p:nvGraphicFramePr>
            <p:cNvPr id="340" name="Google Shape;340;p7"/>
            <p:cNvGraphicFramePr/>
            <p:nvPr/>
          </p:nvGraphicFramePr>
          <p:xfrm>
            <a:off x="8048625" y="333375"/>
            <a:ext cx="2733675" cy="2028825"/>
          </p:xfrm>
          <a:graphic>
            <a:graphicData uri="http://schemas.openxmlformats.org/drawingml/2006/chart">
              <c:chart r:id="rId5"/>
            </a:graphicData>
          </a:graphic>
        </p:graphicFrame>
        <p:graphicFrame>
          <p:nvGraphicFramePr>
            <p:cNvPr id="341" name="Google Shape;341;p7"/>
            <p:cNvGraphicFramePr/>
            <p:nvPr/>
          </p:nvGraphicFramePr>
          <p:xfrm>
            <a:off x="1133475" y="2495550"/>
            <a:ext cx="3790950" cy="2228850"/>
          </p:xfrm>
          <a:graphic>
            <a:graphicData uri="http://schemas.openxmlformats.org/drawingml/2006/chart">
              <c:chart r:id="rId6"/>
            </a:graphicData>
          </a:graphic>
        </p:graphicFrame>
        <p:graphicFrame>
          <p:nvGraphicFramePr>
            <p:cNvPr id="342" name="Google Shape;342;p7"/>
            <p:cNvGraphicFramePr/>
            <p:nvPr/>
          </p:nvGraphicFramePr>
          <p:xfrm>
            <a:off x="5048250" y="2495549"/>
            <a:ext cx="2895600" cy="2219325"/>
          </p:xfrm>
          <a:graphic>
            <a:graphicData uri="http://schemas.openxmlformats.org/drawingml/2006/chart">
              <c:chart r:id="rId7"/>
            </a:graphicData>
          </a:graphic>
        </p:graphicFrame>
        <p:graphicFrame>
          <p:nvGraphicFramePr>
            <p:cNvPr id="343" name="Google Shape;343;p7"/>
            <p:cNvGraphicFramePr/>
            <p:nvPr/>
          </p:nvGraphicFramePr>
          <p:xfrm>
            <a:off x="8039100" y="2505075"/>
            <a:ext cx="2752725" cy="2200275"/>
          </p:xfrm>
          <a:graphic>
            <a:graphicData uri="http://schemas.openxmlformats.org/drawingml/2006/chart">
              <c:chart r:id="rId8"/>
            </a:graphicData>
          </a:graphic>
        </p:graphicFrame>
        <p:pic>
          <p:nvPicPr>
            <p:cNvPr id="344" name="Google Shape;344;p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9525" y="1743076"/>
              <a:ext cx="1066800" cy="15144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5" name="Google Shape;345;p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9050" y="3286125"/>
              <a:ext cx="1019175" cy="1409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6" name="Google Shape;346;p7"/>
          <p:cNvGrpSpPr/>
          <p:nvPr/>
        </p:nvGrpSpPr>
        <p:grpSpPr>
          <a:xfrm>
            <a:off x="1652613" y="33452014"/>
            <a:ext cx="1078230000" cy="440060200"/>
            <a:chOff x="9525" y="323848"/>
            <a:chExt cx="10782300" cy="4400552"/>
          </a:xfrm>
        </p:grpSpPr>
        <p:graphicFrame>
          <p:nvGraphicFramePr>
            <p:cNvPr id="347" name="Google Shape;347;p7"/>
            <p:cNvGraphicFramePr/>
            <p:nvPr/>
          </p:nvGraphicFramePr>
          <p:xfrm>
            <a:off x="1143000" y="342899"/>
            <a:ext cx="3790950" cy="2009775"/>
          </p:xfrm>
          <a:graphic>
            <a:graphicData uri="http://schemas.openxmlformats.org/drawingml/2006/chart">
              <c:chart r:id="rId11"/>
            </a:graphicData>
          </a:graphic>
        </p:graphicFrame>
        <p:graphicFrame>
          <p:nvGraphicFramePr>
            <p:cNvPr id="348" name="Google Shape;348;p7"/>
            <p:cNvGraphicFramePr/>
            <p:nvPr/>
          </p:nvGraphicFramePr>
          <p:xfrm>
            <a:off x="5038725" y="323848"/>
            <a:ext cx="2905126" cy="2028827"/>
          </p:xfrm>
          <a:graphic>
            <a:graphicData uri="http://schemas.openxmlformats.org/drawingml/2006/chart">
              <c:chart r:id="rId12"/>
            </a:graphicData>
          </a:graphic>
        </p:graphicFrame>
        <p:graphicFrame>
          <p:nvGraphicFramePr>
            <p:cNvPr id="349" name="Google Shape;349;p7"/>
            <p:cNvGraphicFramePr/>
            <p:nvPr/>
          </p:nvGraphicFramePr>
          <p:xfrm>
            <a:off x="8048625" y="333375"/>
            <a:ext cx="2733675" cy="2028825"/>
          </p:xfrm>
          <a:graphic>
            <a:graphicData uri="http://schemas.openxmlformats.org/drawingml/2006/chart">
              <c:chart r:id="rId13"/>
            </a:graphicData>
          </a:graphic>
        </p:graphicFrame>
        <p:graphicFrame>
          <p:nvGraphicFramePr>
            <p:cNvPr id="350" name="Google Shape;350;p7"/>
            <p:cNvGraphicFramePr/>
            <p:nvPr/>
          </p:nvGraphicFramePr>
          <p:xfrm>
            <a:off x="1133475" y="2495550"/>
            <a:ext cx="3790950" cy="2228850"/>
          </p:xfrm>
          <a:graphic>
            <a:graphicData uri="http://schemas.openxmlformats.org/drawingml/2006/chart">
              <c:chart r:id="rId14"/>
            </a:graphicData>
          </a:graphic>
        </p:graphicFrame>
        <p:graphicFrame>
          <p:nvGraphicFramePr>
            <p:cNvPr id="351" name="Google Shape;351;p7"/>
            <p:cNvGraphicFramePr/>
            <p:nvPr/>
          </p:nvGraphicFramePr>
          <p:xfrm>
            <a:off x="5048250" y="2495549"/>
            <a:ext cx="2895600" cy="2219325"/>
          </p:xfrm>
          <a:graphic>
            <a:graphicData uri="http://schemas.openxmlformats.org/drawingml/2006/chart">
              <c:chart r:id="rId15"/>
            </a:graphicData>
          </a:graphic>
        </p:graphicFrame>
        <p:graphicFrame>
          <p:nvGraphicFramePr>
            <p:cNvPr id="352" name="Google Shape;352;p7"/>
            <p:cNvGraphicFramePr/>
            <p:nvPr/>
          </p:nvGraphicFramePr>
          <p:xfrm>
            <a:off x="8039100" y="2505075"/>
            <a:ext cx="2752725" cy="2200275"/>
          </p:xfrm>
          <a:graphic>
            <a:graphicData uri="http://schemas.openxmlformats.org/drawingml/2006/chart">
              <c:chart r:id="rId16"/>
            </a:graphicData>
          </a:graphic>
        </p:graphicFrame>
        <p:pic>
          <p:nvPicPr>
            <p:cNvPr id="353" name="Google Shape;353;p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9525" y="1743076"/>
              <a:ext cx="1066800" cy="15144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4" name="Google Shape;354;p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9050" y="3286125"/>
              <a:ext cx="1019175" cy="1409699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355" name="Google Shape;355;p7"/>
          <p:cNvGraphicFramePr/>
          <p:nvPr/>
        </p:nvGraphicFramePr>
        <p:xfrm>
          <a:off x="1652613" y="2200275"/>
          <a:ext cx="4093369" cy="2190566"/>
        </p:xfrm>
        <a:graphic>
          <a:graphicData uri="http://schemas.openxmlformats.org/drawingml/2006/chart">
            <c:chart r:id="rId17"/>
          </a:graphicData>
        </a:graphic>
      </p:graphicFrame>
      <p:graphicFrame>
        <p:nvGraphicFramePr>
          <p:cNvPr id="356" name="Google Shape;356;p7"/>
          <p:cNvGraphicFramePr/>
          <p:nvPr/>
        </p:nvGraphicFramePr>
        <p:xfrm>
          <a:off x="5986541" y="2200275"/>
          <a:ext cx="2905125" cy="2120786"/>
        </p:xfrm>
        <a:graphic>
          <a:graphicData uri="http://schemas.openxmlformats.org/drawingml/2006/chart">
            <c:chart r:id="rId18"/>
          </a:graphicData>
        </a:graphic>
      </p:graphicFrame>
      <p:graphicFrame>
        <p:nvGraphicFramePr>
          <p:cNvPr id="357" name="Google Shape;357;p7"/>
          <p:cNvGraphicFramePr/>
          <p:nvPr/>
        </p:nvGraphicFramePr>
        <p:xfrm>
          <a:off x="9088000" y="1846692"/>
          <a:ext cx="3048000" cy="2525411"/>
        </p:xfrm>
        <a:graphic>
          <a:graphicData uri="http://schemas.openxmlformats.org/drawingml/2006/chart">
            <c:chart r:id="rId19"/>
          </a:graphicData>
        </a:graphic>
      </p:graphicFrame>
      <p:graphicFrame>
        <p:nvGraphicFramePr>
          <p:cNvPr id="358" name="Google Shape;358;p7"/>
          <p:cNvGraphicFramePr/>
          <p:nvPr/>
        </p:nvGraphicFramePr>
        <p:xfrm>
          <a:off x="1652613" y="4538163"/>
          <a:ext cx="4093368" cy="2219325"/>
        </p:xfrm>
        <a:graphic>
          <a:graphicData uri="http://schemas.openxmlformats.org/drawingml/2006/chart">
            <c:chart r:id="rId20"/>
          </a:graphicData>
        </a:graphic>
      </p:graphicFrame>
      <p:graphicFrame>
        <p:nvGraphicFramePr>
          <p:cNvPr id="359" name="Google Shape;359;p7"/>
          <p:cNvGraphicFramePr/>
          <p:nvPr/>
        </p:nvGraphicFramePr>
        <p:xfrm>
          <a:off x="5969190" y="4552950"/>
          <a:ext cx="2922476" cy="2219325"/>
        </p:xfrm>
        <a:graphic>
          <a:graphicData uri="http://schemas.openxmlformats.org/drawingml/2006/chart">
            <c:chart r:id="rId21"/>
          </a:graphicData>
        </a:graphic>
      </p:graphicFrame>
      <p:graphicFrame>
        <p:nvGraphicFramePr>
          <p:cNvPr id="360" name="Google Shape;360;p7"/>
          <p:cNvGraphicFramePr/>
          <p:nvPr/>
        </p:nvGraphicFramePr>
        <p:xfrm>
          <a:off x="9088000" y="4557213"/>
          <a:ext cx="3048000" cy="2200275"/>
        </p:xfrm>
        <a:graphic>
          <a:graphicData uri="http://schemas.openxmlformats.org/drawingml/2006/chart">
            <c:chart r:id="rId22"/>
          </a:graphicData>
        </a:graphic>
      </p:graphicFrame>
      <p:pic>
        <p:nvPicPr>
          <p:cNvPr id="361" name="Google Shape;361;p7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316732" y="2098610"/>
            <a:ext cx="1076325" cy="143827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pic>
        <p:nvPicPr>
          <p:cNvPr id="362" name="Google Shape;362;p7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328326" y="3610446"/>
            <a:ext cx="1066800" cy="151447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pic>
        <p:nvPicPr>
          <p:cNvPr id="363" name="Google Shape;363;p7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331019" y="5163669"/>
            <a:ext cx="1062038" cy="14097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" name="Google Shape;368;p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69" name="Google Shape;369;p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8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371" name="Google Shape;371;p8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entury Gothic"/>
              <a:buNone/>
            </a:pPr>
            <a:r>
              <a:rPr lang="en-US">
                <a:solidFill>
                  <a:srgbClr val="FFFFFF"/>
                </a:solidFill>
              </a:rPr>
              <a:t>Observations 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2" name="Google Shape;372;p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3" name="Google Shape;373;p8"/>
          <p:cNvGrpSpPr/>
          <p:nvPr/>
        </p:nvGrpSpPr>
        <p:grpSpPr>
          <a:xfrm>
            <a:off x="1289753" y="3289911"/>
            <a:ext cx="9619743" cy="1491059"/>
            <a:chOff x="2819" y="965811"/>
            <a:chExt cx="9619743" cy="1491059"/>
          </a:xfrm>
        </p:grpSpPr>
        <p:sp>
          <p:nvSpPr>
            <p:cNvPr id="374" name="Google Shape;374;p8"/>
            <p:cNvSpPr/>
            <p:nvPr/>
          </p:nvSpPr>
          <p:spPr>
            <a:xfrm>
              <a:off x="2819" y="965811"/>
              <a:ext cx="2013434" cy="127853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CC3478"/>
                </a:gs>
                <a:gs pos="100000">
                  <a:srgbClr val="8D0B4F"/>
                </a:gs>
              </a:gsLst>
              <a:lin ang="5400000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8"/>
            <p:cNvSpPr/>
            <p:nvPr/>
          </p:nvSpPr>
          <p:spPr>
            <a:xfrm>
              <a:off x="226534" y="1178340"/>
              <a:ext cx="2013434" cy="127853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rnd" cmpd="sng" w="9525">
              <a:solidFill>
                <a:srgbClr val="B20F6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8"/>
            <p:cNvSpPr txBox="1"/>
            <p:nvPr/>
          </p:nvSpPr>
          <p:spPr>
            <a:xfrm>
              <a:off x="263981" y="1215787"/>
              <a:ext cx="1938540" cy="1203636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entury Gothic"/>
                <a:buNone/>
              </a:pPr>
              <a:r>
                <a:rPr lang="en-US" sz="15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Women have a higher rate of buying </a:t>
              </a:r>
              <a:endParaRPr/>
            </a:p>
          </p:txBody>
        </p:sp>
        <p:sp>
          <p:nvSpPr>
            <p:cNvPr id="377" name="Google Shape;377;p8"/>
            <p:cNvSpPr/>
            <p:nvPr/>
          </p:nvSpPr>
          <p:spPr>
            <a:xfrm>
              <a:off x="2463684" y="965811"/>
              <a:ext cx="2013434" cy="127853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CC3478"/>
                </a:gs>
                <a:gs pos="100000">
                  <a:srgbClr val="8D0B4F"/>
                </a:gs>
              </a:gsLst>
              <a:lin ang="5400000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2687399" y="1178340"/>
              <a:ext cx="2013434" cy="127853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rnd" cmpd="sng" w="9525">
              <a:solidFill>
                <a:srgbClr val="B20F6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8"/>
            <p:cNvSpPr txBox="1"/>
            <p:nvPr/>
          </p:nvSpPr>
          <p:spPr>
            <a:xfrm>
              <a:off x="2724846" y="1215787"/>
              <a:ext cx="1938540" cy="1203636"/>
            </a:xfrm>
            <a:prstGeom prst="rect">
              <a:avLst/>
            </a:prstGeom>
            <a:solidFill>
              <a:srgbClr val="9900FF"/>
            </a:solidFill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entury Gothic"/>
                <a:buNone/>
              </a:pPr>
              <a:r>
                <a:rPr lang="en-US" sz="15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Maharashtra, Karnataka and UP ar the top 3 state for sales</a:t>
              </a:r>
              <a:endParaRPr/>
            </a:p>
          </p:txBody>
        </p:sp>
        <p:sp>
          <p:nvSpPr>
            <p:cNvPr id="380" name="Google Shape;380;p8"/>
            <p:cNvSpPr/>
            <p:nvPr/>
          </p:nvSpPr>
          <p:spPr>
            <a:xfrm>
              <a:off x="4924548" y="965811"/>
              <a:ext cx="2013434" cy="127853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CC3478"/>
                </a:gs>
                <a:gs pos="100000">
                  <a:srgbClr val="8D0B4F"/>
                </a:gs>
              </a:gsLst>
              <a:lin ang="5400000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5148263" y="1178340"/>
              <a:ext cx="2013434" cy="127853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rnd" cmpd="sng" w="9525">
              <a:solidFill>
                <a:srgbClr val="B20F6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8"/>
            <p:cNvSpPr txBox="1"/>
            <p:nvPr/>
          </p:nvSpPr>
          <p:spPr>
            <a:xfrm>
              <a:off x="5185710" y="1215787"/>
              <a:ext cx="1938540" cy="1203636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entury Gothic"/>
                <a:buNone/>
              </a:pPr>
              <a:r>
                <a:rPr lang="en-US" sz="15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Adult group of (30-49) hold maximum share </a:t>
              </a:r>
              <a:endParaRPr/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7385413" y="965811"/>
              <a:ext cx="2013434" cy="127853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CC3478"/>
                </a:gs>
                <a:gs pos="100000">
                  <a:srgbClr val="8D0B4F"/>
                </a:gs>
              </a:gsLst>
              <a:lin ang="5400000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8"/>
            <p:cNvSpPr/>
            <p:nvPr/>
          </p:nvSpPr>
          <p:spPr>
            <a:xfrm>
              <a:off x="7609128" y="1178340"/>
              <a:ext cx="2013434" cy="127853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rnd" cmpd="sng" w="9525">
              <a:solidFill>
                <a:srgbClr val="B20F6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8"/>
            <p:cNvSpPr txBox="1"/>
            <p:nvPr/>
          </p:nvSpPr>
          <p:spPr>
            <a:xfrm>
              <a:off x="7646575" y="1215787"/>
              <a:ext cx="1938540" cy="1203636"/>
            </a:xfrm>
            <a:prstGeom prst="rect">
              <a:avLst/>
            </a:prstGeom>
            <a:solidFill>
              <a:srgbClr val="9900FF"/>
            </a:solidFill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entury Gothic"/>
                <a:buNone/>
              </a:pPr>
              <a:r>
                <a:rPr lang="en-US" sz="15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Amazon, Flipkart and Myntra channel have highest contribution</a:t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1" name="Google Shape;391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9"/>
          <p:cNvSpPr/>
          <p:nvPr/>
        </p:nvSpPr>
        <p:spPr>
          <a:xfrm rot="-5677511">
            <a:off x="3140485" y="1826078"/>
            <a:ext cx="3299407" cy="440924"/>
          </a:xfrm>
          <a:custGeom>
            <a:rect b="b" l="l" r="r" t="t"/>
            <a:pathLst>
              <a:path extrusionOk="0" h="5291" w="10000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lt1">
              <a:alpha val="2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9"/>
          <p:cNvSpPr/>
          <p:nvPr/>
        </p:nvSpPr>
        <p:spPr>
          <a:xfrm rot="-5400000">
            <a:off x="5171964" y="-140866"/>
            <a:ext cx="6053670" cy="7139732"/>
          </a:xfrm>
          <a:custGeom>
            <a:rect b="b" l="l" r="r" t="t"/>
            <a:pathLst>
              <a:path extrusionOk="0" h="7139732" w="6053670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394" name="Google Shape;394;p9"/>
          <p:cNvSpPr/>
          <p:nvPr/>
        </p:nvSpPr>
        <p:spPr>
          <a:xfrm>
            <a:off x="0" y="1587"/>
            <a:ext cx="12192000" cy="6856413"/>
          </a:xfrm>
          <a:custGeom>
            <a:rect b="b" l="l" r="r" t="t"/>
            <a:pathLst>
              <a:path extrusionOk="0" h="8638" w="15356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395" name="Google Shape;395;p9"/>
          <p:cNvSpPr txBox="1"/>
          <p:nvPr>
            <p:ph type="title"/>
          </p:nvPr>
        </p:nvSpPr>
        <p:spPr>
          <a:xfrm>
            <a:off x="994087" y="1130603"/>
            <a:ext cx="3342442" cy="4596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700"/>
              <a:buFont typeface="Century Gothic"/>
              <a:buNone/>
            </a:pPr>
            <a:r>
              <a:rPr lang="en-US" sz="2700">
                <a:solidFill>
                  <a:srgbClr val="EBEBEB"/>
                </a:solidFill>
              </a:rPr>
              <a:t>Recommendation </a:t>
            </a:r>
            <a:endParaRPr sz="2700">
              <a:solidFill>
                <a:srgbClr val="EBEBEB"/>
              </a:solidFill>
            </a:endParaRPr>
          </a:p>
        </p:txBody>
      </p:sp>
      <p:sp>
        <p:nvSpPr>
          <p:cNvPr id="396" name="Google Shape;396;p9"/>
          <p:cNvSpPr txBox="1"/>
          <p:nvPr>
            <p:ph idx="1" type="body"/>
          </p:nvPr>
        </p:nvSpPr>
        <p:spPr>
          <a:xfrm>
            <a:off x="5290077" y="437513"/>
            <a:ext cx="5502614" cy="5954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 sz="2000"/>
              <a:t>Targeting the Women segment with age group of 30-49 who live in Maharashtra, Karnataka and UP , by way of ads/ offers / coupons on sale from Amazon, Flipkart and Myntra can increase the sale for the year 2023.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on Boardroom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on Boardroom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2023-03-21T08:52:52Z</dcterms:created>
  <dc:creator>Harish Sreenivasan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2023-03-21T09:08:59Z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6baf8963-35e7-4c63-8c82-d9376d7e5212</vt:lpwstr>
  </property>
  <property fmtid="{D5CDD505-2E9C-101B-9397-08002B2CF9AE}" pid="7" name="MSIP_Label_defa4170-0d19-0005-0004-bc88714345d2_ActionId">
    <vt:lpwstr>07eb6c8b-489f-4907-885e-225ea01c2c01</vt:lpwstr>
  </property>
  <property fmtid="{D5CDD505-2E9C-101B-9397-08002B2CF9AE}" pid="8" name="MSIP_Label_defa4170-0d19-0005-0004-bc88714345d2_ContentBits">
    <vt:lpwstr>0</vt:lpwstr>
  </property>
</Properties>
</file>