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COVERY\Desktop\Vrinda%20Stor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COVERY\Desktop\Vrinda%20Store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COVERY\Desktop\Vrinda%20Store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COVERY\Desktop\Vrinda%20Store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COVERY\Desktop\Vrinda%20Store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COVERY\Desktop\Vrinda%20Store%20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Analysis.xlsx]Sales Vs Orders!PivotTable1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Orders</a:t>
            </a:r>
            <a:r>
              <a:rPr lang="en-US" baseline="0" dirty="0"/>
              <a:t> Vs Sales</a:t>
            </a:r>
            <a:r>
              <a:rPr lang="en-US" dirty="0"/>
              <a:t>  </a:t>
            </a:r>
          </a:p>
        </c:rich>
      </c:tx>
      <c:layout>
        <c:manualLayout>
          <c:xMode val="edge"/>
          <c:yMode val="edge"/>
          <c:x val="4.5604111986001783E-2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803937007874016"/>
          <c:y val="0.17171296296296296"/>
          <c:w val="0.77651771653543311"/>
          <c:h val="0.60359361329833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Vs Orders'!$B$3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B-4ECD-AE0B-421DF77CB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492416"/>
        <c:axId val="168567936"/>
      </c:barChart>
      <c:lineChart>
        <c:grouping val="standard"/>
        <c:varyColors val="0"/>
        <c:ser>
          <c:idx val="1"/>
          <c:order val="1"/>
          <c:tx>
            <c:strRef>
              <c:f>'Sales Vs Orders'!$C$3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AB-4ECD-AE0B-421DF77CB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571264"/>
        <c:axId val="168569472"/>
      </c:lineChart>
      <c:catAx>
        <c:axId val="16849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67936"/>
        <c:crosses val="autoZero"/>
        <c:auto val="1"/>
        <c:lblAlgn val="ctr"/>
        <c:lblOffset val="100"/>
        <c:noMultiLvlLbl val="0"/>
      </c:catAx>
      <c:valAx>
        <c:axId val="168567936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92416"/>
        <c:crosses val="autoZero"/>
        <c:crossBetween val="between"/>
      </c:valAx>
      <c:valAx>
        <c:axId val="168569472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71264"/>
        <c:crosses val="max"/>
        <c:crossBetween val="between"/>
      </c:valAx>
      <c:catAx>
        <c:axId val="168571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8569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13801399825024"/>
          <c:y val="1.0045567220764072E-2"/>
          <c:w val="0.55241754155730538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Analysis.xlsx]Top Sales State!PivotTable5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:</a:t>
            </a:r>
            <a:r>
              <a:rPr lang="en-US" baseline="0"/>
              <a:t> Top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Sales State'!$B$3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0C2-4894-B62B-F46200A3C715}"/>
              </c:ext>
            </c:extLst>
          </c:dPt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'Top Sales State'!$A$4:$A$8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'Top Sales State'!$B$4:$B$8</c:f>
              <c:numCache>
                <c:formatCode>General</c:formatCode>
                <c:ptCount val="5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C2-4894-B62B-F46200A3C7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4286720"/>
        <c:axId val="174301952"/>
      </c:barChart>
      <c:catAx>
        <c:axId val="174286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01952"/>
        <c:crosses val="autoZero"/>
        <c:auto val="1"/>
        <c:lblAlgn val="ctr"/>
        <c:lblOffset val="100"/>
        <c:noMultiLvlLbl val="0"/>
      </c:catAx>
      <c:valAx>
        <c:axId val="174301952"/>
        <c:scaling>
          <c:orientation val="minMax"/>
        </c:scaling>
        <c:delete val="0"/>
        <c:axPos val="b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8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Analysis.xlsx]Age &amp; Gender 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Orders:</a:t>
            </a:r>
            <a:r>
              <a:rPr lang="en-IN" baseline="0"/>
              <a:t> Age Vs Gender </a:t>
            </a:r>
            <a:endParaRPr lang="en-IN"/>
          </a:p>
        </c:rich>
      </c:tx>
      <c:layout>
        <c:manualLayout>
          <c:xMode val="edge"/>
          <c:yMode val="edge"/>
          <c:x val="0.21265690595041664"/>
          <c:y val="4.2159138002486531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&amp; Gender 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A-423A-AECA-F3E5753D0774}"/>
            </c:ext>
          </c:extLst>
        </c:ser>
        <c:ser>
          <c:idx val="1"/>
          <c:order val="1"/>
          <c:tx>
            <c:strRef>
              <c:f>'Age &amp; Gender 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A-423A-AECA-F3E5753D07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611840"/>
        <c:axId val="174617728"/>
      </c:barChart>
      <c:catAx>
        <c:axId val="17461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17728"/>
        <c:crosses val="autoZero"/>
        <c:auto val="1"/>
        <c:lblAlgn val="ctr"/>
        <c:lblOffset val="100"/>
        <c:noMultiLvlLbl val="0"/>
      </c:catAx>
      <c:valAx>
        <c:axId val="17461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1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89829396325451"/>
          <c:y val="4.1209771855441175E-2"/>
          <c:w val="0.27232392825896762"/>
          <c:h val="7.2821481930143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Analysis.xlsx]High Sales contri!PivotTable7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Orders:Channels</a:t>
            </a:r>
          </a:p>
        </c:rich>
      </c:tx>
      <c:layout>
        <c:manualLayout>
          <c:xMode val="edge"/>
          <c:yMode val="edge"/>
          <c:x val="0.36750000000000005"/>
          <c:y val="2.361122047244094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'High Sales contri'!$B$3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E1-44AF-A093-B741975923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E1-44AF-A093-B741975923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E1-44AF-A093-B741975923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E1-44AF-A093-B741975923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E1-44AF-A093-B741975923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E1-44AF-A093-B741975923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FE1-44AF-A093-B741975923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'High Sales contri'!$A$4:$A$10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'High Sales contri'!$B$4:$B$10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FE1-44AF-A093-B74197592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Analysis.xlsx]Sales Vs Orders!PivotTable1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 Vs Sales</a:t>
            </a:r>
            <a:r>
              <a:rPr lang="en-US"/>
              <a:t>  </a:t>
            </a:r>
          </a:p>
        </c:rich>
      </c:tx>
      <c:layout>
        <c:manualLayout>
          <c:xMode val="edge"/>
          <c:yMode val="edge"/>
          <c:x val="4.5604111986001783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2891359685567"/>
          <c:y val="0.18617745368092081"/>
          <c:w val="0.77651771653543311"/>
          <c:h val="0.60359361329833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Vs Orders'!$B$3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7-44FC-8BB0-ED3D2335C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418624"/>
        <c:axId val="659536272"/>
      </c:barChart>
      <c:lineChart>
        <c:grouping val="standard"/>
        <c:varyColors val="0"/>
        <c:ser>
          <c:idx val="1"/>
          <c:order val="1"/>
          <c:tx>
            <c:strRef>
              <c:f>'Sales Vs Orders'!$C$3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A7-44FC-8BB0-ED3D2335C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0562944"/>
        <c:axId val="658214480"/>
      </c:lineChart>
      <c:catAx>
        <c:axId val="6694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36272"/>
        <c:crosses val="autoZero"/>
        <c:auto val="1"/>
        <c:lblAlgn val="ctr"/>
        <c:lblOffset val="100"/>
        <c:noMultiLvlLbl val="0"/>
      </c:catAx>
      <c:valAx>
        <c:axId val="659536272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18624"/>
        <c:crosses val="autoZero"/>
        <c:crossBetween val="between"/>
      </c:valAx>
      <c:valAx>
        <c:axId val="658214480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62944"/>
        <c:crosses val="max"/>
        <c:crossBetween val="between"/>
      </c:valAx>
      <c:catAx>
        <c:axId val="810562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8214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13801399825024"/>
          <c:y val="1.0045567220764072E-2"/>
          <c:w val="0.55241754155730538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39700">
        <a:schemeClr val="tx2">
          <a:lumMod val="60000"/>
          <a:lumOff val="40000"/>
          <a:alpha val="40000"/>
        </a:schemeClr>
      </a:glow>
      <a:outerShdw blurRad="50800" dist="50800" dir="5400000" algn="ctr" rotWithShape="0">
        <a:schemeClr val="tx2">
          <a:lumMod val="40000"/>
          <a:lumOff val="60000"/>
        </a:schemeClr>
      </a:outerShd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Analysis.xlsx]Men Vs Women!PivotTable3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Men Vs Women</a:t>
            </a:r>
          </a:p>
        </c:rich>
      </c:tx>
      <c:layout>
        <c:manualLayout>
          <c:xMode val="edge"/>
          <c:yMode val="edge"/>
          <c:x val="0"/>
          <c:y val="3.2407427944746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86-45CA-8099-7605DFFC85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86-45CA-8099-7605DFFC85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86-45CA-8099-7605DFFC8513}"/>
              </c:ext>
            </c:extLst>
          </c:dPt>
          <c:dLbls>
            <c:dLbl>
              <c:idx val="0"/>
              <c:layout>
                <c:manualLayout>
                  <c:x val="-0.21117938126586644"/>
                  <c:y val="0.131327060823540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157213545028181"/>
                      <c:h val="0.30242507925534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A86-45CA-8099-7605DFFC8513}"/>
                </c:ext>
              </c:extLst>
            </c:dLbl>
            <c:dLbl>
              <c:idx val="1"/>
              <c:layout>
                <c:manualLayout>
                  <c:x val="0.23857011316208424"/>
                  <c:y val="-0.211110834602572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305365517834866"/>
                      <c:h val="0.302968288920661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A86-45CA-8099-7605DFFC851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'Men Vs Women'!$A$4:$A$6</c:f>
              <c:strCache>
                <c:ptCount val="3"/>
                <c:pt idx="0">
                  <c:v>Men</c:v>
                </c:pt>
                <c:pt idx="1">
                  <c:v>Women</c:v>
                </c:pt>
                <c:pt idx="2">
                  <c:v>(blank)</c:v>
                </c:pt>
              </c:strCache>
            </c:strRef>
          </c:cat>
          <c:val>
            <c:numRef>
              <c:f>'Men Vs Women'!$B$4:$B$6</c:f>
              <c:numCache>
                <c:formatCode>General</c:formatCode>
                <c:ptCount val="3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86-45CA-8099-7605DFFC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 Status!PivotTable4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 Status</a:t>
            </a:r>
          </a:p>
        </c:rich>
      </c:tx>
      <c:layout>
        <c:manualLayout>
          <c:xMode val="edge"/>
          <c:yMode val="edge"/>
          <c:x val="0.4036111111111111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explosion val="23"/>
          <c:dPt>
            <c:idx val="0"/>
            <c:bubble3D val="0"/>
            <c:explosion val="3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D5-47D8-BE2A-A98372D0DAE1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D5-47D8-BE2A-A98372D0DAE1}"/>
              </c:ext>
            </c:extLst>
          </c:dPt>
          <c:dPt>
            <c:idx val="2"/>
            <c:bubble3D val="0"/>
            <c:explosion val="3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D5-47D8-BE2A-A98372D0DAE1}"/>
              </c:ext>
            </c:extLst>
          </c:dPt>
          <c:dPt>
            <c:idx val="3"/>
            <c:bubble3D val="0"/>
            <c:explosion val="28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3D5-47D8-BE2A-A98372D0DAE1}"/>
              </c:ext>
            </c:extLst>
          </c:dPt>
          <c:dLbls>
            <c:dLbl>
              <c:idx val="0"/>
              <c:layout>
                <c:manualLayout>
                  <c:x val="-1.9981526699406563E-2"/>
                  <c:y val="6.8783309328510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D5-47D8-BE2A-A98372D0DAE1}"/>
                </c:ext>
              </c:extLst>
            </c:dLbl>
            <c:dLbl>
              <c:idx val="1"/>
              <c:layout>
                <c:manualLayout>
                  <c:x val="0.17719293350105442"/>
                  <c:y val="-5.09259259259259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D5-47D8-BE2A-A98372D0DAE1}"/>
                </c:ext>
              </c:extLst>
            </c:dLbl>
            <c:dLbl>
              <c:idx val="2"/>
              <c:layout>
                <c:manualLayout>
                  <c:x val="-7.6907825546196976E-2"/>
                  <c:y val="-4.69577460431881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D5-47D8-BE2A-A98372D0DAE1}"/>
                </c:ext>
              </c:extLst>
            </c:dLbl>
            <c:dLbl>
              <c:idx val="3"/>
              <c:layout>
                <c:manualLayout>
                  <c:x val="-3.1598278326211266E-3"/>
                  <c:y val="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D5-47D8-BE2A-A98372D0DA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D5-47D8-BE2A-A98372D0D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Analysis.xlsx]Top Sales State!PivotTable5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:</a:t>
            </a:r>
            <a:r>
              <a:rPr lang="en-US" baseline="0"/>
              <a:t> Top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Sales State'!$B$3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A8C-4798-B46D-E919E0D5BBDA}"/>
              </c:ext>
            </c:extLst>
          </c:dPt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Sales State'!$A$4:$A$8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'Top Sales State'!$B$4:$B$8</c:f>
              <c:numCache>
                <c:formatCode>General</c:formatCode>
                <c:ptCount val="5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8C-4798-B46D-E919E0D5BB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564704"/>
        <c:axId val="895563040"/>
      </c:barChart>
      <c:catAx>
        <c:axId val="895564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63040"/>
        <c:crosses val="autoZero"/>
        <c:auto val="1"/>
        <c:lblAlgn val="ctr"/>
        <c:lblOffset val="100"/>
        <c:noMultiLvlLbl val="0"/>
      </c:catAx>
      <c:valAx>
        <c:axId val="895563040"/>
        <c:scaling>
          <c:orientation val="minMax"/>
        </c:scaling>
        <c:delete val="0"/>
        <c:axPos val="b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6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Analysis.xlsx]Age &amp; Gender !PivotTable6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Orders:</a:t>
            </a:r>
            <a:r>
              <a:rPr lang="en-IN" baseline="0"/>
              <a:t> Age Vs Gender </a:t>
            </a:r>
            <a:endParaRPr lang="en-IN"/>
          </a:p>
        </c:rich>
      </c:tx>
      <c:layout>
        <c:manualLayout>
          <c:xMode val="edge"/>
          <c:yMode val="edge"/>
          <c:x val="0.21265690595041664"/>
          <c:y val="4.2159138002486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&amp; Gender 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D-4C48-9B80-4ABE9EE2AD41}"/>
            </c:ext>
          </c:extLst>
        </c:ser>
        <c:ser>
          <c:idx val="1"/>
          <c:order val="1"/>
          <c:tx>
            <c:strRef>
              <c:f>'Age &amp; Gender 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D-4C48-9B80-4ABE9EE2AD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5565952"/>
        <c:axId val="895562624"/>
      </c:barChart>
      <c:catAx>
        <c:axId val="89556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62624"/>
        <c:crosses val="autoZero"/>
        <c:auto val="1"/>
        <c:lblAlgn val="ctr"/>
        <c:lblOffset val="100"/>
        <c:noMultiLvlLbl val="0"/>
      </c:catAx>
      <c:valAx>
        <c:axId val="89556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6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89829396325451"/>
          <c:y val="4.1209771855441175E-2"/>
          <c:w val="0.27232392825896762"/>
          <c:h val="7.2821481930143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Analysis.xlsx]High Sales contri!PivotTable7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Orders:Channels</a:t>
            </a:r>
          </a:p>
        </c:rich>
      </c:tx>
      <c:layout>
        <c:manualLayout>
          <c:xMode val="edge"/>
          <c:yMode val="edge"/>
          <c:x val="0.36750000000000005"/>
          <c:y val="2.36112204724409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'High Sales contri'!$B$3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ED-4C09-A2B8-FB98A71BFB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ED-4C09-A2B8-FB98A71BFB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ED-4C09-A2B8-FB98A71BFB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ED-4C09-A2B8-FB98A71BFB1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ED-4C09-A2B8-FB98A71BFB1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ED-4C09-A2B8-FB98A71BFB1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6ED-4C09-A2B8-FB98A71BFB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'High Sales contri'!$A$4:$A$10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'High Sales contri'!$B$4:$B$10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6ED-4C09-A2B8-FB98A71BF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Analysis.xlsx]Men Vs Women!PivotTable3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Men Vs Women</a:t>
            </a:r>
          </a:p>
        </c:rich>
      </c:tx>
      <c:layout>
        <c:manualLayout>
          <c:xMode val="edge"/>
          <c:yMode val="edge"/>
          <c:x val="6.0916666666666681E-2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2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2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08-4791-BC0C-9C984D382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08-4791-BC0C-9C984D382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08-4791-BC0C-9C984D382C07}"/>
              </c:ext>
            </c:extLst>
          </c:dPt>
          <c:dLbls>
            <c:dLbl>
              <c:idx val="0"/>
              <c:layout>
                <c:manualLayout>
                  <c:x val="-0.21117938126586644"/>
                  <c:y val="0.131327060823540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layout>
                    <c:manualLayout>
                      <c:w val="0.15157213545028181"/>
                      <c:h val="0.30242507925534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208-4791-BC0C-9C984D382C07}"/>
                </c:ext>
              </c:extLst>
            </c:dLbl>
            <c:dLbl>
              <c:idx val="1"/>
              <c:layout>
                <c:manualLayout>
                  <c:x val="0.23857011316208424"/>
                  <c:y val="-0.211110834602572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layout>
                    <c:manualLayout>
                      <c:w val="0.19305365517834866"/>
                      <c:h val="0.302968288920661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208-4791-BC0C-9C984D382C0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'Men Vs Women'!$A$4:$A$6</c:f>
              <c:strCache>
                <c:ptCount val="3"/>
                <c:pt idx="0">
                  <c:v>Men</c:v>
                </c:pt>
                <c:pt idx="1">
                  <c:v>Women</c:v>
                </c:pt>
                <c:pt idx="2">
                  <c:v>(blank)</c:v>
                </c:pt>
              </c:strCache>
            </c:strRef>
          </c:cat>
          <c:val>
            <c:numRef>
              <c:f>'Men Vs Women'!$B$4:$B$6</c:f>
              <c:numCache>
                <c:formatCode>General</c:formatCode>
                <c:ptCount val="3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08-4791-BC0C-9C984D382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 Status!PivotTable4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Order Status</a:t>
            </a:r>
          </a:p>
        </c:rich>
      </c:tx>
      <c:layout>
        <c:manualLayout>
          <c:xMode val="edge"/>
          <c:yMode val="edge"/>
          <c:x val="0.40361111111111114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explosion val="23"/>
          <c:dPt>
            <c:idx val="0"/>
            <c:bubble3D val="0"/>
            <c:explosion val="3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E1-43A7-96A4-4180799E512A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E1-43A7-96A4-4180799E512A}"/>
              </c:ext>
            </c:extLst>
          </c:dPt>
          <c:dPt>
            <c:idx val="2"/>
            <c:bubble3D val="0"/>
            <c:explosion val="3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E1-43A7-96A4-4180799E512A}"/>
              </c:ext>
            </c:extLst>
          </c:dPt>
          <c:dPt>
            <c:idx val="3"/>
            <c:bubble3D val="0"/>
            <c:explosion val="28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E1-43A7-96A4-4180799E512A}"/>
              </c:ext>
            </c:extLst>
          </c:dPt>
          <c:dLbls>
            <c:dLbl>
              <c:idx val="0"/>
              <c:layout>
                <c:manualLayout>
                  <c:x val="-1.9981526699406563E-2"/>
                  <c:y val="6.8783309328510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E1-43A7-96A4-4180799E512A}"/>
                </c:ext>
              </c:extLst>
            </c:dLbl>
            <c:dLbl>
              <c:idx val="1"/>
              <c:layout>
                <c:manualLayout>
                  <c:x val="0.17719293350105442"/>
                  <c:y val="-5.09259259259259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E1-43A7-96A4-4180799E512A}"/>
                </c:ext>
              </c:extLst>
            </c:dLbl>
            <c:dLbl>
              <c:idx val="2"/>
              <c:layout>
                <c:manualLayout>
                  <c:x val="-7.6907825546196976E-2"/>
                  <c:y val="-4.69577460431881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E1-43A7-96A4-4180799E512A}"/>
                </c:ext>
              </c:extLst>
            </c:dLbl>
            <c:dLbl>
              <c:idx val="3"/>
              <c:layout>
                <c:manualLayout>
                  <c:x val="-3.1598278326211266E-3"/>
                  <c:y val="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E1-43A7-96A4-4180799E51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E1-43A7-96A4-4180799E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Analysis.xlsx]Top Sales State!PivotTable5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:</a:t>
            </a:r>
            <a:r>
              <a:rPr lang="en-US" baseline="0" dirty="0"/>
              <a:t> Top States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Sales State'!$B$3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0C2-4894-B62B-F46200A3C715}"/>
              </c:ext>
            </c:extLst>
          </c:dPt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'Top Sales State'!$A$4:$A$8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'Top Sales State'!$B$4:$B$8</c:f>
              <c:numCache>
                <c:formatCode>General</c:formatCode>
                <c:ptCount val="5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C2-4894-B62B-F46200A3C7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4026752"/>
        <c:axId val="174029440"/>
      </c:barChart>
      <c:catAx>
        <c:axId val="174026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29440"/>
        <c:crosses val="autoZero"/>
        <c:auto val="1"/>
        <c:lblAlgn val="ctr"/>
        <c:lblOffset val="100"/>
        <c:noMultiLvlLbl val="0"/>
      </c:catAx>
      <c:valAx>
        <c:axId val="174029440"/>
        <c:scaling>
          <c:orientation val="minMax"/>
        </c:scaling>
        <c:delete val="0"/>
        <c:axPos val="b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2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Analysis.xlsx]Age &amp; Gender 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Orders:</a:t>
            </a:r>
            <a:r>
              <a:rPr lang="en-IN" baseline="0" dirty="0"/>
              <a:t> Age Vs Gender </a:t>
            </a:r>
            <a:endParaRPr lang="en-IN" dirty="0"/>
          </a:p>
        </c:rich>
      </c:tx>
      <c:layout>
        <c:manualLayout>
          <c:xMode val="edge"/>
          <c:yMode val="edge"/>
          <c:x val="0.21265690595041664"/>
          <c:y val="4.2159138002486531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&amp; Gender 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A-423A-AECA-F3E5753D0774}"/>
            </c:ext>
          </c:extLst>
        </c:ser>
        <c:ser>
          <c:idx val="1"/>
          <c:order val="1"/>
          <c:tx>
            <c:strRef>
              <c:f>'Age &amp; Gender 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A-423A-AECA-F3E5753D07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310912"/>
        <c:axId val="174312448"/>
      </c:barChart>
      <c:catAx>
        <c:axId val="17431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12448"/>
        <c:crosses val="autoZero"/>
        <c:auto val="1"/>
        <c:lblAlgn val="ctr"/>
        <c:lblOffset val="100"/>
        <c:noMultiLvlLbl val="0"/>
      </c:catAx>
      <c:valAx>
        <c:axId val="17431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1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89829396325451"/>
          <c:y val="4.1209771855441175E-2"/>
          <c:w val="0.27232392825896762"/>
          <c:h val="7.2821481930143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Analysis.xlsx]High Sales contri!PivotTable7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Orders:Channels</a:t>
            </a:r>
            <a:endParaRPr lang="en-US" dirty="0"/>
          </a:p>
        </c:rich>
      </c:tx>
      <c:layout>
        <c:manualLayout>
          <c:xMode val="edge"/>
          <c:yMode val="edge"/>
          <c:x val="0.36750000000000005"/>
          <c:y val="2.361122047244094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'High Sales contri'!$B$3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E1-44AF-A093-B741975923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E1-44AF-A093-B741975923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E1-44AF-A093-B741975923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E1-44AF-A093-B741975923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E1-44AF-A093-B741975923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E1-44AF-A093-B741975923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FE1-44AF-A093-B741975923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'High Sales contri'!$A$4:$A$10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'High Sales contri'!$B$4:$B$10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FE1-44AF-A093-B74197592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Analysis.xlsx]Sales Vs Orders!PivotTable1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 Vs Sales</a:t>
            </a:r>
            <a:r>
              <a:rPr lang="en-US"/>
              <a:t>  </a:t>
            </a:r>
          </a:p>
        </c:rich>
      </c:tx>
      <c:layout>
        <c:manualLayout>
          <c:xMode val="edge"/>
          <c:yMode val="edge"/>
          <c:x val="4.5604111986001783E-2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803937007874016"/>
          <c:y val="0.17171296296296296"/>
          <c:w val="0.77651771653543311"/>
          <c:h val="0.60359361329833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Vs Orders'!$B$3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B-4ECD-AE0B-421DF77CB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929984"/>
        <c:axId val="173931520"/>
      </c:barChart>
      <c:lineChart>
        <c:grouping val="standard"/>
        <c:varyColors val="0"/>
        <c:ser>
          <c:idx val="1"/>
          <c:order val="1"/>
          <c:tx>
            <c:strRef>
              <c:f>'Sales Vs Orders'!$C$3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AB-4ECD-AE0B-421DF77CB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934848"/>
        <c:axId val="173933312"/>
      </c:lineChart>
      <c:catAx>
        <c:axId val="1739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1520"/>
        <c:crosses val="autoZero"/>
        <c:auto val="1"/>
        <c:lblAlgn val="ctr"/>
        <c:lblOffset val="100"/>
        <c:noMultiLvlLbl val="0"/>
      </c:catAx>
      <c:valAx>
        <c:axId val="173931520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29984"/>
        <c:crosses val="autoZero"/>
        <c:crossBetween val="between"/>
      </c:valAx>
      <c:valAx>
        <c:axId val="173933312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4848"/>
        <c:crosses val="max"/>
        <c:crossBetween val="between"/>
      </c:valAx>
      <c:catAx>
        <c:axId val="173934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933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13801399825024"/>
          <c:y val="1.0045567220764072E-2"/>
          <c:w val="0.55241754155730538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Analysis.xlsx]Men Vs Women!PivotTable3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Men Vs Women</a:t>
            </a:r>
          </a:p>
        </c:rich>
      </c:tx>
      <c:layout>
        <c:manualLayout>
          <c:xMode val="edge"/>
          <c:yMode val="edge"/>
          <c:x val="6.0916666666666681E-2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2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2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08-4791-BC0C-9C984D382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08-4791-BC0C-9C984D382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08-4791-BC0C-9C984D382C07}"/>
              </c:ext>
            </c:extLst>
          </c:dPt>
          <c:dLbls>
            <c:dLbl>
              <c:idx val="0"/>
              <c:layout>
                <c:manualLayout>
                  <c:x val="-0.21117938126586644"/>
                  <c:y val="0.131327060823540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layout>
                    <c:manualLayout>
                      <c:w val="0.15157213545028181"/>
                      <c:h val="0.30242507925534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208-4791-BC0C-9C984D382C07}"/>
                </c:ext>
              </c:extLst>
            </c:dLbl>
            <c:dLbl>
              <c:idx val="1"/>
              <c:layout>
                <c:manualLayout>
                  <c:x val="0.23857011316208424"/>
                  <c:y val="-0.211110834602572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layout>
                    <c:manualLayout>
                      <c:w val="0.19305365517834866"/>
                      <c:h val="0.302968288920661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208-4791-BC0C-9C984D382C0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'Men Vs Women'!$A$4:$A$6</c:f>
              <c:strCache>
                <c:ptCount val="3"/>
                <c:pt idx="0">
                  <c:v>Men</c:v>
                </c:pt>
                <c:pt idx="1">
                  <c:v>Women</c:v>
                </c:pt>
                <c:pt idx="2">
                  <c:v>(blank)</c:v>
                </c:pt>
              </c:strCache>
            </c:strRef>
          </c:cat>
          <c:val>
            <c:numRef>
              <c:f>'Men Vs Women'!$B$4:$B$6</c:f>
              <c:numCache>
                <c:formatCode>General</c:formatCode>
                <c:ptCount val="3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08-4791-BC0C-9C984D382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 Status!PivotTable4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 Status</a:t>
            </a:r>
          </a:p>
        </c:rich>
      </c:tx>
      <c:layout>
        <c:manualLayout>
          <c:xMode val="edge"/>
          <c:yMode val="edge"/>
          <c:x val="0.40361111111111114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explosion val="23"/>
          <c:dPt>
            <c:idx val="0"/>
            <c:bubble3D val="0"/>
            <c:explosion val="3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E1-43A7-96A4-4180799E512A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E1-43A7-96A4-4180799E512A}"/>
              </c:ext>
            </c:extLst>
          </c:dPt>
          <c:dPt>
            <c:idx val="2"/>
            <c:bubble3D val="0"/>
            <c:explosion val="3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E1-43A7-96A4-4180799E512A}"/>
              </c:ext>
            </c:extLst>
          </c:dPt>
          <c:dPt>
            <c:idx val="3"/>
            <c:bubble3D val="0"/>
            <c:explosion val="28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E1-43A7-96A4-4180799E512A}"/>
              </c:ext>
            </c:extLst>
          </c:dPt>
          <c:dLbls>
            <c:dLbl>
              <c:idx val="0"/>
              <c:layout>
                <c:manualLayout>
                  <c:x val="-1.9981526699406563E-2"/>
                  <c:y val="6.8783309328510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E1-43A7-96A4-4180799E512A}"/>
                </c:ext>
              </c:extLst>
            </c:dLbl>
            <c:dLbl>
              <c:idx val="1"/>
              <c:layout>
                <c:manualLayout>
                  <c:x val="0.17719293350105442"/>
                  <c:y val="-5.09259259259259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E1-43A7-96A4-4180799E512A}"/>
                </c:ext>
              </c:extLst>
            </c:dLbl>
            <c:dLbl>
              <c:idx val="2"/>
              <c:layout>
                <c:manualLayout>
                  <c:x val="-7.6907825546196976E-2"/>
                  <c:y val="-4.69577460431881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E1-43A7-96A4-4180799E512A}"/>
                </c:ext>
              </c:extLst>
            </c:dLbl>
            <c:dLbl>
              <c:idx val="3"/>
              <c:layout>
                <c:manualLayout>
                  <c:x val="-3.1598278326211266E-3"/>
                  <c:y val="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E1-43A7-96A4-4180799E51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E1-43A7-96A4-4180799E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1FC1F-9380-4229-B57D-9135B34B3D41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A065F2-7604-4106-BDB9-B2962E41A95C}">
      <dgm:prSet/>
      <dgm:spPr/>
      <dgm:t>
        <a:bodyPr/>
        <a:lstStyle/>
        <a:p>
          <a:r>
            <a:rPr lang="en-US" dirty="0"/>
            <a:t>Vrinda Stores a Unisex clothing store having online as well as offline presence. </a:t>
          </a:r>
        </a:p>
      </dgm:t>
    </dgm:pt>
    <dgm:pt modelId="{7793BA34-5E37-47E0-AAD7-48E175E987AD}" type="parTrans" cxnId="{15D85C71-39C7-49C4-A1C4-9A4187004B25}">
      <dgm:prSet/>
      <dgm:spPr/>
      <dgm:t>
        <a:bodyPr/>
        <a:lstStyle/>
        <a:p>
          <a:endParaRPr lang="en-US"/>
        </a:p>
      </dgm:t>
    </dgm:pt>
    <dgm:pt modelId="{6132DC13-90CE-4A58-BF25-AB03915375C3}" type="sibTrans" cxnId="{15D85C71-39C7-49C4-A1C4-9A4187004B25}">
      <dgm:prSet/>
      <dgm:spPr/>
      <dgm:t>
        <a:bodyPr/>
        <a:lstStyle/>
        <a:p>
          <a:endParaRPr lang="en-US" dirty="0"/>
        </a:p>
      </dgm:t>
    </dgm:pt>
    <dgm:pt modelId="{C07A835D-73FF-4651-8EC5-791BB9644D77}">
      <dgm:prSet/>
      <dgm:spPr/>
      <dgm:t>
        <a:bodyPr/>
        <a:lstStyle/>
        <a:p>
          <a:r>
            <a:rPr lang="en-US" dirty="0"/>
            <a:t>It exports to various parts of the country </a:t>
          </a:r>
        </a:p>
      </dgm:t>
    </dgm:pt>
    <dgm:pt modelId="{7E4DB6E4-51A1-47ED-8B2F-BFC8CF2215F0}" type="parTrans" cxnId="{9C9E3EEF-E864-47CD-914C-C2766912F38C}">
      <dgm:prSet/>
      <dgm:spPr/>
      <dgm:t>
        <a:bodyPr/>
        <a:lstStyle/>
        <a:p>
          <a:endParaRPr lang="en-US"/>
        </a:p>
      </dgm:t>
    </dgm:pt>
    <dgm:pt modelId="{D12799FE-9F7E-47A6-8E23-A1C91CA5837A}" type="sibTrans" cxnId="{9C9E3EEF-E864-47CD-914C-C2766912F38C}">
      <dgm:prSet/>
      <dgm:spPr/>
      <dgm:t>
        <a:bodyPr/>
        <a:lstStyle/>
        <a:p>
          <a:endParaRPr lang="en-US" dirty="0"/>
        </a:p>
      </dgm:t>
    </dgm:pt>
    <dgm:pt modelId="{5844D636-B2D8-4848-AE7B-1BF849085FCD}">
      <dgm:prSet/>
      <dgm:spPr/>
      <dgm:t>
        <a:bodyPr/>
        <a:lstStyle/>
        <a:p>
          <a:r>
            <a:rPr lang="en-US" dirty="0"/>
            <a:t>It carters to all age group for men as well as women.</a:t>
          </a:r>
        </a:p>
      </dgm:t>
    </dgm:pt>
    <dgm:pt modelId="{BD31267D-F488-4DFF-BFAE-2C43879460FB}" type="parTrans" cxnId="{6BFC9A10-CE0D-418A-9605-1F6CEBFE1338}">
      <dgm:prSet/>
      <dgm:spPr/>
      <dgm:t>
        <a:bodyPr/>
        <a:lstStyle/>
        <a:p>
          <a:endParaRPr lang="en-US"/>
        </a:p>
      </dgm:t>
    </dgm:pt>
    <dgm:pt modelId="{6C7F4BF9-F693-4CF3-9C35-49CC25CC553C}" type="sibTrans" cxnId="{6BFC9A10-CE0D-418A-9605-1F6CEBFE1338}">
      <dgm:prSet/>
      <dgm:spPr/>
      <dgm:t>
        <a:bodyPr/>
        <a:lstStyle/>
        <a:p>
          <a:endParaRPr lang="en-US" dirty="0"/>
        </a:p>
      </dgm:t>
    </dgm:pt>
    <dgm:pt modelId="{E8A03486-CC7F-4872-A18F-6472600DDCA1}">
      <dgm:prSet/>
      <dgm:spPr/>
      <dgm:t>
        <a:bodyPr/>
        <a:lstStyle/>
        <a:p>
          <a:r>
            <a:rPr lang="en-US" dirty="0"/>
            <a:t>Sales Data is taken for all months for the year 2022.</a:t>
          </a:r>
        </a:p>
      </dgm:t>
    </dgm:pt>
    <dgm:pt modelId="{086E30D7-7AA1-4BD2-90EF-6DD4A8512757}" type="parTrans" cxnId="{0F6C8C46-F2E5-4F66-AFB9-94184E5E0322}">
      <dgm:prSet/>
      <dgm:spPr/>
      <dgm:t>
        <a:bodyPr/>
        <a:lstStyle/>
        <a:p>
          <a:endParaRPr lang="en-US"/>
        </a:p>
      </dgm:t>
    </dgm:pt>
    <dgm:pt modelId="{42F4DC90-4072-4265-ADA3-7DF52DE447F7}" type="sibTrans" cxnId="{0F6C8C46-F2E5-4F66-AFB9-94184E5E0322}">
      <dgm:prSet/>
      <dgm:spPr/>
      <dgm:t>
        <a:bodyPr/>
        <a:lstStyle/>
        <a:p>
          <a:endParaRPr lang="en-US" dirty="0"/>
        </a:p>
      </dgm:t>
    </dgm:pt>
    <dgm:pt modelId="{FD185EDD-5FE2-475B-B654-42E027F8BFBC}">
      <dgm:prSet/>
      <dgm:spPr/>
      <dgm:t>
        <a:bodyPr/>
        <a:lstStyle/>
        <a:p>
          <a:r>
            <a:rPr lang="en-US" dirty="0"/>
            <a:t>Tool used for the analysis is Microsoft Excel.</a:t>
          </a:r>
        </a:p>
      </dgm:t>
    </dgm:pt>
    <dgm:pt modelId="{434487DA-1A4E-437E-B0AB-BC59AEDF3AA2}" type="parTrans" cxnId="{2AE136A9-CB7A-4D99-8B47-BE9A25A5E827}">
      <dgm:prSet/>
      <dgm:spPr/>
      <dgm:t>
        <a:bodyPr/>
        <a:lstStyle/>
        <a:p>
          <a:endParaRPr lang="en-US"/>
        </a:p>
      </dgm:t>
    </dgm:pt>
    <dgm:pt modelId="{3717ECB5-3B4F-4843-B7DF-2707F9ABFC1E}" type="sibTrans" cxnId="{2AE136A9-CB7A-4D99-8B47-BE9A25A5E827}">
      <dgm:prSet/>
      <dgm:spPr/>
      <dgm:t>
        <a:bodyPr/>
        <a:lstStyle/>
        <a:p>
          <a:endParaRPr lang="en-US"/>
        </a:p>
      </dgm:t>
    </dgm:pt>
    <dgm:pt modelId="{21AE5248-E509-4B9B-82D4-A48E8F3A9112}" type="pres">
      <dgm:prSet presAssocID="{24F1FC1F-9380-4229-B57D-9135B34B3D41}" presName="outerComposite" presStyleCnt="0">
        <dgm:presLayoutVars>
          <dgm:chMax val="5"/>
          <dgm:dir/>
          <dgm:resizeHandles val="exact"/>
        </dgm:presLayoutVars>
      </dgm:prSet>
      <dgm:spPr/>
    </dgm:pt>
    <dgm:pt modelId="{13A79D29-817B-4E81-8BA5-EAC20E3B3ABF}" type="pres">
      <dgm:prSet presAssocID="{24F1FC1F-9380-4229-B57D-9135B34B3D41}" presName="dummyMaxCanvas" presStyleCnt="0">
        <dgm:presLayoutVars/>
      </dgm:prSet>
      <dgm:spPr/>
    </dgm:pt>
    <dgm:pt modelId="{1CCC4C6D-6C7E-4E6A-9FB4-D540F2CCB745}" type="pres">
      <dgm:prSet presAssocID="{24F1FC1F-9380-4229-B57D-9135B34B3D41}" presName="FiveNodes_1" presStyleLbl="node1" presStyleIdx="0" presStyleCnt="5">
        <dgm:presLayoutVars>
          <dgm:bulletEnabled val="1"/>
        </dgm:presLayoutVars>
      </dgm:prSet>
      <dgm:spPr/>
    </dgm:pt>
    <dgm:pt modelId="{D77E3D81-FE7C-45E6-9B6F-94087D35F6B4}" type="pres">
      <dgm:prSet presAssocID="{24F1FC1F-9380-4229-B57D-9135B34B3D41}" presName="FiveNodes_2" presStyleLbl="node1" presStyleIdx="1" presStyleCnt="5">
        <dgm:presLayoutVars>
          <dgm:bulletEnabled val="1"/>
        </dgm:presLayoutVars>
      </dgm:prSet>
      <dgm:spPr/>
    </dgm:pt>
    <dgm:pt modelId="{7B2C482B-A437-4DFE-9FD6-CF192782F8D6}" type="pres">
      <dgm:prSet presAssocID="{24F1FC1F-9380-4229-B57D-9135B34B3D41}" presName="FiveNodes_3" presStyleLbl="node1" presStyleIdx="2" presStyleCnt="5">
        <dgm:presLayoutVars>
          <dgm:bulletEnabled val="1"/>
        </dgm:presLayoutVars>
      </dgm:prSet>
      <dgm:spPr/>
    </dgm:pt>
    <dgm:pt modelId="{3AB672C4-51BB-4B68-8E36-FA6598C9018F}" type="pres">
      <dgm:prSet presAssocID="{24F1FC1F-9380-4229-B57D-9135B34B3D41}" presName="FiveNodes_4" presStyleLbl="node1" presStyleIdx="3" presStyleCnt="5">
        <dgm:presLayoutVars>
          <dgm:bulletEnabled val="1"/>
        </dgm:presLayoutVars>
      </dgm:prSet>
      <dgm:spPr/>
    </dgm:pt>
    <dgm:pt modelId="{474825FC-2960-4F7F-BEA7-6A6378642306}" type="pres">
      <dgm:prSet presAssocID="{24F1FC1F-9380-4229-B57D-9135B34B3D41}" presName="FiveNodes_5" presStyleLbl="node1" presStyleIdx="4" presStyleCnt="5">
        <dgm:presLayoutVars>
          <dgm:bulletEnabled val="1"/>
        </dgm:presLayoutVars>
      </dgm:prSet>
      <dgm:spPr/>
    </dgm:pt>
    <dgm:pt modelId="{82A04AFE-CE80-4DD9-A9BB-0D24AA5FCEDE}" type="pres">
      <dgm:prSet presAssocID="{24F1FC1F-9380-4229-B57D-9135B34B3D41}" presName="FiveConn_1-2" presStyleLbl="fgAccFollowNode1" presStyleIdx="0" presStyleCnt="4">
        <dgm:presLayoutVars>
          <dgm:bulletEnabled val="1"/>
        </dgm:presLayoutVars>
      </dgm:prSet>
      <dgm:spPr/>
    </dgm:pt>
    <dgm:pt modelId="{2EEDF4A3-893D-4B0E-A94D-B4DD40F20EC8}" type="pres">
      <dgm:prSet presAssocID="{24F1FC1F-9380-4229-B57D-9135B34B3D41}" presName="FiveConn_2-3" presStyleLbl="fgAccFollowNode1" presStyleIdx="1" presStyleCnt="4">
        <dgm:presLayoutVars>
          <dgm:bulletEnabled val="1"/>
        </dgm:presLayoutVars>
      </dgm:prSet>
      <dgm:spPr/>
    </dgm:pt>
    <dgm:pt modelId="{270D5AA2-2A21-4B2D-B827-F8A7FBB59AB9}" type="pres">
      <dgm:prSet presAssocID="{24F1FC1F-9380-4229-B57D-9135B34B3D41}" presName="FiveConn_3-4" presStyleLbl="fgAccFollowNode1" presStyleIdx="2" presStyleCnt="4">
        <dgm:presLayoutVars>
          <dgm:bulletEnabled val="1"/>
        </dgm:presLayoutVars>
      </dgm:prSet>
      <dgm:spPr/>
    </dgm:pt>
    <dgm:pt modelId="{13B69745-575A-41FE-B099-41F12B73FD15}" type="pres">
      <dgm:prSet presAssocID="{24F1FC1F-9380-4229-B57D-9135B34B3D41}" presName="FiveConn_4-5" presStyleLbl="fgAccFollowNode1" presStyleIdx="3" presStyleCnt="4">
        <dgm:presLayoutVars>
          <dgm:bulletEnabled val="1"/>
        </dgm:presLayoutVars>
      </dgm:prSet>
      <dgm:spPr/>
    </dgm:pt>
    <dgm:pt modelId="{DC24DF94-55D3-4C85-9510-6063C74CC599}" type="pres">
      <dgm:prSet presAssocID="{24F1FC1F-9380-4229-B57D-9135B34B3D41}" presName="FiveNodes_1_text" presStyleLbl="node1" presStyleIdx="4" presStyleCnt="5">
        <dgm:presLayoutVars>
          <dgm:bulletEnabled val="1"/>
        </dgm:presLayoutVars>
      </dgm:prSet>
      <dgm:spPr/>
    </dgm:pt>
    <dgm:pt modelId="{6CF8077B-D2E9-47BB-AD79-C3B61ABE3CF2}" type="pres">
      <dgm:prSet presAssocID="{24F1FC1F-9380-4229-B57D-9135B34B3D41}" presName="FiveNodes_2_text" presStyleLbl="node1" presStyleIdx="4" presStyleCnt="5">
        <dgm:presLayoutVars>
          <dgm:bulletEnabled val="1"/>
        </dgm:presLayoutVars>
      </dgm:prSet>
      <dgm:spPr/>
    </dgm:pt>
    <dgm:pt modelId="{8E55DD5C-8E84-4244-8577-DA7806391DB2}" type="pres">
      <dgm:prSet presAssocID="{24F1FC1F-9380-4229-B57D-9135B34B3D41}" presName="FiveNodes_3_text" presStyleLbl="node1" presStyleIdx="4" presStyleCnt="5">
        <dgm:presLayoutVars>
          <dgm:bulletEnabled val="1"/>
        </dgm:presLayoutVars>
      </dgm:prSet>
      <dgm:spPr/>
    </dgm:pt>
    <dgm:pt modelId="{8614A6CC-E025-4A16-99B5-F39567AD7A42}" type="pres">
      <dgm:prSet presAssocID="{24F1FC1F-9380-4229-B57D-9135B34B3D41}" presName="FiveNodes_4_text" presStyleLbl="node1" presStyleIdx="4" presStyleCnt="5">
        <dgm:presLayoutVars>
          <dgm:bulletEnabled val="1"/>
        </dgm:presLayoutVars>
      </dgm:prSet>
      <dgm:spPr/>
    </dgm:pt>
    <dgm:pt modelId="{736CAFFB-7C85-4328-B699-99C2A6C64379}" type="pres">
      <dgm:prSet presAssocID="{24F1FC1F-9380-4229-B57D-9135B34B3D4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BFC9A10-CE0D-418A-9605-1F6CEBFE1338}" srcId="{24F1FC1F-9380-4229-B57D-9135B34B3D41}" destId="{5844D636-B2D8-4848-AE7B-1BF849085FCD}" srcOrd="2" destOrd="0" parTransId="{BD31267D-F488-4DFF-BFAE-2C43879460FB}" sibTransId="{6C7F4BF9-F693-4CF3-9C35-49CC25CC553C}"/>
    <dgm:cxn modelId="{D249BA1D-A6C9-491F-924B-1359CA51567B}" type="presOf" srcId="{FD185EDD-5FE2-475B-B654-42E027F8BFBC}" destId="{474825FC-2960-4F7F-BEA7-6A6378642306}" srcOrd="0" destOrd="0" presId="urn:microsoft.com/office/officeart/2005/8/layout/vProcess5"/>
    <dgm:cxn modelId="{B0662523-5E5B-4E07-BEDB-12A0D85DD33D}" type="presOf" srcId="{42F4DC90-4072-4265-ADA3-7DF52DE447F7}" destId="{13B69745-575A-41FE-B099-41F12B73FD15}" srcOrd="0" destOrd="0" presId="urn:microsoft.com/office/officeart/2005/8/layout/vProcess5"/>
    <dgm:cxn modelId="{0F6C8C46-F2E5-4F66-AFB9-94184E5E0322}" srcId="{24F1FC1F-9380-4229-B57D-9135B34B3D41}" destId="{E8A03486-CC7F-4872-A18F-6472600DDCA1}" srcOrd="3" destOrd="0" parTransId="{086E30D7-7AA1-4BD2-90EF-6DD4A8512757}" sibTransId="{42F4DC90-4072-4265-ADA3-7DF52DE447F7}"/>
    <dgm:cxn modelId="{D066F84A-7571-44A6-A211-39BFD94787C1}" type="presOf" srcId="{E8A03486-CC7F-4872-A18F-6472600DDCA1}" destId="{3AB672C4-51BB-4B68-8E36-FA6598C9018F}" srcOrd="0" destOrd="0" presId="urn:microsoft.com/office/officeart/2005/8/layout/vProcess5"/>
    <dgm:cxn modelId="{5FDD506C-8BCE-489F-93E6-62E535EF492F}" type="presOf" srcId="{C07A835D-73FF-4651-8EC5-791BB9644D77}" destId="{D77E3D81-FE7C-45E6-9B6F-94087D35F6B4}" srcOrd="0" destOrd="0" presId="urn:microsoft.com/office/officeart/2005/8/layout/vProcess5"/>
    <dgm:cxn modelId="{15D85C71-39C7-49C4-A1C4-9A4187004B25}" srcId="{24F1FC1F-9380-4229-B57D-9135B34B3D41}" destId="{2BA065F2-7604-4106-BDB9-B2962E41A95C}" srcOrd="0" destOrd="0" parTransId="{7793BA34-5E37-47E0-AAD7-48E175E987AD}" sibTransId="{6132DC13-90CE-4A58-BF25-AB03915375C3}"/>
    <dgm:cxn modelId="{0CEF567C-447A-4F0C-A59B-52F03A8F4E73}" type="presOf" srcId="{24F1FC1F-9380-4229-B57D-9135B34B3D41}" destId="{21AE5248-E509-4B9B-82D4-A48E8F3A9112}" srcOrd="0" destOrd="0" presId="urn:microsoft.com/office/officeart/2005/8/layout/vProcess5"/>
    <dgm:cxn modelId="{C083027F-305D-4309-B8AE-70F512CB8BCF}" type="presOf" srcId="{2BA065F2-7604-4106-BDB9-B2962E41A95C}" destId="{1CCC4C6D-6C7E-4E6A-9FB4-D540F2CCB745}" srcOrd="0" destOrd="0" presId="urn:microsoft.com/office/officeart/2005/8/layout/vProcess5"/>
    <dgm:cxn modelId="{F523D182-2959-4F4D-8B2E-140B76375DB6}" type="presOf" srcId="{5844D636-B2D8-4848-AE7B-1BF849085FCD}" destId="{8E55DD5C-8E84-4244-8577-DA7806391DB2}" srcOrd="1" destOrd="0" presId="urn:microsoft.com/office/officeart/2005/8/layout/vProcess5"/>
    <dgm:cxn modelId="{058B5386-1986-4A5B-A3BE-61EA94EA8B95}" type="presOf" srcId="{6132DC13-90CE-4A58-BF25-AB03915375C3}" destId="{82A04AFE-CE80-4DD9-A9BB-0D24AA5FCEDE}" srcOrd="0" destOrd="0" presId="urn:microsoft.com/office/officeart/2005/8/layout/vProcess5"/>
    <dgm:cxn modelId="{9C4F7BA1-4750-42BB-A44E-E5C458E3C2CC}" type="presOf" srcId="{FD185EDD-5FE2-475B-B654-42E027F8BFBC}" destId="{736CAFFB-7C85-4328-B699-99C2A6C64379}" srcOrd="1" destOrd="0" presId="urn:microsoft.com/office/officeart/2005/8/layout/vProcess5"/>
    <dgm:cxn modelId="{2AE136A9-CB7A-4D99-8B47-BE9A25A5E827}" srcId="{24F1FC1F-9380-4229-B57D-9135B34B3D41}" destId="{FD185EDD-5FE2-475B-B654-42E027F8BFBC}" srcOrd="4" destOrd="0" parTransId="{434487DA-1A4E-437E-B0AB-BC59AEDF3AA2}" sibTransId="{3717ECB5-3B4F-4843-B7DF-2707F9ABFC1E}"/>
    <dgm:cxn modelId="{14B206C4-9D71-4F89-BAB9-CAD4765BF9CD}" type="presOf" srcId="{D12799FE-9F7E-47A6-8E23-A1C91CA5837A}" destId="{2EEDF4A3-893D-4B0E-A94D-B4DD40F20EC8}" srcOrd="0" destOrd="0" presId="urn:microsoft.com/office/officeart/2005/8/layout/vProcess5"/>
    <dgm:cxn modelId="{554525D9-B981-4875-B7A7-32A859D46D3E}" type="presOf" srcId="{6C7F4BF9-F693-4CF3-9C35-49CC25CC553C}" destId="{270D5AA2-2A21-4B2D-B827-F8A7FBB59AB9}" srcOrd="0" destOrd="0" presId="urn:microsoft.com/office/officeart/2005/8/layout/vProcess5"/>
    <dgm:cxn modelId="{B8766EEA-F703-4E3E-AF20-42387806787E}" type="presOf" srcId="{E8A03486-CC7F-4872-A18F-6472600DDCA1}" destId="{8614A6CC-E025-4A16-99B5-F39567AD7A42}" srcOrd="1" destOrd="0" presId="urn:microsoft.com/office/officeart/2005/8/layout/vProcess5"/>
    <dgm:cxn modelId="{9C9E3EEF-E864-47CD-914C-C2766912F38C}" srcId="{24F1FC1F-9380-4229-B57D-9135B34B3D41}" destId="{C07A835D-73FF-4651-8EC5-791BB9644D77}" srcOrd="1" destOrd="0" parTransId="{7E4DB6E4-51A1-47ED-8B2F-BFC8CF2215F0}" sibTransId="{D12799FE-9F7E-47A6-8E23-A1C91CA5837A}"/>
    <dgm:cxn modelId="{B60DD8F6-F7AC-430A-AB04-CF209F3278DC}" type="presOf" srcId="{5844D636-B2D8-4848-AE7B-1BF849085FCD}" destId="{7B2C482B-A437-4DFE-9FD6-CF192782F8D6}" srcOrd="0" destOrd="0" presId="urn:microsoft.com/office/officeart/2005/8/layout/vProcess5"/>
    <dgm:cxn modelId="{6CFB42FD-4789-4FE7-9F86-3F7ED8C663EA}" type="presOf" srcId="{2BA065F2-7604-4106-BDB9-B2962E41A95C}" destId="{DC24DF94-55D3-4C85-9510-6063C74CC599}" srcOrd="1" destOrd="0" presId="urn:microsoft.com/office/officeart/2005/8/layout/vProcess5"/>
    <dgm:cxn modelId="{2C7D72FF-A1F6-4A59-97FA-04020B8903F5}" type="presOf" srcId="{C07A835D-73FF-4651-8EC5-791BB9644D77}" destId="{6CF8077B-D2E9-47BB-AD79-C3B61ABE3CF2}" srcOrd="1" destOrd="0" presId="urn:microsoft.com/office/officeart/2005/8/layout/vProcess5"/>
    <dgm:cxn modelId="{0B0ECE13-1D70-493D-AFF9-F4CD4F40D961}" type="presParOf" srcId="{21AE5248-E509-4B9B-82D4-A48E8F3A9112}" destId="{13A79D29-817B-4E81-8BA5-EAC20E3B3ABF}" srcOrd="0" destOrd="0" presId="urn:microsoft.com/office/officeart/2005/8/layout/vProcess5"/>
    <dgm:cxn modelId="{61D034BC-3875-4DF0-AA9A-6C901CAB17D8}" type="presParOf" srcId="{21AE5248-E509-4B9B-82D4-A48E8F3A9112}" destId="{1CCC4C6D-6C7E-4E6A-9FB4-D540F2CCB745}" srcOrd="1" destOrd="0" presId="urn:microsoft.com/office/officeart/2005/8/layout/vProcess5"/>
    <dgm:cxn modelId="{B08E238B-8F19-41C8-81C0-733646A0CBE8}" type="presParOf" srcId="{21AE5248-E509-4B9B-82D4-A48E8F3A9112}" destId="{D77E3D81-FE7C-45E6-9B6F-94087D35F6B4}" srcOrd="2" destOrd="0" presId="urn:microsoft.com/office/officeart/2005/8/layout/vProcess5"/>
    <dgm:cxn modelId="{9E2916FB-604D-4790-8445-68B1F4FD3CB2}" type="presParOf" srcId="{21AE5248-E509-4B9B-82D4-A48E8F3A9112}" destId="{7B2C482B-A437-4DFE-9FD6-CF192782F8D6}" srcOrd="3" destOrd="0" presId="urn:microsoft.com/office/officeart/2005/8/layout/vProcess5"/>
    <dgm:cxn modelId="{0E984679-0479-4F4F-AC85-2FB4D1759E05}" type="presParOf" srcId="{21AE5248-E509-4B9B-82D4-A48E8F3A9112}" destId="{3AB672C4-51BB-4B68-8E36-FA6598C9018F}" srcOrd="4" destOrd="0" presId="urn:microsoft.com/office/officeart/2005/8/layout/vProcess5"/>
    <dgm:cxn modelId="{723F4C03-5535-42F8-B480-768824E0E83D}" type="presParOf" srcId="{21AE5248-E509-4B9B-82D4-A48E8F3A9112}" destId="{474825FC-2960-4F7F-BEA7-6A6378642306}" srcOrd="5" destOrd="0" presId="urn:microsoft.com/office/officeart/2005/8/layout/vProcess5"/>
    <dgm:cxn modelId="{902FA35D-CCE7-4040-85FE-F92723ECB5DC}" type="presParOf" srcId="{21AE5248-E509-4B9B-82D4-A48E8F3A9112}" destId="{82A04AFE-CE80-4DD9-A9BB-0D24AA5FCEDE}" srcOrd="6" destOrd="0" presId="urn:microsoft.com/office/officeart/2005/8/layout/vProcess5"/>
    <dgm:cxn modelId="{6D7E8388-75A6-448A-A46E-236E272F2C85}" type="presParOf" srcId="{21AE5248-E509-4B9B-82D4-A48E8F3A9112}" destId="{2EEDF4A3-893D-4B0E-A94D-B4DD40F20EC8}" srcOrd="7" destOrd="0" presId="urn:microsoft.com/office/officeart/2005/8/layout/vProcess5"/>
    <dgm:cxn modelId="{6E48F35D-EB08-4B97-B042-A3B49B225C97}" type="presParOf" srcId="{21AE5248-E509-4B9B-82D4-A48E8F3A9112}" destId="{270D5AA2-2A21-4B2D-B827-F8A7FBB59AB9}" srcOrd="8" destOrd="0" presId="urn:microsoft.com/office/officeart/2005/8/layout/vProcess5"/>
    <dgm:cxn modelId="{367AA436-D62D-4F5C-8FC0-0480744C5425}" type="presParOf" srcId="{21AE5248-E509-4B9B-82D4-A48E8F3A9112}" destId="{13B69745-575A-41FE-B099-41F12B73FD15}" srcOrd="9" destOrd="0" presId="urn:microsoft.com/office/officeart/2005/8/layout/vProcess5"/>
    <dgm:cxn modelId="{25EC4A3C-3F46-4AB2-9371-3054FE3BAF32}" type="presParOf" srcId="{21AE5248-E509-4B9B-82D4-A48E8F3A9112}" destId="{DC24DF94-55D3-4C85-9510-6063C74CC599}" srcOrd="10" destOrd="0" presId="urn:microsoft.com/office/officeart/2005/8/layout/vProcess5"/>
    <dgm:cxn modelId="{92239F41-DEB2-4C42-A041-B4C34578F9E3}" type="presParOf" srcId="{21AE5248-E509-4B9B-82D4-A48E8F3A9112}" destId="{6CF8077B-D2E9-47BB-AD79-C3B61ABE3CF2}" srcOrd="11" destOrd="0" presId="urn:microsoft.com/office/officeart/2005/8/layout/vProcess5"/>
    <dgm:cxn modelId="{E1551031-72CA-466E-A3A8-33AA3197896F}" type="presParOf" srcId="{21AE5248-E509-4B9B-82D4-A48E8F3A9112}" destId="{8E55DD5C-8E84-4244-8577-DA7806391DB2}" srcOrd="12" destOrd="0" presId="urn:microsoft.com/office/officeart/2005/8/layout/vProcess5"/>
    <dgm:cxn modelId="{584E66CC-0C23-4E6D-AEF7-6489EB168239}" type="presParOf" srcId="{21AE5248-E509-4B9B-82D4-A48E8F3A9112}" destId="{8614A6CC-E025-4A16-99B5-F39567AD7A42}" srcOrd="13" destOrd="0" presId="urn:microsoft.com/office/officeart/2005/8/layout/vProcess5"/>
    <dgm:cxn modelId="{D8A60CF7-96A8-4B77-B494-A5D03C88F54C}" type="presParOf" srcId="{21AE5248-E509-4B9B-82D4-A48E8F3A9112}" destId="{736CAFFB-7C85-4328-B699-99C2A6C6437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D577A6-1723-483D-B89A-49B4A4D80FFF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8E9B88-DC8C-49E0-931A-760267957444}">
      <dgm:prSet/>
      <dgm:spPr/>
      <dgm:t>
        <a:bodyPr/>
        <a:lstStyle/>
        <a:p>
          <a:r>
            <a:rPr lang="en-US"/>
            <a:t>Women have a higher rate of buying </a:t>
          </a:r>
        </a:p>
      </dgm:t>
    </dgm:pt>
    <dgm:pt modelId="{103A2D31-F3F2-4E87-B699-B70401DE50B6}" type="parTrans" cxnId="{B83621BC-BF97-47D0-86EE-64D92CF76329}">
      <dgm:prSet/>
      <dgm:spPr/>
      <dgm:t>
        <a:bodyPr/>
        <a:lstStyle/>
        <a:p>
          <a:endParaRPr lang="en-US"/>
        </a:p>
      </dgm:t>
    </dgm:pt>
    <dgm:pt modelId="{066F8B18-1091-4F87-ACF3-D46B070C704D}" type="sibTrans" cxnId="{B83621BC-BF97-47D0-86EE-64D92CF76329}">
      <dgm:prSet/>
      <dgm:spPr/>
      <dgm:t>
        <a:bodyPr/>
        <a:lstStyle/>
        <a:p>
          <a:endParaRPr lang="en-US"/>
        </a:p>
      </dgm:t>
    </dgm:pt>
    <dgm:pt modelId="{87EE59AD-24AF-4C6F-80F8-F9B40F9133D9}">
      <dgm:prSet/>
      <dgm:spPr/>
      <dgm:t>
        <a:bodyPr/>
        <a:lstStyle/>
        <a:p>
          <a:r>
            <a:rPr lang="en-US"/>
            <a:t>Maharashtra, Karnataka and UP ar the top 3 state for sales</a:t>
          </a:r>
        </a:p>
      </dgm:t>
    </dgm:pt>
    <dgm:pt modelId="{C5644B62-0C0C-4B5C-9BED-2A4CE3B07DFC}" type="parTrans" cxnId="{4DAAE475-2306-4871-93BC-E731D528F1AC}">
      <dgm:prSet/>
      <dgm:spPr/>
      <dgm:t>
        <a:bodyPr/>
        <a:lstStyle/>
        <a:p>
          <a:endParaRPr lang="en-US"/>
        </a:p>
      </dgm:t>
    </dgm:pt>
    <dgm:pt modelId="{94921D81-2140-4EDC-A44E-144E1C162773}" type="sibTrans" cxnId="{4DAAE475-2306-4871-93BC-E731D528F1AC}">
      <dgm:prSet/>
      <dgm:spPr/>
      <dgm:t>
        <a:bodyPr/>
        <a:lstStyle/>
        <a:p>
          <a:endParaRPr lang="en-US"/>
        </a:p>
      </dgm:t>
    </dgm:pt>
    <dgm:pt modelId="{63F45BEB-7787-4D03-A94C-091F76D85C87}">
      <dgm:prSet/>
      <dgm:spPr/>
      <dgm:t>
        <a:bodyPr/>
        <a:lstStyle/>
        <a:p>
          <a:r>
            <a:rPr lang="en-US"/>
            <a:t>Adult group of (30-49) hold maximum share </a:t>
          </a:r>
        </a:p>
      </dgm:t>
    </dgm:pt>
    <dgm:pt modelId="{2D6B888B-5F05-4EBB-8370-0626ECB65D17}" type="parTrans" cxnId="{29E8F9C2-CC51-4703-8D7C-1B37FE464096}">
      <dgm:prSet/>
      <dgm:spPr/>
      <dgm:t>
        <a:bodyPr/>
        <a:lstStyle/>
        <a:p>
          <a:endParaRPr lang="en-US"/>
        </a:p>
      </dgm:t>
    </dgm:pt>
    <dgm:pt modelId="{6DEADEAF-DDF5-4EFB-9F3F-506311CB4795}" type="sibTrans" cxnId="{29E8F9C2-CC51-4703-8D7C-1B37FE464096}">
      <dgm:prSet/>
      <dgm:spPr/>
      <dgm:t>
        <a:bodyPr/>
        <a:lstStyle/>
        <a:p>
          <a:endParaRPr lang="en-US"/>
        </a:p>
      </dgm:t>
    </dgm:pt>
    <dgm:pt modelId="{E8426B2C-5805-4260-828F-36161764C28D}">
      <dgm:prSet/>
      <dgm:spPr/>
      <dgm:t>
        <a:bodyPr/>
        <a:lstStyle/>
        <a:p>
          <a:r>
            <a:rPr lang="en-US"/>
            <a:t>Amazon, Flipkart and Myntra channel have highest contribution</a:t>
          </a:r>
        </a:p>
      </dgm:t>
    </dgm:pt>
    <dgm:pt modelId="{450F73C9-2B02-4E53-B906-A07CAF33C674}" type="parTrans" cxnId="{1EB106B1-D427-4CCD-A1C0-0A4955EFDA12}">
      <dgm:prSet/>
      <dgm:spPr/>
      <dgm:t>
        <a:bodyPr/>
        <a:lstStyle/>
        <a:p>
          <a:endParaRPr lang="en-US"/>
        </a:p>
      </dgm:t>
    </dgm:pt>
    <dgm:pt modelId="{AEE800B5-D8D9-452A-AD2C-97E6788E32F0}" type="sibTrans" cxnId="{1EB106B1-D427-4CCD-A1C0-0A4955EFDA12}">
      <dgm:prSet/>
      <dgm:spPr/>
      <dgm:t>
        <a:bodyPr/>
        <a:lstStyle/>
        <a:p>
          <a:endParaRPr lang="en-US"/>
        </a:p>
      </dgm:t>
    </dgm:pt>
    <dgm:pt modelId="{9BBF21FF-28EE-4D17-BFD9-653C8280DEAB}" type="pres">
      <dgm:prSet presAssocID="{36D577A6-1723-483D-B89A-49B4A4D80F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E1648C-720C-4FA1-86E8-2BB6AB187805}" type="pres">
      <dgm:prSet presAssocID="{4D8E9B88-DC8C-49E0-931A-760267957444}" presName="hierRoot1" presStyleCnt="0"/>
      <dgm:spPr/>
    </dgm:pt>
    <dgm:pt modelId="{DA647179-6FA9-4FEB-AA18-3B3C31204920}" type="pres">
      <dgm:prSet presAssocID="{4D8E9B88-DC8C-49E0-931A-760267957444}" presName="composite" presStyleCnt="0"/>
      <dgm:spPr/>
    </dgm:pt>
    <dgm:pt modelId="{1F129BC2-BEF2-4DCC-ADB6-D36192115D06}" type="pres">
      <dgm:prSet presAssocID="{4D8E9B88-DC8C-49E0-931A-760267957444}" presName="background" presStyleLbl="node0" presStyleIdx="0" presStyleCnt="4"/>
      <dgm:spPr/>
    </dgm:pt>
    <dgm:pt modelId="{C21D97D7-0700-44A1-BFED-96C22FC67242}" type="pres">
      <dgm:prSet presAssocID="{4D8E9B88-DC8C-49E0-931A-760267957444}" presName="text" presStyleLbl="fgAcc0" presStyleIdx="0" presStyleCnt="4">
        <dgm:presLayoutVars>
          <dgm:chPref val="3"/>
        </dgm:presLayoutVars>
      </dgm:prSet>
      <dgm:spPr/>
    </dgm:pt>
    <dgm:pt modelId="{D43C16DD-7AC8-43C2-A963-946A617AE50F}" type="pres">
      <dgm:prSet presAssocID="{4D8E9B88-DC8C-49E0-931A-760267957444}" presName="hierChild2" presStyleCnt="0"/>
      <dgm:spPr/>
    </dgm:pt>
    <dgm:pt modelId="{25C0ED64-5F20-4CBA-9D5C-9937D2647AB3}" type="pres">
      <dgm:prSet presAssocID="{87EE59AD-24AF-4C6F-80F8-F9B40F9133D9}" presName="hierRoot1" presStyleCnt="0"/>
      <dgm:spPr/>
    </dgm:pt>
    <dgm:pt modelId="{C4B5A204-7BD5-4921-B22C-818B5630AAA7}" type="pres">
      <dgm:prSet presAssocID="{87EE59AD-24AF-4C6F-80F8-F9B40F9133D9}" presName="composite" presStyleCnt="0"/>
      <dgm:spPr/>
    </dgm:pt>
    <dgm:pt modelId="{D3F6F353-4FBB-40BC-8BFD-5F6550382D8E}" type="pres">
      <dgm:prSet presAssocID="{87EE59AD-24AF-4C6F-80F8-F9B40F9133D9}" presName="background" presStyleLbl="node0" presStyleIdx="1" presStyleCnt="4"/>
      <dgm:spPr/>
    </dgm:pt>
    <dgm:pt modelId="{B00ED98C-F889-471B-A78B-A60AB7901A18}" type="pres">
      <dgm:prSet presAssocID="{87EE59AD-24AF-4C6F-80F8-F9B40F9133D9}" presName="text" presStyleLbl="fgAcc0" presStyleIdx="1" presStyleCnt="4">
        <dgm:presLayoutVars>
          <dgm:chPref val="3"/>
        </dgm:presLayoutVars>
      </dgm:prSet>
      <dgm:spPr/>
    </dgm:pt>
    <dgm:pt modelId="{34424310-F657-440E-BCBE-F40395E43D87}" type="pres">
      <dgm:prSet presAssocID="{87EE59AD-24AF-4C6F-80F8-F9B40F9133D9}" presName="hierChild2" presStyleCnt="0"/>
      <dgm:spPr/>
    </dgm:pt>
    <dgm:pt modelId="{B839F3D2-FF4A-461F-9B5E-FC5A1494B60D}" type="pres">
      <dgm:prSet presAssocID="{63F45BEB-7787-4D03-A94C-091F76D85C87}" presName="hierRoot1" presStyleCnt="0"/>
      <dgm:spPr/>
    </dgm:pt>
    <dgm:pt modelId="{132D6770-E7A7-4AB4-B01A-8568ED957517}" type="pres">
      <dgm:prSet presAssocID="{63F45BEB-7787-4D03-A94C-091F76D85C87}" presName="composite" presStyleCnt="0"/>
      <dgm:spPr/>
    </dgm:pt>
    <dgm:pt modelId="{9E1702F6-F58E-467A-9978-0F7E5EA57AD2}" type="pres">
      <dgm:prSet presAssocID="{63F45BEB-7787-4D03-A94C-091F76D85C87}" presName="background" presStyleLbl="node0" presStyleIdx="2" presStyleCnt="4"/>
      <dgm:spPr/>
    </dgm:pt>
    <dgm:pt modelId="{18C84F92-8FA7-4E3A-9B2C-584BDB3E4C39}" type="pres">
      <dgm:prSet presAssocID="{63F45BEB-7787-4D03-A94C-091F76D85C87}" presName="text" presStyleLbl="fgAcc0" presStyleIdx="2" presStyleCnt="4">
        <dgm:presLayoutVars>
          <dgm:chPref val="3"/>
        </dgm:presLayoutVars>
      </dgm:prSet>
      <dgm:spPr/>
    </dgm:pt>
    <dgm:pt modelId="{24C7156C-BC42-4714-925B-CB52DFA62C08}" type="pres">
      <dgm:prSet presAssocID="{63F45BEB-7787-4D03-A94C-091F76D85C87}" presName="hierChild2" presStyleCnt="0"/>
      <dgm:spPr/>
    </dgm:pt>
    <dgm:pt modelId="{FF55BF51-F6C9-4279-8EE6-CB1023B09AE5}" type="pres">
      <dgm:prSet presAssocID="{E8426B2C-5805-4260-828F-36161764C28D}" presName="hierRoot1" presStyleCnt="0"/>
      <dgm:spPr/>
    </dgm:pt>
    <dgm:pt modelId="{0FE8AEEE-1875-4333-B071-DE235F17A95B}" type="pres">
      <dgm:prSet presAssocID="{E8426B2C-5805-4260-828F-36161764C28D}" presName="composite" presStyleCnt="0"/>
      <dgm:spPr/>
    </dgm:pt>
    <dgm:pt modelId="{C55D8404-4681-45A6-AB78-9F19F60BD230}" type="pres">
      <dgm:prSet presAssocID="{E8426B2C-5805-4260-828F-36161764C28D}" presName="background" presStyleLbl="node0" presStyleIdx="3" presStyleCnt="4"/>
      <dgm:spPr/>
    </dgm:pt>
    <dgm:pt modelId="{5C9C07A8-15CB-4634-84E5-DF6EDEBC1128}" type="pres">
      <dgm:prSet presAssocID="{E8426B2C-5805-4260-828F-36161764C28D}" presName="text" presStyleLbl="fgAcc0" presStyleIdx="3" presStyleCnt="4">
        <dgm:presLayoutVars>
          <dgm:chPref val="3"/>
        </dgm:presLayoutVars>
      </dgm:prSet>
      <dgm:spPr/>
    </dgm:pt>
    <dgm:pt modelId="{27B65C9C-40D6-468E-B2A9-2011FB49F56B}" type="pres">
      <dgm:prSet presAssocID="{E8426B2C-5805-4260-828F-36161764C28D}" presName="hierChild2" presStyleCnt="0"/>
      <dgm:spPr/>
    </dgm:pt>
  </dgm:ptLst>
  <dgm:cxnLst>
    <dgm:cxn modelId="{FDF6965B-B542-44FD-9E2F-37EE1DB18C8E}" type="presOf" srcId="{4D8E9B88-DC8C-49E0-931A-760267957444}" destId="{C21D97D7-0700-44A1-BFED-96C22FC67242}" srcOrd="0" destOrd="0" presId="urn:microsoft.com/office/officeart/2005/8/layout/hierarchy1"/>
    <dgm:cxn modelId="{54066266-6E1B-4D06-812F-1BDCA4ABE220}" type="presOf" srcId="{87EE59AD-24AF-4C6F-80F8-F9B40F9133D9}" destId="{B00ED98C-F889-471B-A78B-A60AB7901A18}" srcOrd="0" destOrd="0" presId="urn:microsoft.com/office/officeart/2005/8/layout/hierarchy1"/>
    <dgm:cxn modelId="{EA60E16D-EA16-43B2-ABA3-C5010BE18428}" type="presOf" srcId="{36D577A6-1723-483D-B89A-49B4A4D80FFF}" destId="{9BBF21FF-28EE-4D17-BFD9-653C8280DEAB}" srcOrd="0" destOrd="0" presId="urn:microsoft.com/office/officeart/2005/8/layout/hierarchy1"/>
    <dgm:cxn modelId="{4DAAE475-2306-4871-93BC-E731D528F1AC}" srcId="{36D577A6-1723-483D-B89A-49B4A4D80FFF}" destId="{87EE59AD-24AF-4C6F-80F8-F9B40F9133D9}" srcOrd="1" destOrd="0" parTransId="{C5644B62-0C0C-4B5C-9BED-2A4CE3B07DFC}" sibTransId="{94921D81-2140-4EDC-A44E-144E1C162773}"/>
    <dgm:cxn modelId="{7D6AC293-2794-4545-809C-F59FF3154FB5}" type="presOf" srcId="{63F45BEB-7787-4D03-A94C-091F76D85C87}" destId="{18C84F92-8FA7-4E3A-9B2C-584BDB3E4C39}" srcOrd="0" destOrd="0" presId="urn:microsoft.com/office/officeart/2005/8/layout/hierarchy1"/>
    <dgm:cxn modelId="{1EB106B1-D427-4CCD-A1C0-0A4955EFDA12}" srcId="{36D577A6-1723-483D-B89A-49B4A4D80FFF}" destId="{E8426B2C-5805-4260-828F-36161764C28D}" srcOrd="3" destOrd="0" parTransId="{450F73C9-2B02-4E53-B906-A07CAF33C674}" sibTransId="{AEE800B5-D8D9-452A-AD2C-97E6788E32F0}"/>
    <dgm:cxn modelId="{B83621BC-BF97-47D0-86EE-64D92CF76329}" srcId="{36D577A6-1723-483D-B89A-49B4A4D80FFF}" destId="{4D8E9B88-DC8C-49E0-931A-760267957444}" srcOrd="0" destOrd="0" parTransId="{103A2D31-F3F2-4E87-B699-B70401DE50B6}" sibTransId="{066F8B18-1091-4F87-ACF3-D46B070C704D}"/>
    <dgm:cxn modelId="{29E8F9C2-CC51-4703-8D7C-1B37FE464096}" srcId="{36D577A6-1723-483D-B89A-49B4A4D80FFF}" destId="{63F45BEB-7787-4D03-A94C-091F76D85C87}" srcOrd="2" destOrd="0" parTransId="{2D6B888B-5F05-4EBB-8370-0626ECB65D17}" sibTransId="{6DEADEAF-DDF5-4EFB-9F3F-506311CB4795}"/>
    <dgm:cxn modelId="{647040F8-084C-4FED-B4C6-E1AA1D5778A3}" type="presOf" srcId="{E8426B2C-5805-4260-828F-36161764C28D}" destId="{5C9C07A8-15CB-4634-84E5-DF6EDEBC1128}" srcOrd="0" destOrd="0" presId="urn:microsoft.com/office/officeart/2005/8/layout/hierarchy1"/>
    <dgm:cxn modelId="{27EF9CF1-6524-4007-A61A-CB00DA8531F8}" type="presParOf" srcId="{9BBF21FF-28EE-4D17-BFD9-653C8280DEAB}" destId="{74E1648C-720C-4FA1-86E8-2BB6AB187805}" srcOrd="0" destOrd="0" presId="urn:microsoft.com/office/officeart/2005/8/layout/hierarchy1"/>
    <dgm:cxn modelId="{7AF5FA10-4235-44B5-944E-EC7F68F40A77}" type="presParOf" srcId="{74E1648C-720C-4FA1-86E8-2BB6AB187805}" destId="{DA647179-6FA9-4FEB-AA18-3B3C31204920}" srcOrd="0" destOrd="0" presId="urn:microsoft.com/office/officeart/2005/8/layout/hierarchy1"/>
    <dgm:cxn modelId="{D7A6F20F-E047-4A31-80BE-9ADA0F35B63E}" type="presParOf" srcId="{DA647179-6FA9-4FEB-AA18-3B3C31204920}" destId="{1F129BC2-BEF2-4DCC-ADB6-D36192115D06}" srcOrd="0" destOrd="0" presId="urn:microsoft.com/office/officeart/2005/8/layout/hierarchy1"/>
    <dgm:cxn modelId="{B548BD23-9404-4126-83E4-CB4584804F11}" type="presParOf" srcId="{DA647179-6FA9-4FEB-AA18-3B3C31204920}" destId="{C21D97D7-0700-44A1-BFED-96C22FC67242}" srcOrd="1" destOrd="0" presId="urn:microsoft.com/office/officeart/2005/8/layout/hierarchy1"/>
    <dgm:cxn modelId="{E9718DDE-C5E6-4302-8925-5F88EAB156CE}" type="presParOf" srcId="{74E1648C-720C-4FA1-86E8-2BB6AB187805}" destId="{D43C16DD-7AC8-43C2-A963-946A617AE50F}" srcOrd="1" destOrd="0" presId="urn:microsoft.com/office/officeart/2005/8/layout/hierarchy1"/>
    <dgm:cxn modelId="{0EAD12B3-C49E-41AB-B14B-DEF7716E0780}" type="presParOf" srcId="{9BBF21FF-28EE-4D17-BFD9-653C8280DEAB}" destId="{25C0ED64-5F20-4CBA-9D5C-9937D2647AB3}" srcOrd="1" destOrd="0" presId="urn:microsoft.com/office/officeart/2005/8/layout/hierarchy1"/>
    <dgm:cxn modelId="{CFB4DCAB-E3C7-4017-93DA-7BAE00313CFD}" type="presParOf" srcId="{25C0ED64-5F20-4CBA-9D5C-9937D2647AB3}" destId="{C4B5A204-7BD5-4921-B22C-818B5630AAA7}" srcOrd="0" destOrd="0" presId="urn:microsoft.com/office/officeart/2005/8/layout/hierarchy1"/>
    <dgm:cxn modelId="{8C558884-EDC8-4FEA-9F57-75255E4E0BE8}" type="presParOf" srcId="{C4B5A204-7BD5-4921-B22C-818B5630AAA7}" destId="{D3F6F353-4FBB-40BC-8BFD-5F6550382D8E}" srcOrd="0" destOrd="0" presId="urn:microsoft.com/office/officeart/2005/8/layout/hierarchy1"/>
    <dgm:cxn modelId="{9EA17F6D-ABF5-4403-AA61-16A0E1A98E1B}" type="presParOf" srcId="{C4B5A204-7BD5-4921-B22C-818B5630AAA7}" destId="{B00ED98C-F889-471B-A78B-A60AB7901A18}" srcOrd="1" destOrd="0" presId="urn:microsoft.com/office/officeart/2005/8/layout/hierarchy1"/>
    <dgm:cxn modelId="{9F12D8CF-1581-44AB-B3C5-61CFA2E734F1}" type="presParOf" srcId="{25C0ED64-5F20-4CBA-9D5C-9937D2647AB3}" destId="{34424310-F657-440E-BCBE-F40395E43D87}" srcOrd="1" destOrd="0" presId="urn:microsoft.com/office/officeart/2005/8/layout/hierarchy1"/>
    <dgm:cxn modelId="{14BE9355-8C1C-456D-A57A-9AAE6AE17233}" type="presParOf" srcId="{9BBF21FF-28EE-4D17-BFD9-653C8280DEAB}" destId="{B839F3D2-FF4A-461F-9B5E-FC5A1494B60D}" srcOrd="2" destOrd="0" presId="urn:microsoft.com/office/officeart/2005/8/layout/hierarchy1"/>
    <dgm:cxn modelId="{CAE63906-3F79-45B0-AD9D-D0B5CC93D61A}" type="presParOf" srcId="{B839F3D2-FF4A-461F-9B5E-FC5A1494B60D}" destId="{132D6770-E7A7-4AB4-B01A-8568ED957517}" srcOrd="0" destOrd="0" presId="urn:microsoft.com/office/officeart/2005/8/layout/hierarchy1"/>
    <dgm:cxn modelId="{85466F30-0544-4524-A00B-B296B8234A0E}" type="presParOf" srcId="{132D6770-E7A7-4AB4-B01A-8568ED957517}" destId="{9E1702F6-F58E-467A-9978-0F7E5EA57AD2}" srcOrd="0" destOrd="0" presId="urn:microsoft.com/office/officeart/2005/8/layout/hierarchy1"/>
    <dgm:cxn modelId="{AAE25A42-84A2-40EC-9ADE-755D07122C76}" type="presParOf" srcId="{132D6770-E7A7-4AB4-B01A-8568ED957517}" destId="{18C84F92-8FA7-4E3A-9B2C-584BDB3E4C39}" srcOrd="1" destOrd="0" presId="urn:microsoft.com/office/officeart/2005/8/layout/hierarchy1"/>
    <dgm:cxn modelId="{B436B5C4-38DE-4053-9263-483F5807F819}" type="presParOf" srcId="{B839F3D2-FF4A-461F-9B5E-FC5A1494B60D}" destId="{24C7156C-BC42-4714-925B-CB52DFA62C08}" srcOrd="1" destOrd="0" presId="urn:microsoft.com/office/officeart/2005/8/layout/hierarchy1"/>
    <dgm:cxn modelId="{B596D83A-69A9-4B33-9686-03973E8CF9EF}" type="presParOf" srcId="{9BBF21FF-28EE-4D17-BFD9-653C8280DEAB}" destId="{FF55BF51-F6C9-4279-8EE6-CB1023B09AE5}" srcOrd="3" destOrd="0" presId="urn:microsoft.com/office/officeart/2005/8/layout/hierarchy1"/>
    <dgm:cxn modelId="{F7C56309-56A2-4B63-A1B5-5299A557F11B}" type="presParOf" srcId="{FF55BF51-F6C9-4279-8EE6-CB1023B09AE5}" destId="{0FE8AEEE-1875-4333-B071-DE235F17A95B}" srcOrd="0" destOrd="0" presId="urn:microsoft.com/office/officeart/2005/8/layout/hierarchy1"/>
    <dgm:cxn modelId="{FC04017F-7264-46D6-8BF7-70D92220C7A9}" type="presParOf" srcId="{0FE8AEEE-1875-4333-B071-DE235F17A95B}" destId="{C55D8404-4681-45A6-AB78-9F19F60BD230}" srcOrd="0" destOrd="0" presId="urn:microsoft.com/office/officeart/2005/8/layout/hierarchy1"/>
    <dgm:cxn modelId="{862C48C0-0457-42D6-9251-0DCDE622191B}" type="presParOf" srcId="{0FE8AEEE-1875-4333-B071-DE235F17A95B}" destId="{5C9C07A8-15CB-4634-84E5-DF6EDEBC1128}" srcOrd="1" destOrd="0" presId="urn:microsoft.com/office/officeart/2005/8/layout/hierarchy1"/>
    <dgm:cxn modelId="{951DFDE1-6552-432E-A936-9994FD2E49C4}" type="presParOf" srcId="{FF55BF51-F6C9-4279-8EE6-CB1023B09AE5}" destId="{27B65C9C-40D6-468E-B2A9-2011FB49F5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C4C6D-6C7E-4E6A-9FB4-D540F2CCB745}">
      <dsp:nvSpPr>
        <dsp:cNvPr id="0" name=""/>
        <dsp:cNvSpPr/>
      </dsp:nvSpPr>
      <dsp:spPr>
        <a:xfrm>
          <a:off x="0" y="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Vrinda Stores a Unisex clothing store having online as well as offline presence. </a:t>
          </a:r>
        </a:p>
      </dsp:txBody>
      <dsp:txXfrm>
        <a:off x="18044" y="18044"/>
        <a:ext cx="6674662" cy="579994"/>
      </dsp:txXfrm>
    </dsp:sp>
    <dsp:sp modelId="{D77E3D81-FE7C-45E6-9B6F-94087D35F6B4}">
      <dsp:nvSpPr>
        <dsp:cNvPr id="0" name=""/>
        <dsp:cNvSpPr/>
      </dsp:nvSpPr>
      <dsp:spPr>
        <a:xfrm>
          <a:off x="553459" y="7016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exports to various parts of the country </a:t>
          </a:r>
        </a:p>
      </dsp:txBody>
      <dsp:txXfrm>
        <a:off x="571503" y="719694"/>
        <a:ext cx="6421543" cy="579994"/>
      </dsp:txXfrm>
    </dsp:sp>
    <dsp:sp modelId="{7B2C482B-A437-4DFE-9FD6-CF192782F8D6}">
      <dsp:nvSpPr>
        <dsp:cNvPr id="0" name=""/>
        <dsp:cNvSpPr/>
      </dsp:nvSpPr>
      <dsp:spPr>
        <a:xfrm>
          <a:off x="1106919" y="14033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carters to all age group for men as well as women.</a:t>
          </a:r>
        </a:p>
      </dsp:txBody>
      <dsp:txXfrm>
        <a:off x="1124963" y="1421344"/>
        <a:ext cx="6421543" cy="579994"/>
      </dsp:txXfrm>
    </dsp:sp>
    <dsp:sp modelId="{3AB672C4-51BB-4B68-8E36-FA6598C9018F}">
      <dsp:nvSpPr>
        <dsp:cNvPr id="0" name=""/>
        <dsp:cNvSpPr/>
      </dsp:nvSpPr>
      <dsp:spPr>
        <a:xfrm>
          <a:off x="1660378" y="21049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Sales Data is taken for all months for the year 2022.</a:t>
          </a:r>
        </a:p>
      </dsp:txBody>
      <dsp:txXfrm>
        <a:off x="1678422" y="2122994"/>
        <a:ext cx="6421543" cy="579994"/>
      </dsp:txXfrm>
    </dsp:sp>
    <dsp:sp modelId="{474825FC-2960-4F7F-BEA7-6A6378642306}">
      <dsp:nvSpPr>
        <dsp:cNvPr id="0" name=""/>
        <dsp:cNvSpPr/>
      </dsp:nvSpPr>
      <dsp:spPr>
        <a:xfrm>
          <a:off x="2213838" y="28066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 used for the analysis is Microsoft Excel.</a:t>
          </a:r>
        </a:p>
      </dsp:txBody>
      <dsp:txXfrm>
        <a:off x="2231882" y="2824644"/>
        <a:ext cx="6421543" cy="579994"/>
      </dsp:txXfrm>
    </dsp:sp>
    <dsp:sp modelId="{82A04AFE-CE80-4DD9-A9BB-0D24AA5FCEDE}">
      <dsp:nvSpPr>
        <dsp:cNvPr id="0" name=""/>
        <dsp:cNvSpPr/>
      </dsp:nvSpPr>
      <dsp:spPr>
        <a:xfrm>
          <a:off x="7011090" y="45008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101192" y="450082"/>
        <a:ext cx="220249" cy="301341"/>
      </dsp:txXfrm>
    </dsp:sp>
    <dsp:sp modelId="{2EEDF4A3-893D-4B0E-A94D-B4DD40F20EC8}">
      <dsp:nvSpPr>
        <dsp:cNvPr id="0" name=""/>
        <dsp:cNvSpPr/>
      </dsp:nvSpPr>
      <dsp:spPr>
        <a:xfrm>
          <a:off x="7564550" y="115173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654652" y="1151732"/>
        <a:ext cx="220249" cy="301341"/>
      </dsp:txXfrm>
    </dsp:sp>
    <dsp:sp modelId="{270D5AA2-2A21-4B2D-B827-F8A7FBB59AB9}">
      <dsp:nvSpPr>
        <dsp:cNvPr id="0" name=""/>
        <dsp:cNvSpPr/>
      </dsp:nvSpPr>
      <dsp:spPr>
        <a:xfrm>
          <a:off x="8118010" y="1843114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208112" y="1843114"/>
        <a:ext cx="220249" cy="301341"/>
      </dsp:txXfrm>
    </dsp:sp>
    <dsp:sp modelId="{13B69745-575A-41FE-B099-41F12B73FD15}">
      <dsp:nvSpPr>
        <dsp:cNvPr id="0" name=""/>
        <dsp:cNvSpPr/>
      </dsp:nvSpPr>
      <dsp:spPr>
        <a:xfrm>
          <a:off x="8671469" y="2551610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761571" y="2551610"/>
        <a:ext cx="220249" cy="30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29BC2-BEF2-4DCC-ADB6-D36192115D06}">
      <dsp:nvSpPr>
        <dsp:cNvPr id="0" name=""/>
        <dsp:cNvSpPr/>
      </dsp:nvSpPr>
      <dsp:spPr>
        <a:xfrm>
          <a:off x="2819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1D97D7-0700-44A1-BFED-96C22FC67242}">
      <dsp:nvSpPr>
        <dsp:cNvPr id="0" name=""/>
        <dsp:cNvSpPr/>
      </dsp:nvSpPr>
      <dsp:spPr>
        <a:xfrm>
          <a:off x="226534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Women have a higher rate of buying </a:t>
          </a:r>
        </a:p>
      </dsp:txBody>
      <dsp:txXfrm>
        <a:off x="263981" y="1215787"/>
        <a:ext cx="1938540" cy="1203636"/>
      </dsp:txXfrm>
    </dsp:sp>
    <dsp:sp modelId="{D3F6F353-4FBB-40BC-8BFD-5F6550382D8E}">
      <dsp:nvSpPr>
        <dsp:cNvPr id="0" name=""/>
        <dsp:cNvSpPr/>
      </dsp:nvSpPr>
      <dsp:spPr>
        <a:xfrm>
          <a:off x="2463684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ED98C-F889-471B-A78B-A60AB7901A18}">
      <dsp:nvSpPr>
        <dsp:cNvPr id="0" name=""/>
        <dsp:cNvSpPr/>
      </dsp:nvSpPr>
      <dsp:spPr>
        <a:xfrm>
          <a:off x="2687399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Maharashtra, Karnataka and UP ar the top 3 state for sales</a:t>
          </a:r>
        </a:p>
      </dsp:txBody>
      <dsp:txXfrm>
        <a:off x="2724846" y="1215787"/>
        <a:ext cx="1938540" cy="1203636"/>
      </dsp:txXfrm>
    </dsp:sp>
    <dsp:sp modelId="{9E1702F6-F58E-467A-9978-0F7E5EA57AD2}">
      <dsp:nvSpPr>
        <dsp:cNvPr id="0" name=""/>
        <dsp:cNvSpPr/>
      </dsp:nvSpPr>
      <dsp:spPr>
        <a:xfrm>
          <a:off x="4924548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C84F92-8FA7-4E3A-9B2C-584BDB3E4C39}">
      <dsp:nvSpPr>
        <dsp:cNvPr id="0" name=""/>
        <dsp:cNvSpPr/>
      </dsp:nvSpPr>
      <dsp:spPr>
        <a:xfrm>
          <a:off x="5148263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Adult group of (30-49) hold maximum share </a:t>
          </a:r>
        </a:p>
      </dsp:txBody>
      <dsp:txXfrm>
        <a:off x="5185710" y="1215787"/>
        <a:ext cx="1938540" cy="1203636"/>
      </dsp:txXfrm>
    </dsp:sp>
    <dsp:sp modelId="{C55D8404-4681-45A6-AB78-9F19F60BD230}">
      <dsp:nvSpPr>
        <dsp:cNvPr id="0" name=""/>
        <dsp:cNvSpPr/>
      </dsp:nvSpPr>
      <dsp:spPr>
        <a:xfrm>
          <a:off x="7385413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9C07A8-15CB-4634-84E5-DF6EDEBC1128}">
      <dsp:nvSpPr>
        <dsp:cNvPr id="0" name=""/>
        <dsp:cNvSpPr/>
      </dsp:nvSpPr>
      <dsp:spPr>
        <a:xfrm>
          <a:off x="7609128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Amazon, Flipkart and Myntra channel have highest contribution</a:t>
          </a:r>
        </a:p>
      </dsp:txBody>
      <dsp:txXfrm>
        <a:off x="7646575" y="1215787"/>
        <a:ext cx="1938540" cy="1203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1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72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0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1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8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2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6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1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7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1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2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9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6E5040-4D97-4586-942F-310552479D3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E1F0C8-B7BB-4BCB-BBE3-2C9A13F6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08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9.xml"/><Relationship Id="rId18" Type="http://schemas.openxmlformats.org/officeDocument/2006/relationships/chart" Target="../charts/chart14.xml"/><Relationship Id="rId3" Type="http://schemas.openxmlformats.org/officeDocument/2006/relationships/chart" Target="../charts/chart1.xml"/><Relationship Id="rId21" Type="http://schemas.openxmlformats.org/officeDocument/2006/relationships/chart" Target="../charts/chart17.xml"/><Relationship Id="rId7" Type="http://schemas.openxmlformats.org/officeDocument/2006/relationships/chart" Target="../charts/chart5.xml"/><Relationship Id="rId12" Type="http://schemas.openxmlformats.org/officeDocument/2006/relationships/chart" Target="../charts/chart8.xml"/><Relationship Id="rId17" Type="http://schemas.openxmlformats.org/officeDocument/2006/relationships/chart" Target="../charts/chart13.xml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chart" Target="../charts/chart12.xml"/><Relationship Id="rId20" Type="http://schemas.openxmlformats.org/officeDocument/2006/relationships/chart" Target="../charts/chart16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4.xml"/><Relationship Id="rId11" Type="http://schemas.openxmlformats.org/officeDocument/2006/relationships/chart" Target="../charts/chart7.xml"/><Relationship Id="rId24" Type="http://schemas.openxmlformats.org/officeDocument/2006/relationships/image" Target="../media/image14.png"/><Relationship Id="rId5" Type="http://schemas.openxmlformats.org/officeDocument/2006/relationships/chart" Target="../charts/chart3.xml"/><Relationship Id="rId15" Type="http://schemas.openxmlformats.org/officeDocument/2006/relationships/chart" Target="../charts/chart11.xml"/><Relationship Id="rId23" Type="http://schemas.openxmlformats.org/officeDocument/2006/relationships/image" Target="../media/image13.png"/><Relationship Id="rId10" Type="http://schemas.openxmlformats.org/officeDocument/2006/relationships/image" Target="../media/image12.png"/><Relationship Id="rId19" Type="http://schemas.openxmlformats.org/officeDocument/2006/relationships/chart" Target="../charts/chart15.xml"/><Relationship Id="rId4" Type="http://schemas.openxmlformats.org/officeDocument/2006/relationships/chart" Target="../charts/chart2.xml"/><Relationship Id="rId9" Type="http://schemas.openxmlformats.org/officeDocument/2006/relationships/image" Target="../media/image11.png"/><Relationship Id="rId14" Type="http://schemas.openxmlformats.org/officeDocument/2006/relationships/chart" Target="../charts/chart10.xml"/><Relationship Id="rId22" Type="http://schemas.openxmlformats.org/officeDocument/2006/relationships/chart" Target="../charts/char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C12D4-FCC7-9A71-D352-2CB29411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100" dirty="0">
                <a:solidFill>
                  <a:srgbClr val="FFFFFF"/>
                </a:solidFill>
              </a:rPr>
              <a:t>How to grow and increase sales for 2023 for Vrinda Stores?</a:t>
            </a:r>
            <a:endParaRPr lang="en-IN" sz="6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D0989-C178-CCFE-D386-84EC82F9A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BY: Harish Sreenivasan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Data for the period of 2022</a:t>
            </a:r>
          </a:p>
          <a:p>
            <a:pPr algn="ctr">
              <a:lnSpc>
                <a:spcPct val="90000"/>
              </a:lnSpc>
            </a:pPr>
            <a:endParaRPr lang="en-IN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CCE96-46D8-0671-7EE0-E7024924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ThankYou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0A34D2DA-FB6C-9E54-B0E1-2173026D2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6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3E6C03-DE60-6580-2E59-179F8DF6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	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14D063F-2D9E-865F-7334-F90A187E0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55908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9155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B158-23BD-87FC-D8C1-F61DC1DC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C428-59EE-E4E7-8F0E-55AAFC93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grow and increase sales for the year 2023 by understanding the annual sales report for the year 2022.This analysis can be determined by answering the following question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Which month has the highest sales and order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Who purchased more off the genders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Different order status in 2022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the relationship between gender and 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Which are the top sales contributing  states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Which channel contributes highest to sales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Which is the highest selling category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00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0F96-367E-71C7-9883-59101AF5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E0CF-8CAC-CAA7-62A6-B5B80F92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was added a filter to  search for blank values, and if any discrepancies were also taken note off </a:t>
            </a:r>
          </a:p>
          <a:p>
            <a:r>
              <a:rPr lang="en-US" dirty="0"/>
              <a:t>Off them, the  gender column had two values for the same observant, i.e. male and M for male ,and Women and W for women, so that was synchronized </a:t>
            </a:r>
          </a:p>
          <a:p>
            <a:r>
              <a:rPr lang="en-US" dirty="0"/>
              <a:t>In the Qty column, a few vales were named as 1 as well as one, and the same was the case for 2, which was filtered and synchronized to form singularity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06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5F62-65D1-687A-5498-90318F93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1775-E845-3892-EA2F-82592791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column was added for categorizing the age based on which category they belong to .</a:t>
            </a:r>
          </a:p>
          <a:p>
            <a:r>
              <a:rPr lang="en-US" dirty="0"/>
              <a:t>IF condition formula was used to categorize the age group :</a:t>
            </a:r>
          </a:p>
          <a:p>
            <a:pPr marL="0" indent="0">
              <a:buNone/>
            </a:pPr>
            <a:r>
              <a:rPr lang="en-US" dirty="0"/>
              <a:t>    Formula:- IF(column,=&gt; 50,“Senior”, IF(Column, =&gt;30,”Adult”,”Teenager”)), </a:t>
            </a:r>
          </a:p>
          <a:p>
            <a:pPr marL="0" indent="0">
              <a:buNone/>
            </a:pPr>
            <a:r>
              <a:rPr lang="en-US" dirty="0"/>
              <a:t>   and the formula was applied for the whole column.</a:t>
            </a:r>
            <a:endParaRPr lang="en-IN" dirty="0"/>
          </a:p>
          <a:p>
            <a:r>
              <a:rPr lang="en-IN" dirty="0"/>
              <a:t>A new column was added to determine the month :</a:t>
            </a:r>
          </a:p>
          <a:p>
            <a:pPr marL="0" indent="0">
              <a:buNone/>
            </a:pPr>
            <a:r>
              <a:rPr lang="en-IN" dirty="0"/>
              <a:t>Formula:- Text(</a:t>
            </a:r>
            <a:r>
              <a:rPr lang="en-IN" dirty="0" err="1"/>
              <a:t>column,,”mmmm</a:t>
            </a:r>
            <a:r>
              <a:rPr lang="en-IN" dirty="0"/>
              <a:t>”), and the formula was applied for the whole column.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3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5FC2-633B-B476-A7BA-8EECEDF2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8C8B-4718-3CFB-82A2-A218F53F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pivot table was added for the data to determine the relationship between the Variables, and thus answer the question up to understand the sales pattern </a:t>
            </a:r>
          </a:p>
          <a:p>
            <a:r>
              <a:rPr lang="en-IN" dirty="0"/>
              <a:t>Pivot tables was generated for a better Visual understanding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C1C3-24BA-9CF4-DBB9-CD185C1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97459" cy="706964"/>
          </a:xfrm>
        </p:spPr>
        <p:txBody>
          <a:bodyPr/>
          <a:lstStyle/>
          <a:p>
            <a:r>
              <a:rPr lang="en-US" dirty="0"/>
              <a:t>Data Visualization:</a:t>
            </a:r>
            <a:r>
              <a:rPr lang="en-US" sz="2800" dirty="0"/>
              <a:t> Vrinda Stores Annual report 2022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EEF861-2B13-8F2D-0671-E367CDEAB5F5}"/>
              </a:ext>
            </a:extLst>
          </p:cNvPr>
          <p:cNvSpPr txBox="1"/>
          <p:nvPr/>
        </p:nvSpPr>
        <p:spPr>
          <a:xfrm>
            <a:off x="3049073" y="324111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Vrinda Store Annual Report 2022</a:t>
            </a:r>
            <a:r>
              <a:rPr lang="en-IN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F0E95-751D-B91C-80FE-661DECEC9ED8}"/>
              </a:ext>
            </a:extLst>
          </p:cNvPr>
          <p:cNvSpPr txBox="1"/>
          <p:nvPr/>
        </p:nvSpPr>
        <p:spPr>
          <a:xfrm>
            <a:off x="3049073" y="324111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Vrinda Store Annual Resport 2022</a:t>
            </a:r>
            <a:r>
              <a:rPr lang="en-IN" dirty="0"/>
              <a:t> 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6FF28884-4655-4334-D357-65EA58A9F51A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1390650"/>
            <a:ext cx="10782300" cy="4400550"/>
            <a:chOff x="95" y="3238"/>
            <a:chExt cx="107823" cy="44005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B26C8540-35A0-421B-81D0-CC056DB1E2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43000" y="342899"/>
            <a:ext cx="3790950" cy="20097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1CFCC64C-EFF8-48E8-BE1F-D4A9EA33DB5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38725" y="323848"/>
            <a:ext cx="2905126" cy="20288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C8931222-92D0-4940-8791-0C267C24FE5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048625" y="333375"/>
            <a:ext cx="2733675" cy="20288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9D77912B-F73F-425B-8304-3D82A6C93A4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33475" y="2495550"/>
            <a:ext cx="3790950" cy="2228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B1F10376-0714-45F4-8B47-F3DA20CC291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48250" y="2495549"/>
            <a:ext cx="2895600" cy="22193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5A76028D-2158-446A-AE5D-80876BF2D0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039100" y="2505075"/>
            <a:ext cx="2752725" cy="2200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28" name="table">
              <a:extLst>
                <a:ext uri="{FF2B5EF4-FFF2-40B4-BE49-F238E27FC236}">
                  <a16:creationId xmlns:a16="http://schemas.microsoft.com/office/drawing/2014/main" id="{7E0738E7-343B-A4EA-993C-6715B894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25" y="1743076"/>
              <a:ext cx="1066800" cy="1514474"/>
            </a:xfrm>
            <a:prstGeom prst="rect">
              <a:avLst/>
            </a:prstGeom>
          </p:spPr>
        </p:pic>
        <p:pic>
          <p:nvPicPr>
            <p:cNvPr id="29" name="table">
              <a:extLst>
                <a:ext uri="{FF2B5EF4-FFF2-40B4-BE49-F238E27FC236}">
                  <a16:creationId xmlns:a16="http://schemas.microsoft.com/office/drawing/2014/main" id="{9EAB1B49-98EC-496B-F829-FCCCA7F75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050" y="3286125"/>
              <a:ext cx="1019175" cy="1409699"/>
            </a:xfrm>
            <a:prstGeom prst="rect">
              <a:avLst/>
            </a:prstGeom>
          </p:spPr>
        </p:pic>
      </p:grpSp>
      <p:grpSp>
        <p:nvGrpSpPr>
          <p:cNvPr id="34" name="Group 11">
            <a:extLst>
              <a:ext uri="{FF2B5EF4-FFF2-40B4-BE49-F238E27FC236}">
                <a16:creationId xmlns:a16="http://schemas.microsoft.com/office/drawing/2014/main" id="{4255164E-309A-0901-3E7E-C306ECD021F1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1390650"/>
            <a:ext cx="10782300" cy="4400550"/>
            <a:chOff x="95" y="3238"/>
            <a:chExt cx="107823" cy="44005"/>
          </a:xfrm>
        </p:grpSpPr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B26C8540-35A0-421B-81D0-CC056DB1E2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43000" y="342899"/>
            <a:ext cx="3790950" cy="20097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1CFCC64C-EFF8-48E8-BE1F-D4A9EA33DB5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38725" y="323848"/>
            <a:ext cx="2905126" cy="20288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C8931222-92D0-4940-8791-0C267C24FE5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048625" y="333375"/>
            <a:ext cx="2733675" cy="20288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9D77912B-F73F-425B-8304-3D82A6C93A4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33475" y="2495550"/>
            <a:ext cx="3790950" cy="2228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B1F10376-0714-45F4-8B47-F3DA20CC291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48250" y="2495549"/>
            <a:ext cx="2895600" cy="22193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5A76028D-2158-446A-AE5D-80876BF2D0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039100" y="2505075"/>
            <a:ext cx="2752725" cy="2200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41" name="table">
              <a:extLst>
                <a:ext uri="{FF2B5EF4-FFF2-40B4-BE49-F238E27FC236}">
                  <a16:creationId xmlns:a16="http://schemas.microsoft.com/office/drawing/2014/main" id="{66559910-FC2E-C34E-B7F5-DAF67782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25" y="1743076"/>
              <a:ext cx="1066800" cy="1514474"/>
            </a:xfrm>
            <a:prstGeom prst="rect">
              <a:avLst/>
            </a:prstGeom>
          </p:spPr>
        </p:pic>
        <p:pic>
          <p:nvPicPr>
            <p:cNvPr id="42" name="table">
              <a:extLst>
                <a:ext uri="{FF2B5EF4-FFF2-40B4-BE49-F238E27FC236}">
                  <a16:creationId xmlns:a16="http://schemas.microsoft.com/office/drawing/2014/main" id="{07441AEE-FB59-F8C9-5774-2F442BD83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050" y="3286125"/>
              <a:ext cx="1019175" cy="1409699"/>
            </a:xfrm>
            <a:prstGeom prst="rect">
              <a:avLst/>
            </a:prstGeom>
          </p:spPr>
        </p:pic>
      </p:grp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B26C8540-35A0-421B-81D0-CC056DB1E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738989"/>
              </p:ext>
            </p:extLst>
          </p:nvPr>
        </p:nvGraphicFramePr>
        <p:xfrm>
          <a:off x="1652613" y="2200275"/>
          <a:ext cx="4093369" cy="2190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1CFCC64C-EFF8-48E8-BE1F-D4A9EA33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646037"/>
              </p:ext>
            </p:extLst>
          </p:nvPr>
        </p:nvGraphicFramePr>
        <p:xfrm>
          <a:off x="5986541" y="2200275"/>
          <a:ext cx="2905125" cy="212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C8931222-92D0-4940-8791-0C267C24F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513271"/>
              </p:ext>
            </p:extLst>
          </p:nvPr>
        </p:nvGraphicFramePr>
        <p:xfrm>
          <a:off x="9088000" y="1846692"/>
          <a:ext cx="3048000" cy="252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9D77912B-F73F-425B-8304-3D82A6C93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211467"/>
              </p:ext>
            </p:extLst>
          </p:nvPr>
        </p:nvGraphicFramePr>
        <p:xfrm>
          <a:off x="1652613" y="4538163"/>
          <a:ext cx="4093368" cy="221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B1F10376-0714-45F4-8B47-F3DA20CC2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442404"/>
              </p:ext>
            </p:extLst>
          </p:nvPr>
        </p:nvGraphicFramePr>
        <p:xfrm>
          <a:off x="5969190" y="4552950"/>
          <a:ext cx="2922476" cy="221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5A76028D-2158-446A-AE5D-80876BF2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738703"/>
              </p:ext>
            </p:extLst>
          </p:nvPr>
        </p:nvGraphicFramePr>
        <p:xfrm>
          <a:off x="9088000" y="4557213"/>
          <a:ext cx="304800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pic>
        <p:nvPicPr>
          <p:cNvPr id="53" name="table">
            <a:extLst>
              <a:ext uri="{FF2B5EF4-FFF2-40B4-BE49-F238E27FC236}">
                <a16:creationId xmlns:a16="http://schemas.microsoft.com/office/drawing/2014/main" id="{6ACE177E-56EF-A55D-AE97-A5328537EC8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732" y="2098610"/>
            <a:ext cx="1076325" cy="143827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table">
            <a:extLst>
              <a:ext uri="{FF2B5EF4-FFF2-40B4-BE49-F238E27FC236}">
                <a16:creationId xmlns:a16="http://schemas.microsoft.com/office/drawing/2014/main" id="{43D0A26D-A414-7456-9387-48D431A4FBB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8326" y="3610446"/>
            <a:ext cx="1066800" cy="151447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table">
            <a:extLst>
              <a:ext uri="{FF2B5EF4-FFF2-40B4-BE49-F238E27FC236}">
                <a16:creationId xmlns:a16="http://schemas.microsoft.com/office/drawing/2014/main" id="{5748D5B1-28ED-BB6D-BCAF-B8B1B31ABCA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31019" y="5163669"/>
            <a:ext cx="1062038" cy="14097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32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12CF59-5B35-EFF6-EE9C-3AB71C39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Observations 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3E52AC-0ECB-6BB8-CCD6-12D1AC11F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11917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456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DF356-3A91-A404-4234-DE2A2A1A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2700">
                <a:solidFill>
                  <a:srgbClr val="EBEBEB"/>
                </a:solidFill>
              </a:rPr>
              <a:t>Recommendation </a:t>
            </a:r>
            <a:endParaRPr lang="en-IN" sz="27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EC62-0963-D649-C269-46D9ECF5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Targeting the Women segment with age group of 30-49 who live in Maharashtra, Karnataka and UP , by way of ads/ offers / coupons on sale from Amazon, Flipkart and Myntra can increase the sale for the year 2023.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0674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5CB467B-D405-46FA-A6DD-8097D12D7415}">
  <we:reference id="wa104380955" version="3.16.2.1" store="en-US" storeType="OMEX"/>
  <we:alternateReferences>
    <we:reference id="WA104380955" version="3.16.2.1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599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 3</vt:lpstr>
      <vt:lpstr>Ion Boardroom</vt:lpstr>
      <vt:lpstr>How to grow and increase sales for 2023 for Vrinda Stores?</vt:lpstr>
      <vt:lpstr>Overview </vt:lpstr>
      <vt:lpstr>Objective </vt:lpstr>
      <vt:lpstr>Data Cleaning</vt:lpstr>
      <vt:lpstr>Data Processing </vt:lpstr>
      <vt:lpstr>Data Analysis</vt:lpstr>
      <vt:lpstr>Data Visualization: Vrinda Stores Annual report 2022</vt:lpstr>
      <vt:lpstr>Observations  </vt:lpstr>
      <vt:lpstr>Recommendation 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grow and increase sales for 2023 for Vrinda Stores?</dc:title>
  <dc:creator>Harish Sreenivasan</dc:creator>
  <cp:lastModifiedBy>Harish Sreenivasan</cp:lastModifiedBy>
  <cp:revision>3</cp:revision>
  <dcterms:created xsi:type="dcterms:W3CDTF">2023-03-21T08:52:52Z</dcterms:created>
  <dcterms:modified xsi:type="dcterms:W3CDTF">2023-03-21T10:22:23Z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2023-03-21T09:08:59Z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6baf8963-35e7-4c63-8c82-d9376d7e5212</vt:lpwstr>
  </property>
  <property fmtid="{D5CDD505-2E9C-101B-9397-08002B2CF9AE}" pid="7" name="MSIP_Label_defa4170-0d19-0005-0004-bc88714345d2_ActionId">
    <vt:lpwstr>07eb6c8b-489f-4907-885e-225ea01c2c01</vt:lpwstr>
  </property>
  <property fmtid="{D5CDD505-2E9C-101B-9397-08002B2CF9AE}" pid="8" name="MSIP_Label_defa4170-0d19-0005-0004-bc88714345d2_ContentBits">
    <vt:lpwstr>0</vt:lpwstr>
  </property>
</Properties>
</file>