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Poppins"/>
      <p:regular r:id="rId13"/>
      <p:bold r:id="rId14"/>
      <p:italic r:id="rId15"/>
      <p:boldItalic r:id="rId16"/>
    </p:embeddedFont>
    <p:embeddedFont>
      <p:font typeface="Cormorant Upright Medium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Poppins-regular.fntdata"/><Relationship Id="rId12" Type="http://schemas.openxmlformats.org/officeDocument/2006/relationships/font" Target="fonts/Raleway-boldItalic.fntdata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CormorantUprightMedium-regular.fntdata"/><Relationship Id="rId16" Type="http://schemas.openxmlformats.org/officeDocument/2006/relationships/font" Target="fonts/Poppins-boldItalic.fntdata"/><Relationship Id="rId18" Type="http://schemas.openxmlformats.org/officeDocument/2006/relationships/font" Target="fonts/CormorantUpright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150" y="1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599166" y="1477050"/>
            <a:ext cx="5946300" cy="177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99088" y="3256950"/>
            <a:ext cx="594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>
            <p:ph idx="2" type="pic"/>
          </p:nvPr>
        </p:nvSpPr>
        <p:spPr>
          <a:xfrm>
            <a:off x="150" y="1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1"/>
          <p:cNvSpPr txBox="1"/>
          <p:nvPr>
            <p:ph type="title"/>
          </p:nvPr>
        </p:nvSpPr>
        <p:spPr>
          <a:xfrm>
            <a:off x="4131100" y="3083100"/>
            <a:ext cx="42978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1"/>
          <p:cNvSpPr txBox="1"/>
          <p:nvPr>
            <p:ph idx="1" type="subTitle"/>
          </p:nvPr>
        </p:nvSpPr>
        <p:spPr>
          <a:xfrm>
            <a:off x="4131100" y="915600"/>
            <a:ext cx="4297800" cy="21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4174850" y="535000"/>
            <a:ext cx="42540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00" name="Google Shape;100;p12"/>
          <p:cNvSpPr txBox="1"/>
          <p:nvPr>
            <p:ph idx="1" type="subTitle"/>
          </p:nvPr>
        </p:nvSpPr>
        <p:spPr>
          <a:xfrm>
            <a:off x="4174850" y="1189900"/>
            <a:ext cx="4254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2" type="title"/>
          </p:nvPr>
        </p:nvSpPr>
        <p:spPr>
          <a:xfrm>
            <a:off x="4174850" y="2079875"/>
            <a:ext cx="42540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02" name="Google Shape;102;p12"/>
          <p:cNvSpPr txBox="1"/>
          <p:nvPr>
            <p:ph idx="3" type="subTitle"/>
          </p:nvPr>
        </p:nvSpPr>
        <p:spPr>
          <a:xfrm>
            <a:off x="4174850" y="2727325"/>
            <a:ext cx="4254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4" type="title"/>
          </p:nvPr>
        </p:nvSpPr>
        <p:spPr>
          <a:xfrm>
            <a:off x="4174850" y="3617300"/>
            <a:ext cx="42540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04" name="Google Shape;104;p12"/>
          <p:cNvSpPr txBox="1"/>
          <p:nvPr>
            <p:ph idx="5" type="subTitle"/>
          </p:nvPr>
        </p:nvSpPr>
        <p:spPr>
          <a:xfrm>
            <a:off x="4174850" y="4272200"/>
            <a:ext cx="4254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12"/>
          <p:cNvSpPr/>
          <p:nvPr>
            <p:ph idx="6" type="pic"/>
          </p:nvPr>
        </p:nvSpPr>
        <p:spPr>
          <a:xfrm>
            <a:off x="0" y="-1"/>
            <a:ext cx="3524400" cy="51729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06" name="Google Shape;106;p12"/>
          <p:cNvCxnSpPr/>
          <p:nvPr/>
        </p:nvCxnSpPr>
        <p:spPr>
          <a:xfrm>
            <a:off x="712475" y="48371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3"/>
          <p:cNvCxnSpPr/>
          <p:nvPr/>
        </p:nvCxnSpPr>
        <p:spPr>
          <a:xfrm>
            <a:off x="712475" y="48371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3"/>
          <p:cNvSpPr/>
          <p:nvPr/>
        </p:nvSpPr>
        <p:spPr>
          <a:xfrm>
            <a:off x="8624748" y="6218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172448" y="6218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/>
          <p:nvPr>
            <p:ph idx="2" type="pic"/>
          </p:nvPr>
        </p:nvSpPr>
        <p:spPr>
          <a:xfrm>
            <a:off x="150" y="1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4"/>
          <p:cNvSpPr txBox="1"/>
          <p:nvPr>
            <p:ph type="title"/>
          </p:nvPr>
        </p:nvSpPr>
        <p:spPr>
          <a:xfrm>
            <a:off x="1662600" y="1502100"/>
            <a:ext cx="5818800" cy="21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7" name="Google Shape;117;p15"/>
          <p:cNvCxnSpPr/>
          <p:nvPr/>
        </p:nvCxnSpPr>
        <p:spPr>
          <a:xfrm>
            <a:off x="712475" y="48371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5"/>
          <p:cNvCxnSpPr/>
          <p:nvPr/>
        </p:nvCxnSpPr>
        <p:spPr>
          <a:xfrm>
            <a:off x="712475" y="3064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5"/>
          <p:cNvSpPr/>
          <p:nvPr/>
        </p:nvSpPr>
        <p:spPr>
          <a:xfrm flipH="1" rot="10800000">
            <a:off x="172448" y="6218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 flipH="1" rot="10800000">
            <a:off x="8624748" y="4124188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3" name="Google Shape;123;p16"/>
          <p:cNvCxnSpPr/>
          <p:nvPr/>
        </p:nvCxnSpPr>
        <p:spPr>
          <a:xfrm>
            <a:off x="712475" y="48371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712475" y="3064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6"/>
          <p:cNvSpPr/>
          <p:nvPr/>
        </p:nvSpPr>
        <p:spPr>
          <a:xfrm rot="10800000">
            <a:off x="8624748" y="6218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 rot="10800000">
            <a:off x="172448" y="4124188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3118125" y="3700400"/>
            <a:ext cx="34617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3118125" y="3067400"/>
            <a:ext cx="34617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17"/>
          <p:cNvSpPr/>
          <p:nvPr>
            <p:ph idx="2" type="pic"/>
          </p:nvPr>
        </p:nvSpPr>
        <p:spPr>
          <a:xfrm>
            <a:off x="0" y="0"/>
            <a:ext cx="2833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7"/>
          <p:cNvSpPr/>
          <p:nvPr>
            <p:ph idx="3" type="pic"/>
          </p:nvPr>
        </p:nvSpPr>
        <p:spPr>
          <a:xfrm>
            <a:off x="6815625" y="2811850"/>
            <a:ext cx="2328300" cy="23286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7"/>
          <p:cNvSpPr/>
          <p:nvPr>
            <p:ph idx="4" type="pic"/>
          </p:nvPr>
        </p:nvSpPr>
        <p:spPr>
          <a:xfrm>
            <a:off x="2833925" y="0"/>
            <a:ext cx="6310200" cy="281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subTitle"/>
          </p:nvPr>
        </p:nvSpPr>
        <p:spPr>
          <a:xfrm>
            <a:off x="2098328" y="1656375"/>
            <a:ext cx="53409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2" type="subTitle"/>
          </p:nvPr>
        </p:nvSpPr>
        <p:spPr>
          <a:xfrm>
            <a:off x="2098328" y="2876075"/>
            <a:ext cx="53409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3" type="subTitle"/>
          </p:nvPr>
        </p:nvSpPr>
        <p:spPr>
          <a:xfrm>
            <a:off x="2098328" y="4095775"/>
            <a:ext cx="53409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4" type="subTitle"/>
          </p:nvPr>
        </p:nvSpPr>
        <p:spPr>
          <a:xfrm>
            <a:off x="2098328" y="1135025"/>
            <a:ext cx="5340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5" type="subTitle"/>
          </p:nvPr>
        </p:nvSpPr>
        <p:spPr>
          <a:xfrm>
            <a:off x="2098328" y="2354730"/>
            <a:ext cx="5340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6" type="subTitle"/>
          </p:nvPr>
        </p:nvSpPr>
        <p:spPr>
          <a:xfrm>
            <a:off x="2098328" y="3574435"/>
            <a:ext cx="53409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41" name="Google Shape;141;p18"/>
          <p:cNvCxnSpPr/>
          <p:nvPr/>
        </p:nvCxnSpPr>
        <p:spPr>
          <a:xfrm>
            <a:off x="712475" y="48371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712475" y="3064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8"/>
          <p:cNvSpPr/>
          <p:nvPr/>
        </p:nvSpPr>
        <p:spPr>
          <a:xfrm rot="10800000">
            <a:off x="8624748" y="6218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 rot="10800000">
            <a:off x="8624748" y="4124188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7" name="Google Shape;147;p19"/>
          <p:cNvCxnSpPr/>
          <p:nvPr/>
        </p:nvCxnSpPr>
        <p:spPr>
          <a:xfrm>
            <a:off x="712475" y="48371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9"/>
          <p:cNvSpPr/>
          <p:nvPr/>
        </p:nvSpPr>
        <p:spPr>
          <a:xfrm>
            <a:off x="8624748" y="6218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>
            <p:ph idx="2" type="pic"/>
          </p:nvPr>
        </p:nvSpPr>
        <p:spPr>
          <a:xfrm>
            <a:off x="150" y="1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0"/>
          <p:cNvSpPr txBox="1"/>
          <p:nvPr>
            <p:ph type="ctrTitle"/>
          </p:nvPr>
        </p:nvSpPr>
        <p:spPr>
          <a:xfrm>
            <a:off x="2382250" y="535000"/>
            <a:ext cx="4379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" name="Google Shape;152;p20"/>
          <p:cNvSpPr txBox="1"/>
          <p:nvPr>
            <p:ph idx="1" type="subTitle"/>
          </p:nvPr>
        </p:nvSpPr>
        <p:spPr>
          <a:xfrm>
            <a:off x="2382350" y="1735300"/>
            <a:ext cx="43794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0"/>
          <p:cNvSpPr txBox="1"/>
          <p:nvPr/>
        </p:nvSpPr>
        <p:spPr>
          <a:xfrm>
            <a:off x="2382325" y="3813625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</a:t>
            </a:r>
            <a:r>
              <a:rPr b="0" i="0" lang="en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: Diese Präsentationsvorlage wurde von </a:t>
            </a:r>
            <a:r>
              <a:rPr b="1" i="0" lang="en" sz="10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/>
              </a:rPr>
              <a:t> </a:t>
            </a:r>
            <a:r>
              <a:rPr b="0" i="0" lang="en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erstellt, inklusive Icons von </a:t>
            </a:r>
            <a:r>
              <a:rPr b="1" i="0" lang="en" sz="10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Flaticon</a:t>
            </a:r>
            <a:r>
              <a:rPr b="1" i="0" lang="en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und Infografiken &amp; Bildern von </a:t>
            </a:r>
            <a:r>
              <a:rPr b="1" i="0" lang="en" sz="10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Freepik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6"/>
              </a:rPr>
              <a:t> </a:t>
            </a:r>
            <a:endParaRPr b="0" i="0" sz="1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" name="Google Shape;14;p3"/>
          <p:cNvCxnSpPr/>
          <p:nvPr/>
        </p:nvCxnSpPr>
        <p:spPr>
          <a:xfrm>
            <a:off x="712475" y="48371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3"/>
          <p:cNvCxnSpPr/>
          <p:nvPr/>
        </p:nvCxnSpPr>
        <p:spPr>
          <a:xfrm>
            <a:off x="712475" y="3064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/>
          <p:nvPr/>
        </p:nvSpPr>
        <p:spPr>
          <a:xfrm>
            <a:off x="172448" y="24130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8624748" y="24130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57" name="Google Shape;157;p21"/>
          <p:cNvCxnSpPr/>
          <p:nvPr/>
        </p:nvCxnSpPr>
        <p:spPr>
          <a:xfrm>
            <a:off x="712475" y="48371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21"/>
          <p:cNvSpPr/>
          <p:nvPr/>
        </p:nvSpPr>
        <p:spPr>
          <a:xfrm>
            <a:off x="8624748" y="6218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20000" y="535000"/>
            <a:ext cx="470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720000" y="1314900"/>
            <a:ext cx="47058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62" name="Google Shape;162;p22"/>
          <p:cNvSpPr/>
          <p:nvPr>
            <p:ph idx="2" type="pic"/>
          </p:nvPr>
        </p:nvSpPr>
        <p:spPr>
          <a:xfrm>
            <a:off x="5631000" y="0"/>
            <a:ext cx="35130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3" name="Google Shape;163;p22"/>
          <p:cNvCxnSpPr/>
          <p:nvPr/>
        </p:nvCxnSpPr>
        <p:spPr>
          <a:xfrm>
            <a:off x="712475" y="3064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>
            <p:ph idx="2" type="pic"/>
          </p:nvPr>
        </p:nvSpPr>
        <p:spPr>
          <a:xfrm>
            <a:off x="-75" y="-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7" name="Google Shape;167;p23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68" name="Google Shape;168;p23"/>
          <p:cNvCxnSpPr/>
          <p:nvPr/>
        </p:nvCxnSpPr>
        <p:spPr>
          <a:xfrm>
            <a:off x="712475" y="48371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23"/>
          <p:cNvCxnSpPr/>
          <p:nvPr/>
        </p:nvCxnSpPr>
        <p:spPr>
          <a:xfrm>
            <a:off x="712475" y="3064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23"/>
          <p:cNvSpPr/>
          <p:nvPr/>
        </p:nvSpPr>
        <p:spPr>
          <a:xfrm>
            <a:off x="541698" y="24130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8255548" y="24130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>
            <p:ph idx="2" type="pic"/>
          </p:nvPr>
        </p:nvSpPr>
        <p:spPr>
          <a:xfrm>
            <a:off x="25" y="2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5"/>
          <p:cNvSpPr txBox="1"/>
          <p:nvPr>
            <p:ph hasCustomPrompt="1" type="title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27"/>
          <p:cNvCxnSpPr/>
          <p:nvPr/>
        </p:nvCxnSpPr>
        <p:spPr>
          <a:xfrm>
            <a:off x="712475" y="4608500"/>
            <a:ext cx="723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p27"/>
          <p:cNvCxnSpPr/>
          <p:nvPr/>
        </p:nvCxnSpPr>
        <p:spPr>
          <a:xfrm>
            <a:off x="1152775" y="535000"/>
            <a:ext cx="72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27"/>
          <p:cNvSpPr/>
          <p:nvPr/>
        </p:nvSpPr>
        <p:spPr>
          <a:xfrm>
            <a:off x="541698" y="361588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7"/>
          <p:cNvSpPr/>
          <p:nvPr/>
        </p:nvSpPr>
        <p:spPr>
          <a:xfrm>
            <a:off x="8255498" y="4435088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8"/>
          <p:cNvCxnSpPr/>
          <p:nvPr/>
        </p:nvCxnSpPr>
        <p:spPr>
          <a:xfrm rot="10800000">
            <a:off x="8428900" y="3003900"/>
            <a:ext cx="0" cy="215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p28"/>
          <p:cNvCxnSpPr/>
          <p:nvPr/>
        </p:nvCxnSpPr>
        <p:spPr>
          <a:xfrm rot="10800000">
            <a:off x="715100" y="-55850"/>
            <a:ext cx="0" cy="219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p28"/>
          <p:cNvSpPr/>
          <p:nvPr/>
        </p:nvSpPr>
        <p:spPr>
          <a:xfrm>
            <a:off x="541698" y="2398338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8255498" y="2398338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894650" y="445025"/>
            <a:ext cx="45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title"/>
          </p:nvPr>
        </p:nvSpPr>
        <p:spPr>
          <a:xfrm>
            <a:off x="3894655" y="1287333"/>
            <a:ext cx="694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4"/>
          <p:cNvSpPr txBox="1"/>
          <p:nvPr>
            <p:ph idx="3" type="title"/>
          </p:nvPr>
        </p:nvSpPr>
        <p:spPr>
          <a:xfrm>
            <a:off x="3894655" y="2930118"/>
            <a:ext cx="694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4"/>
          <p:cNvSpPr txBox="1"/>
          <p:nvPr>
            <p:ph idx="4" type="title"/>
          </p:nvPr>
        </p:nvSpPr>
        <p:spPr>
          <a:xfrm>
            <a:off x="3894663" y="1833096"/>
            <a:ext cx="694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4"/>
          <p:cNvSpPr txBox="1"/>
          <p:nvPr>
            <p:ph idx="5" type="title"/>
          </p:nvPr>
        </p:nvSpPr>
        <p:spPr>
          <a:xfrm>
            <a:off x="3894663" y="3481394"/>
            <a:ext cx="694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4"/>
          <p:cNvSpPr txBox="1"/>
          <p:nvPr>
            <p:ph idx="6" type="title"/>
          </p:nvPr>
        </p:nvSpPr>
        <p:spPr>
          <a:xfrm>
            <a:off x="3894649" y="2378847"/>
            <a:ext cx="694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4"/>
          <p:cNvSpPr txBox="1"/>
          <p:nvPr>
            <p:ph idx="7" type="title"/>
          </p:nvPr>
        </p:nvSpPr>
        <p:spPr>
          <a:xfrm>
            <a:off x="3894649" y="4032670"/>
            <a:ext cx="694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5589600" y="1339363"/>
            <a:ext cx="283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8" type="subTitle"/>
          </p:nvPr>
        </p:nvSpPr>
        <p:spPr>
          <a:xfrm>
            <a:off x="5589600" y="1885125"/>
            <a:ext cx="283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9" type="subTitle"/>
          </p:nvPr>
        </p:nvSpPr>
        <p:spPr>
          <a:xfrm>
            <a:off x="5589600" y="2430875"/>
            <a:ext cx="283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3" type="subTitle"/>
          </p:nvPr>
        </p:nvSpPr>
        <p:spPr>
          <a:xfrm>
            <a:off x="5589600" y="2982150"/>
            <a:ext cx="283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4" type="subTitle"/>
          </p:nvPr>
        </p:nvSpPr>
        <p:spPr>
          <a:xfrm>
            <a:off x="5589600" y="3533425"/>
            <a:ext cx="283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5" type="subTitle"/>
          </p:nvPr>
        </p:nvSpPr>
        <p:spPr>
          <a:xfrm>
            <a:off x="5589600" y="4084700"/>
            <a:ext cx="2834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Google Shape;32;p4"/>
          <p:cNvSpPr/>
          <p:nvPr>
            <p:ph idx="16" type="pic"/>
          </p:nvPr>
        </p:nvSpPr>
        <p:spPr>
          <a:xfrm>
            <a:off x="275" y="0"/>
            <a:ext cx="31941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3" name="Google Shape;33;p4"/>
          <p:cNvCxnSpPr/>
          <p:nvPr/>
        </p:nvCxnSpPr>
        <p:spPr>
          <a:xfrm>
            <a:off x="712475" y="48371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>
            <p:ph idx="2" type="pic"/>
          </p:nvPr>
        </p:nvSpPr>
        <p:spPr>
          <a:xfrm>
            <a:off x="150" y="1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15100" y="2825925"/>
            <a:ext cx="40401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7" name="Google Shape;37;p5"/>
          <p:cNvSpPr txBox="1"/>
          <p:nvPr>
            <p:ph idx="3" type="title"/>
          </p:nvPr>
        </p:nvSpPr>
        <p:spPr>
          <a:xfrm>
            <a:off x="715100" y="655100"/>
            <a:ext cx="1848900" cy="15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20000" y="547150"/>
            <a:ext cx="47058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720000" y="1543500"/>
            <a:ext cx="4705800" cy="3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5631000" y="0"/>
            <a:ext cx="35130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2" name="Google Shape;42;p6"/>
          <p:cNvCxnSpPr/>
          <p:nvPr/>
        </p:nvCxnSpPr>
        <p:spPr>
          <a:xfrm>
            <a:off x="712475" y="3064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1236763" y="2145425"/>
            <a:ext cx="30156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2" type="subTitle"/>
          </p:nvPr>
        </p:nvSpPr>
        <p:spPr>
          <a:xfrm>
            <a:off x="4891637" y="2145425"/>
            <a:ext cx="30156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3" type="subTitle"/>
          </p:nvPr>
        </p:nvSpPr>
        <p:spPr>
          <a:xfrm>
            <a:off x="1236763" y="2671425"/>
            <a:ext cx="30156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4" type="subTitle"/>
          </p:nvPr>
        </p:nvSpPr>
        <p:spPr>
          <a:xfrm>
            <a:off x="4891638" y="2671425"/>
            <a:ext cx="30156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9" name="Google Shape;49;p7"/>
          <p:cNvCxnSpPr/>
          <p:nvPr/>
        </p:nvCxnSpPr>
        <p:spPr>
          <a:xfrm>
            <a:off x="712475" y="48371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7"/>
          <p:cNvSpPr/>
          <p:nvPr/>
        </p:nvSpPr>
        <p:spPr>
          <a:xfrm>
            <a:off x="8624748" y="6218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172448" y="6218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subTitle"/>
          </p:nvPr>
        </p:nvSpPr>
        <p:spPr>
          <a:xfrm>
            <a:off x="3413850" y="1987825"/>
            <a:ext cx="23163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subTitle"/>
          </p:nvPr>
        </p:nvSpPr>
        <p:spPr>
          <a:xfrm>
            <a:off x="3413850" y="2726900"/>
            <a:ext cx="23163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subTitle"/>
          </p:nvPr>
        </p:nvSpPr>
        <p:spPr>
          <a:xfrm>
            <a:off x="720025" y="2726900"/>
            <a:ext cx="23163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4" type="subTitle"/>
          </p:nvPr>
        </p:nvSpPr>
        <p:spPr>
          <a:xfrm>
            <a:off x="6112601" y="2726900"/>
            <a:ext cx="23163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5" type="subTitle"/>
          </p:nvPr>
        </p:nvSpPr>
        <p:spPr>
          <a:xfrm>
            <a:off x="720012" y="1987825"/>
            <a:ext cx="23163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6" type="subTitle"/>
          </p:nvPr>
        </p:nvSpPr>
        <p:spPr>
          <a:xfrm>
            <a:off x="6112600" y="1987825"/>
            <a:ext cx="2316300" cy="7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60" name="Google Shape;60;p8"/>
          <p:cNvCxnSpPr/>
          <p:nvPr/>
        </p:nvCxnSpPr>
        <p:spPr>
          <a:xfrm>
            <a:off x="712475" y="48371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8"/>
          <p:cNvSpPr/>
          <p:nvPr/>
        </p:nvSpPr>
        <p:spPr>
          <a:xfrm>
            <a:off x="8624748" y="6218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1060000" y="1246425"/>
            <a:ext cx="32142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subTitle"/>
          </p:nvPr>
        </p:nvSpPr>
        <p:spPr>
          <a:xfrm>
            <a:off x="1060001" y="1772325"/>
            <a:ext cx="32142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3" type="subTitle"/>
          </p:nvPr>
        </p:nvSpPr>
        <p:spPr>
          <a:xfrm>
            <a:off x="4869786" y="1772325"/>
            <a:ext cx="32142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4" type="subTitle"/>
          </p:nvPr>
        </p:nvSpPr>
        <p:spPr>
          <a:xfrm>
            <a:off x="1060001" y="3430600"/>
            <a:ext cx="32142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5" type="subTitle"/>
          </p:nvPr>
        </p:nvSpPr>
        <p:spPr>
          <a:xfrm>
            <a:off x="4869786" y="3430600"/>
            <a:ext cx="32142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6" type="subTitle"/>
          </p:nvPr>
        </p:nvSpPr>
        <p:spPr>
          <a:xfrm>
            <a:off x="1060000" y="2904700"/>
            <a:ext cx="32142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7" type="subTitle"/>
          </p:nvPr>
        </p:nvSpPr>
        <p:spPr>
          <a:xfrm>
            <a:off x="4869784" y="1246425"/>
            <a:ext cx="32142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8" type="subTitle"/>
          </p:nvPr>
        </p:nvSpPr>
        <p:spPr>
          <a:xfrm>
            <a:off x="4869784" y="2904700"/>
            <a:ext cx="32142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72" name="Google Shape;72;p9"/>
          <p:cNvCxnSpPr/>
          <p:nvPr/>
        </p:nvCxnSpPr>
        <p:spPr>
          <a:xfrm>
            <a:off x="712475" y="3064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9"/>
          <p:cNvSpPr/>
          <p:nvPr/>
        </p:nvSpPr>
        <p:spPr>
          <a:xfrm>
            <a:off x="8624748" y="6218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172448" y="6218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9"/>
          <p:cNvCxnSpPr/>
          <p:nvPr/>
        </p:nvCxnSpPr>
        <p:spPr>
          <a:xfrm>
            <a:off x="712475" y="48371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subTitle"/>
          </p:nvPr>
        </p:nvSpPr>
        <p:spPr>
          <a:xfrm>
            <a:off x="725500" y="1639752"/>
            <a:ext cx="25671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2" type="subTitle"/>
          </p:nvPr>
        </p:nvSpPr>
        <p:spPr>
          <a:xfrm>
            <a:off x="3289753" y="1639752"/>
            <a:ext cx="25671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3" type="subTitle"/>
          </p:nvPr>
        </p:nvSpPr>
        <p:spPr>
          <a:xfrm>
            <a:off x="5854371" y="1639752"/>
            <a:ext cx="25617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4" type="subTitle"/>
          </p:nvPr>
        </p:nvSpPr>
        <p:spPr>
          <a:xfrm>
            <a:off x="725375" y="3393800"/>
            <a:ext cx="25671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5" type="subTitle"/>
          </p:nvPr>
        </p:nvSpPr>
        <p:spPr>
          <a:xfrm>
            <a:off x="3287110" y="3393800"/>
            <a:ext cx="25671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6" type="subTitle"/>
          </p:nvPr>
        </p:nvSpPr>
        <p:spPr>
          <a:xfrm>
            <a:off x="5854230" y="3393800"/>
            <a:ext cx="2561700" cy="12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7" type="subTitle"/>
          </p:nvPr>
        </p:nvSpPr>
        <p:spPr>
          <a:xfrm>
            <a:off x="720000" y="1104900"/>
            <a:ext cx="2567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8" type="subTitle"/>
          </p:nvPr>
        </p:nvSpPr>
        <p:spPr>
          <a:xfrm>
            <a:off x="3287118" y="1104900"/>
            <a:ext cx="2567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9" type="subTitle"/>
          </p:nvPr>
        </p:nvSpPr>
        <p:spPr>
          <a:xfrm>
            <a:off x="5859610" y="1104900"/>
            <a:ext cx="25617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3" type="subTitle"/>
          </p:nvPr>
        </p:nvSpPr>
        <p:spPr>
          <a:xfrm>
            <a:off x="720359" y="2854450"/>
            <a:ext cx="2567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14" type="subTitle"/>
          </p:nvPr>
        </p:nvSpPr>
        <p:spPr>
          <a:xfrm>
            <a:off x="3287118" y="2854450"/>
            <a:ext cx="2567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5" type="subTitle"/>
          </p:nvPr>
        </p:nvSpPr>
        <p:spPr>
          <a:xfrm>
            <a:off x="5856887" y="2854450"/>
            <a:ext cx="25671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90" name="Google Shape;90;p10"/>
          <p:cNvCxnSpPr/>
          <p:nvPr/>
        </p:nvCxnSpPr>
        <p:spPr>
          <a:xfrm>
            <a:off x="712475" y="48371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0"/>
          <p:cNvCxnSpPr/>
          <p:nvPr/>
        </p:nvCxnSpPr>
        <p:spPr>
          <a:xfrm>
            <a:off x="712475" y="3064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10"/>
          <p:cNvSpPr/>
          <p:nvPr/>
        </p:nvSpPr>
        <p:spPr>
          <a:xfrm>
            <a:off x="172448" y="24130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8624748" y="2413013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morant Upright Medium"/>
              <a:buNone/>
              <a:defRPr b="0" i="0" sz="3200" u="none" cap="none" strike="noStrike">
                <a:solidFill>
                  <a:schemeClr val="dk1"/>
                </a:solidFill>
                <a:latin typeface="Cormorant Upright Medium"/>
                <a:ea typeface="Cormorant Upright Medium"/>
                <a:cs typeface="Cormorant Upright Medium"/>
                <a:sym typeface="Cormorant Upright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9"/>
          <p:cNvPicPr preferRelativeResize="0"/>
          <p:nvPr>
            <p:ph idx="2" type="pic"/>
          </p:nvPr>
        </p:nvPicPr>
        <p:blipFill rotWithShape="1">
          <a:blip r:embed="rId3">
            <a:alphaModFix amt="46000"/>
          </a:blip>
          <a:srcRect b="7806" l="0" r="0" t="7798"/>
          <a:stretch/>
        </p:blipFill>
        <p:spPr>
          <a:xfrm>
            <a:off x="150" y="1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 txBox="1"/>
          <p:nvPr>
            <p:ph type="ctrTitle"/>
          </p:nvPr>
        </p:nvSpPr>
        <p:spPr>
          <a:xfrm>
            <a:off x="0" y="1006025"/>
            <a:ext cx="8942400" cy="177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lt1"/>
                </a:solidFill>
              </a:rPr>
              <a:t>Guest Experiences @ X Hotel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 txBox="1"/>
          <p:nvPr>
            <p:ph idx="1" type="subTitle"/>
          </p:nvPr>
        </p:nvSpPr>
        <p:spPr>
          <a:xfrm>
            <a:off x="1599088" y="3256950"/>
            <a:ext cx="5946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chemeClr val="lt1"/>
                </a:solidFill>
              </a:rPr>
              <a:t>Sreenija Kurra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7" name="Google Shape;197;p29"/>
          <p:cNvCxnSpPr/>
          <p:nvPr/>
        </p:nvCxnSpPr>
        <p:spPr>
          <a:xfrm>
            <a:off x="712475" y="5350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29"/>
          <p:cNvCxnSpPr/>
          <p:nvPr/>
        </p:nvCxnSpPr>
        <p:spPr>
          <a:xfrm>
            <a:off x="712475" y="4608500"/>
            <a:ext cx="7725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29"/>
          <p:cNvSpPr/>
          <p:nvPr/>
        </p:nvSpPr>
        <p:spPr>
          <a:xfrm>
            <a:off x="715098" y="2413013"/>
            <a:ext cx="346800" cy="346800"/>
          </a:xfrm>
          <a:prstGeom prst="star4">
            <a:avLst>
              <a:gd fmla="val 505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8006548" y="2413013"/>
            <a:ext cx="346800" cy="346800"/>
          </a:xfrm>
          <a:prstGeom prst="star4">
            <a:avLst>
              <a:gd fmla="val 505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7290000" y="4910150"/>
            <a:ext cx="1652400" cy="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From SlidesGO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Comparing Checkin and Check out Opinions</a:t>
            </a:r>
            <a:endParaRPr/>
          </a:p>
        </p:txBody>
      </p:sp>
      <p:sp>
        <p:nvSpPr>
          <p:cNvPr id="207" name="Google Shape;207;p30"/>
          <p:cNvSpPr txBox="1"/>
          <p:nvPr>
            <p:ph idx="4294967295" type="subTitle"/>
          </p:nvPr>
        </p:nvSpPr>
        <p:spPr>
          <a:xfrm>
            <a:off x="715100" y="2562375"/>
            <a:ext cx="3584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r>
              <a:rPr lang="en" sz="2000"/>
              <a:t>Data-backed outcomes</a:t>
            </a:r>
            <a:endParaRPr b="0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p30"/>
          <p:cNvSpPr txBox="1"/>
          <p:nvPr>
            <p:ph idx="4294967295" type="subTitle"/>
          </p:nvPr>
        </p:nvSpPr>
        <p:spPr>
          <a:xfrm>
            <a:off x="2203800" y="2942775"/>
            <a:ext cx="21657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r>
              <a:rPr lang="en"/>
              <a:t>Guests loved the quiet and restful environment</a:t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p30"/>
          <p:cNvSpPr txBox="1"/>
          <p:nvPr>
            <p:ph idx="4294967295" type="subTitle"/>
          </p:nvPr>
        </p:nvSpPr>
        <p:spPr>
          <a:xfrm>
            <a:off x="2189950" y="3526275"/>
            <a:ext cx="25200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r>
              <a:rPr lang="en"/>
              <a:t>Wi-Fi met expectations in both check-in and check-out </a:t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p30"/>
          <p:cNvSpPr txBox="1"/>
          <p:nvPr>
            <p:ph idx="4294967295" type="subTitle"/>
          </p:nvPr>
        </p:nvSpPr>
        <p:spPr>
          <a:xfrm>
            <a:off x="2189950" y="4109775"/>
            <a:ext cx="23571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r>
              <a:rPr lang="en"/>
              <a:t>G</a:t>
            </a:r>
            <a:r>
              <a:rPr lang="en"/>
              <a:t>uests didn’t mention Wi-Fi during check-in but praised it at check-out.</a:t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763750" y="2866575"/>
            <a:ext cx="106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Cormorant Upright Medium"/>
                <a:ea typeface="Cormorant Upright Medium"/>
                <a:cs typeface="Cormorant Upright Medium"/>
                <a:sym typeface="Cormorant Upright Medium"/>
              </a:rPr>
              <a:t>89</a:t>
            </a:r>
            <a:r>
              <a:rPr b="0" i="0" lang="en" sz="3000" u="none" cap="none" strike="noStrike">
                <a:solidFill>
                  <a:srgbClr val="38761D"/>
                </a:solidFill>
                <a:latin typeface="Cormorant Upright Medium"/>
                <a:ea typeface="Cormorant Upright Medium"/>
                <a:cs typeface="Cormorant Upright Medium"/>
                <a:sym typeface="Cormorant Upright Medium"/>
              </a:rPr>
              <a:t>%</a:t>
            </a:r>
            <a:endParaRPr b="0" i="0" sz="3000" u="none" cap="none" strike="noStrike">
              <a:solidFill>
                <a:srgbClr val="38761D"/>
              </a:solidFill>
              <a:latin typeface="Cormorant Upright Medium"/>
              <a:ea typeface="Cormorant Upright Medium"/>
              <a:cs typeface="Cormorant Upright Medium"/>
              <a:sym typeface="Cormorant Upright Medium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763700" y="3450076"/>
            <a:ext cx="106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8761D"/>
                </a:solidFill>
                <a:latin typeface="Cormorant Upright Medium"/>
                <a:ea typeface="Cormorant Upright Medium"/>
                <a:cs typeface="Cormorant Upright Medium"/>
                <a:sym typeface="Cormorant Upright Medium"/>
              </a:rPr>
              <a:t>8</a:t>
            </a:r>
            <a:r>
              <a:rPr lang="en" sz="3000">
                <a:solidFill>
                  <a:srgbClr val="38761D"/>
                </a:solidFill>
                <a:latin typeface="Cormorant Upright Medium"/>
                <a:ea typeface="Cormorant Upright Medium"/>
                <a:cs typeface="Cormorant Upright Medium"/>
                <a:sym typeface="Cormorant Upright Medium"/>
              </a:rPr>
              <a:t>1</a:t>
            </a:r>
            <a:r>
              <a:rPr b="0" i="0" lang="en" sz="3000" u="none" cap="none" strike="noStrike">
                <a:solidFill>
                  <a:srgbClr val="38761D"/>
                </a:solidFill>
                <a:latin typeface="Cormorant Upright Medium"/>
                <a:ea typeface="Cormorant Upright Medium"/>
                <a:cs typeface="Cormorant Upright Medium"/>
                <a:sym typeface="Cormorant Upright Medium"/>
              </a:rPr>
              <a:t>%</a:t>
            </a:r>
            <a:endParaRPr b="0" i="0" sz="3000" u="none" cap="none" strike="noStrike">
              <a:solidFill>
                <a:srgbClr val="38761D"/>
              </a:solidFill>
              <a:latin typeface="Cormorant Upright Medium"/>
              <a:ea typeface="Cormorant Upright Medium"/>
              <a:cs typeface="Cormorant Upright Medium"/>
              <a:sym typeface="Cormorant Upright Medium"/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867500" y="3957378"/>
            <a:ext cx="11142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Cormorant Upright Medium"/>
                <a:ea typeface="Cormorant Upright Medium"/>
                <a:cs typeface="Cormorant Upright Medium"/>
                <a:sym typeface="Cormorant Upright Medium"/>
              </a:rPr>
              <a:t>13</a:t>
            </a:r>
            <a:endParaRPr b="0" i="0" sz="3000" u="none" cap="none" strike="noStrike">
              <a:solidFill>
                <a:srgbClr val="38761D"/>
              </a:solidFill>
              <a:latin typeface="Cormorant Upright Medium"/>
              <a:ea typeface="Cormorant Upright Medium"/>
              <a:cs typeface="Cormorant Upright Medium"/>
              <a:sym typeface="Cormorant Upright Medium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1766948" y="3054538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1766948" y="3610250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1766948" y="4165538"/>
            <a:ext cx="346800" cy="346800"/>
          </a:xfrm>
          <a:prstGeom prst="star4">
            <a:avLst>
              <a:gd fmla="val 505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>
            <p:ph idx="4294967295" type="subTitle"/>
          </p:nvPr>
        </p:nvSpPr>
        <p:spPr>
          <a:xfrm>
            <a:off x="1268450" y="1438800"/>
            <a:ext cx="2357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r>
              <a:rPr lang="en" sz="1800">
                <a:solidFill>
                  <a:srgbClr val="0C343D"/>
                </a:solidFill>
              </a:rPr>
              <a:t>Quiet and Restful Environment</a:t>
            </a:r>
            <a:endParaRPr b="0" i="0" sz="1800" u="none" cap="none" strike="noStrike">
              <a:solidFill>
                <a:srgbClr val="0C343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30"/>
          <p:cNvSpPr txBox="1"/>
          <p:nvPr>
            <p:ph idx="4294967295" type="subTitle"/>
          </p:nvPr>
        </p:nvSpPr>
        <p:spPr>
          <a:xfrm>
            <a:off x="1268459" y="1728301"/>
            <a:ext cx="23571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r>
              <a:rPr b="0" i="0" lang="en" sz="1200" u="none" cap="none" strike="noStrike">
                <a:solidFill>
                  <a:srgbClr val="134F5C"/>
                </a:solidFill>
                <a:latin typeface="Poppins"/>
                <a:ea typeface="Poppins"/>
                <a:cs typeface="Poppins"/>
                <a:sym typeface="Poppins"/>
              </a:rPr>
              <a:t>High </a:t>
            </a:r>
            <a:r>
              <a:rPr lang="en">
                <a:solidFill>
                  <a:srgbClr val="134F5C"/>
                </a:solidFill>
              </a:rPr>
              <a:t>mentions of peaceful and calm environment at the hotel during check out</a:t>
            </a:r>
            <a:endParaRPr b="0" i="0" sz="1200" u="none" cap="none" strike="noStrike">
              <a:solidFill>
                <a:srgbClr val="134F5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9" name="Google Shape;219;p30"/>
          <p:cNvGrpSpPr/>
          <p:nvPr/>
        </p:nvGrpSpPr>
        <p:grpSpPr>
          <a:xfrm>
            <a:off x="715044" y="1263359"/>
            <a:ext cx="449338" cy="459011"/>
            <a:chOff x="1748582" y="3372635"/>
            <a:chExt cx="359269" cy="335780"/>
          </a:xfrm>
        </p:grpSpPr>
        <p:sp>
          <p:nvSpPr>
            <p:cNvPr id="220" name="Google Shape;220;p30"/>
            <p:cNvSpPr/>
            <p:nvPr/>
          </p:nvSpPr>
          <p:spPr>
            <a:xfrm>
              <a:off x="2080161" y="3535210"/>
              <a:ext cx="27690" cy="10630"/>
            </a:xfrm>
            <a:custGeom>
              <a:rect b="b" l="l" r="r" t="t"/>
              <a:pathLst>
                <a:path extrusionOk="0" h="334" w="87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703" y="333"/>
                  </a:lnTo>
                  <a:cubicBezTo>
                    <a:pt x="786" y="333"/>
                    <a:pt x="870" y="262"/>
                    <a:pt x="870" y="167"/>
                  </a:cubicBezTo>
                  <a:cubicBezTo>
                    <a:pt x="870" y="83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00C3B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1" name="Google Shape;221;p30"/>
            <p:cNvGrpSpPr/>
            <p:nvPr/>
          </p:nvGrpSpPr>
          <p:grpSpPr>
            <a:xfrm>
              <a:off x="1748582" y="3372635"/>
              <a:ext cx="333520" cy="335780"/>
              <a:chOff x="1748582" y="3372635"/>
              <a:chExt cx="333520" cy="335780"/>
            </a:xfrm>
          </p:grpSpPr>
          <p:sp>
            <p:nvSpPr>
              <p:cNvPr id="222" name="Google Shape;222;p30"/>
              <p:cNvSpPr/>
              <p:nvPr/>
            </p:nvSpPr>
            <p:spPr>
              <a:xfrm>
                <a:off x="1748582" y="3372635"/>
                <a:ext cx="308504" cy="335780"/>
              </a:xfrm>
              <a:custGeom>
                <a:rect b="b" l="l" r="r" t="t"/>
                <a:pathLst>
                  <a:path extrusionOk="0" h="10550" w="9693">
                    <a:moveTo>
                      <a:pt x="8454" y="4215"/>
                    </a:moveTo>
                    <a:cubicBezTo>
                      <a:pt x="8978" y="4298"/>
                      <a:pt x="9359" y="4739"/>
                      <a:pt x="9359" y="5275"/>
                    </a:cubicBezTo>
                    <a:cubicBezTo>
                      <a:pt x="9359" y="5811"/>
                      <a:pt x="8978" y="6263"/>
                      <a:pt x="8454" y="6334"/>
                    </a:cubicBezTo>
                    <a:lnTo>
                      <a:pt x="8454" y="4215"/>
                    </a:lnTo>
                    <a:close/>
                    <a:moveTo>
                      <a:pt x="1251" y="4036"/>
                    </a:moveTo>
                    <a:lnTo>
                      <a:pt x="1251" y="6525"/>
                    </a:lnTo>
                    <a:lnTo>
                      <a:pt x="894" y="6525"/>
                    </a:lnTo>
                    <a:cubicBezTo>
                      <a:pt x="596" y="6525"/>
                      <a:pt x="358" y="6287"/>
                      <a:pt x="358" y="5989"/>
                    </a:cubicBezTo>
                    <a:lnTo>
                      <a:pt x="358" y="4572"/>
                    </a:lnTo>
                    <a:cubicBezTo>
                      <a:pt x="358" y="4275"/>
                      <a:pt x="596" y="4036"/>
                      <a:pt x="894" y="4036"/>
                    </a:cubicBezTo>
                    <a:close/>
                    <a:moveTo>
                      <a:pt x="2668" y="4025"/>
                    </a:moveTo>
                    <a:lnTo>
                      <a:pt x="2668" y="6525"/>
                    </a:lnTo>
                    <a:lnTo>
                      <a:pt x="1584" y="6525"/>
                    </a:lnTo>
                    <a:lnTo>
                      <a:pt x="1584" y="4025"/>
                    </a:lnTo>
                    <a:close/>
                    <a:moveTo>
                      <a:pt x="2846" y="7727"/>
                    </a:moveTo>
                    <a:lnTo>
                      <a:pt x="2846" y="8466"/>
                    </a:lnTo>
                    <a:lnTo>
                      <a:pt x="2537" y="8466"/>
                    </a:lnTo>
                    <a:lnTo>
                      <a:pt x="2727" y="7727"/>
                    </a:lnTo>
                    <a:close/>
                    <a:moveTo>
                      <a:pt x="2608" y="6834"/>
                    </a:moveTo>
                    <a:lnTo>
                      <a:pt x="2001" y="9156"/>
                    </a:lnTo>
                    <a:lnTo>
                      <a:pt x="1584" y="9156"/>
                    </a:lnTo>
                    <a:lnTo>
                      <a:pt x="1584" y="6834"/>
                    </a:lnTo>
                    <a:close/>
                    <a:moveTo>
                      <a:pt x="8133" y="357"/>
                    </a:moveTo>
                    <a:lnTo>
                      <a:pt x="8133" y="10228"/>
                    </a:lnTo>
                    <a:lnTo>
                      <a:pt x="7394" y="10228"/>
                    </a:lnTo>
                    <a:lnTo>
                      <a:pt x="7394" y="3251"/>
                    </a:lnTo>
                    <a:cubicBezTo>
                      <a:pt x="7394" y="3167"/>
                      <a:pt x="7323" y="3084"/>
                      <a:pt x="7240" y="3084"/>
                    </a:cubicBezTo>
                    <a:cubicBezTo>
                      <a:pt x="7144" y="3084"/>
                      <a:pt x="7073" y="3167"/>
                      <a:pt x="7073" y="3251"/>
                    </a:cubicBezTo>
                    <a:lnTo>
                      <a:pt x="7073" y="9144"/>
                    </a:lnTo>
                    <a:cubicBezTo>
                      <a:pt x="6859" y="8859"/>
                      <a:pt x="6549" y="8466"/>
                      <a:pt x="6132" y="8073"/>
                    </a:cubicBezTo>
                    <a:cubicBezTo>
                      <a:pt x="5668" y="7632"/>
                      <a:pt x="5192" y="7275"/>
                      <a:pt x="4704" y="7013"/>
                    </a:cubicBezTo>
                    <a:cubicBezTo>
                      <a:pt x="4132" y="6715"/>
                      <a:pt x="3561" y="6561"/>
                      <a:pt x="2989" y="6537"/>
                    </a:cubicBezTo>
                    <a:lnTo>
                      <a:pt x="2989" y="4036"/>
                    </a:lnTo>
                    <a:cubicBezTo>
                      <a:pt x="3572" y="4013"/>
                      <a:pt x="4132" y="3846"/>
                      <a:pt x="4704" y="3560"/>
                    </a:cubicBezTo>
                    <a:cubicBezTo>
                      <a:pt x="5192" y="3310"/>
                      <a:pt x="5668" y="2953"/>
                      <a:pt x="6132" y="2501"/>
                    </a:cubicBezTo>
                    <a:cubicBezTo>
                      <a:pt x="6537" y="2108"/>
                      <a:pt x="6847" y="1715"/>
                      <a:pt x="7073" y="1429"/>
                    </a:cubicBezTo>
                    <a:lnTo>
                      <a:pt x="7073" y="2489"/>
                    </a:lnTo>
                    <a:cubicBezTo>
                      <a:pt x="7073" y="2584"/>
                      <a:pt x="7144" y="2655"/>
                      <a:pt x="7240" y="2655"/>
                    </a:cubicBezTo>
                    <a:cubicBezTo>
                      <a:pt x="7323" y="2655"/>
                      <a:pt x="7394" y="2584"/>
                      <a:pt x="7394" y="2489"/>
                    </a:cubicBezTo>
                    <a:lnTo>
                      <a:pt x="7394" y="357"/>
                    </a:lnTo>
                    <a:close/>
                    <a:moveTo>
                      <a:pt x="7228" y="0"/>
                    </a:moveTo>
                    <a:cubicBezTo>
                      <a:pt x="7144" y="0"/>
                      <a:pt x="7073" y="84"/>
                      <a:pt x="7073" y="167"/>
                    </a:cubicBezTo>
                    <a:lnTo>
                      <a:pt x="7073" y="822"/>
                    </a:lnTo>
                    <a:cubicBezTo>
                      <a:pt x="6966" y="988"/>
                      <a:pt x="6549" y="1631"/>
                      <a:pt x="5906" y="2251"/>
                    </a:cubicBezTo>
                    <a:cubicBezTo>
                      <a:pt x="5227" y="2905"/>
                      <a:pt x="4132" y="3703"/>
                      <a:pt x="2822" y="3703"/>
                    </a:cubicBezTo>
                    <a:lnTo>
                      <a:pt x="882" y="3703"/>
                    </a:lnTo>
                    <a:cubicBezTo>
                      <a:pt x="405" y="3703"/>
                      <a:pt x="1" y="4084"/>
                      <a:pt x="1" y="4572"/>
                    </a:cubicBezTo>
                    <a:lnTo>
                      <a:pt x="1" y="5989"/>
                    </a:lnTo>
                    <a:cubicBezTo>
                      <a:pt x="1" y="6465"/>
                      <a:pt x="382" y="6870"/>
                      <a:pt x="882" y="6870"/>
                    </a:cubicBezTo>
                    <a:lnTo>
                      <a:pt x="1239" y="6870"/>
                    </a:lnTo>
                    <a:lnTo>
                      <a:pt x="1239" y="9359"/>
                    </a:lnTo>
                    <a:cubicBezTo>
                      <a:pt x="1239" y="9442"/>
                      <a:pt x="1310" y="9513"/>
                      <a:pt x="1394" y="9513"/>
                    </a:cubicBezTo>
                    <a:lnTo>
                      <a:pt x="2096" y="9513"/>
                    </a:lnTo>
                    <a:cubicBezTo>
                      <a:pt x="2168" y="9513"/>
                      <a:pt x="2227" y="9478"/>
                      <a:pt x="2263" y="9394"/>
                    </a:cubicBezTo>
                    <a:lnTo>
                      <a:pt x="2406" y="8823"/>
                    </a:lnTo>
                    <a:lnTo>
                      <a:pt x="2977" y="8823"/>
                    </a:lnTo>
                    <a:cubicBezTo>
                      <a:pt x="3061" y="8823"/>
                      <a:pt x="3144" y="8739"/>
                      <a:pt x="3144" y="8656"/>
                    </a:cubicBezTo>
                    <a:lnTo>
                      <a:pt x="3144" y="7573"/>
                    </a:lnTo>
                    <a:cubicBezTo>
                      <a:pt x="3144" y="7477"/>
                      <a:pt x="3061" y="7406"/>
                      <a:pt x="2977" y="7406"/>
                    </a:cubicBezTo>
                    <a:lnTo>
                      <a:pt x="2787" y="7406"/>
                    </a:lnTo>
                    <a:lnTo>
                      <a:pt x="2930" y="6858"/>
                    </a:lnTo>
                    <a:cubicBezTo>
                      <a:pt x="4180" y="6894"/>
                      <a:pt x="5227" y="7656"/>
                      <a:pt x="5882" y="8299"/>
                    </a:cubicBezTo>
                    <a:cubicBezTo>
                      <a:pt x="6537" y="8942"/>
                      <a:pt x="6954" y="9573"/>
                      <a:pt x="7037" y="9728"/>
                    </a:cubicBezTo>
                    <a:lnTo>
                      <a:pt x="7037" y="10383"/>
                    </a:lnTo>
                    <a:cubicBezTo>
                      <a:pt x="7037" y="10466"/>
                      <a:pt x="7109" y="10549"/>
                      <a:pt x="7204" y="10549"/>
                    </a:cubicBezTo>
                    <a:lnTo>
                      <a:pt x="8264" y="10549"/>
                    </a:lnTo>
                    <a:cubicBezTo>
                      <a:pt x="8347" y="10549"/>
                      <a:pt x="8430" y="10466"/>
                      <a:pt x="8430" y="10383"/>
                    </a:cubicBezTo>
                    <a:lnTo>
                      <a:pt x="8430" y="6656"/>
                    </a:lnTo>
                    <a:cubicBezTo>
                      <a:pt x="9121" y="6573"/>
                      <a:pt x="9657" y="5989"/>
                      <a:pt x="9657" y="5275"/>
                    </a:cubicBezTo>
                    <a:cubicBezTo>
                      <a:pt x="9692" y="4560"/>
                      <a:pt x="9168" y="3965"/>
                      <a:pt x="8454" y="3894"/>
                    </a:cubicBezTo>
                    <a:lnTo>
                      <a:pt x="8454" y="167"/>
                    </a:lnTo>
                    <a:cubicBezTo>
                      <a:pt x="8454" y="84"/>
                      <a:pt x="8383" y="0"/>
                      <a:pt x="8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highlight>
                    <a:srgbClr val="00C3B1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0"/>
              <p:cNvSpPr/>
              <p:nvPr/>
            </p:nvSpPr>
            <p:spPr>
              <a:xfrm>
                <a:off x="2057054" y="3472000"/>
                <a:ext cx="25048" cy="22311"/>
              </a:xfrm>
              <a:custGeom>
                <a:rect b="b" l="l" r="r" t="t"/>
                <a:pathLst>
                  <a:path extrusionOk="0" h="701" w="787">
                    <a:moveTo>
                      <a:pt x="600" y="1"/>
                    </a:moveTo>
                    <a:cubicBezTo>
                      <a:pt x="557" y="1"/>
                      <a:pt x="512" y="16"/>
                      <a:pt x="477" y="45"/>
                    </a:cubicBezTo>
                    <a:lnTo>
                      <a:pt x="107" y="414"/>
                    </a:lnTo>
                    <a:cubicBezTo>
                      <a:pt x="0" y="522"/>
                      <a:pt x="72" y="700"/>
                      <a:pt x="227" y="700"/>
                    </a:cubicBezTo>
                    <a:cubicBezTo>
                      <a:pt x="262" y="700"/>
                      <a:pt x="310" y="676"/>
                      <a:pt x="346" y="653"/>
                    </a:cubicBezTo>
                    <a:lnTo>
                      <a:pt x="715" y="283"/>
                    </a:lnTo>
                    <a:cubicBezTo>
                      <a:pt x="786" y="200"/>
                      <a:pt x="786" y="105"/>
                      <a:pt x="715" y="45"/>
                    </a:cubicBezTo>
                    <a:cubicBezTo>
                      <a:pt x="685" y="16"/>
                      <a:pt x="643" y="1"/>
                      <a:pt x="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highlight>
                    <a:srgbClr val="00C3B1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0"/>
              <p:cNvSpPr/>
              <p:nvPr/>
            </p:nvSpPr>
            <p:spPr>
              <a:xfrm>
                <a:off x="2058550" y="3586834"/>
                <a:ext cx="23552" cy="22629"/>
              </a:xfrm>
              <a:custGeom>
                <a:rect b="b" l="l" r="r" t="t"/>
                <a:pathLst>
                  <a:path extrusionOk="0" h="711" w="740">
                    <a:moveTo>
                      <a:pt x="184" y="0"/>
                    </a:moveTo>
                    <a:cubicBezTo>
                      <a:pt x="141" y="0"/>
                      <a:pt x="96" y="15"/>
                      <a:pt x="60" y="45"/>
                    </a:cubicBezTo>
                    <a:cubicBezTo>
                      <a:pt x="1" y="104"/>
                      <a:pt x="1" y="212"/>
                      <a:pt x="60" y="283"/>
                    </a:cubicBezTo>
                    <a:lnTo>
                      <a:pt x="430" y="664"/>
                    </a:lnTo>
                    <a:cubicBezTo>
                      <a:pt x="461" y="696"/>
                      <a:pt x="500" y="711"/>
                      <a:pt x="538" y="711"/>
                    </a:cubicBezTo>
                    <a:cubicBezTo>
                      <a:pt x="586" y="711"/>
                      <a:pt x="634" y="687"/>
                      <a:pt x="668" y="640"/>
                    </a:cubicBezTo>
                    <a:cubicBezTo>
                      <a:pt x="739" y="581"/>
                      <a:pt x="727" y="485"/>
                      <a:pt x="668" y="426"/>
                    </a:cubicBezTo>
                    <a:lnTo>
                      <a:pt x="299" y="45"/>
                    </a:lnTo>
                    <a:cubicBezTo>
                      <a:pt x="269" y="15"/>
                      <a:pt x="227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highlight>
                    <a:srgbClr val="00C3B1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30"/>
          <p:cNvSpPr txBox="1"/>
          <p:nvPr>
            <p:ph idx="4294967295" type="subTitle"/>
          </p:nvPr>
        </p:nvSpPr>
        <p:spPr>
          <a:xfrm>
            <a:off x="4829500" y="2562350"/>
            <a:ext cx="3980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r>
              <a:rPr lang="en" sz="2000"/>
              <a:t>Notable Findings</a:t>
            </a:r>
            <a:endParaRPr i="0" sz="2000" u="none" cap="none" strike="noStrike">
              <a:solidFill>
                <a:schemeClr val="dk1"/>
              </a:solidFill>
            </a:endParaRPr>
          </a:p>
        </p:txBody>
      </p:sp>
      <p:sp>
        <p:nvSpPr>
          <p:cNvPr id="226" name="Google Shape;226;p30"/>
          <p:cNvSpPr txBox="1"/>
          <p:nvPr>
            <p:ph idx="4294967295" type="subTitle"/>
          </p:nvPr>
        </p:nvSpPr>
        <p:spPr>
          <a:xfrm>
            <a:off x="4786150" y="2942775"/>
            <a:ext cx="39804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/>
              <a:t>Guests expected bare minimum when they checked in to the hotel but had different views on check out</a:t>
            </a:r>
            <a:endParaRPr/>
          </a:p>
          <a:p>
            <a:pPr indent="-3048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/>
              <a:t>Positively</a:t>
            </a:r>
            <a:r>
              <a:rPr lang="en"/>
              <a:t> affected by the existing marketing strategies by the hotel management team with reviews and visuals</a:t>
            </a:r>
            <a:endParaRPr/>
          </a:p>
          <a:p>
            <a:pPr indent="-3048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lang="en"/>
              <a:t>H</a:t>
            </a:r>
            <a:r>
              <a:rPr lang="en"/>
              <a:t>otel offerings appealed to a diverse range of guest profiles</a:t>
            </a:r>
            <a:endParaRPr/>
          </a:p>
        </p:txBody>
      </p:sp>
      <p:sp>
        <p:nvSpPr>
          <p:cNvPr id="227" name="Google Shape;227;p30"/>
          <p:cNvSpPr txBox="1"/>
          <p:nvPr>
            <p:ph idx="4294967295" type="subTitle"/>
          </p:nvPr>
        </p:nvSpPr>
        <p:spPr>
          <a:xfrm>
            <a:off x="3819626" y="1154850"/>
            <a:ext cx="2302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r>
              <a:rPr lang="en" sz="1800"/>
              <a:t>Delicious Breakfast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30"/>
          <p:cNvSpPr txBox="1"/>
          <p:nvPr>
            <p:ph idx="4294967295" type="subTitle"/>
          </p:nvPr>
        </p:nvSpPr>
        <p:spPr>
          <a:xfrm>
            <a:off x="6274212" y="1152063"/>
            <a:ext cx="23022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r>
              <a:rPr lang="en" sz="1800"/>
              <a:t>Fast and Reliable Wi-Fi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" name="Google Shape;229;p30"/>
          <p:cNvSpPr txBox="1"/>
          <p:nvPr>
            <p:ph idx="4294967295" type="subTitle"/>
          </p:nvPr>
        </p:nvSpPr>
        <p:spPr>
          <a:xfrm>
            <a:off x="3822175" y="1728300"/>
            <a:ext cx="25200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r>
              <a:rPr lang="en">
                <a:solidFill>
                  <a:srgbClr val="134F5C"/>
                </a:solidFill>
              </a:rPr>
              <a:t>B</a:t>
            </a:r>
            <a:r>
              <a:rPr lang="en">
                <a:solidFill>
                  <a:srgbClr val="134F5C"/>
                </a:solidFill>
              </a:rPr>
              <a:t>reakfast attracted over 50% of guests during booking and was praised by more than 60% after their stay</a:t>
            </a:r>
            <a:endParaRPr b="0" i="0" sz="1200" u="none" cap="none" strike="noStrike">
              <a:solidFill>
                <a:srgbClr val="134F5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" name="Google Shape;230;p30"/>
          <p:cNvSpPr txBox="1"/>
          <p:nvPr>
            <p:ph idx="4294967295" type="subTitle"/>
          </p:nvPr>
        </p:nvSpPr>
        <p:spPr>
          <a:xfrm>
            <a:off x="6274211" y="1704813"/>
            <a:ext cx="23022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r>
              <a:rPr lang="en">
                <a:solidFill>
                  <a:srgbClr val="134F5C"/>
                </a:solidFill>
              </a:rPr>
              <a:t>Guests benefitted from consistent Wi-Fi to work remotely and for leisure</a:t>
            </a:r>
            <a:endParaRPr b="0" i="0" sz="1200" u="none" cap="none" strike="noStrike">
              <a:solidFill>
                <a:srgbClr val="134F5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4" type="subTitle"/>
          </p:nvPr>
        </p:nvSpPr>
        <p:spPr>
          <a:xfrm>
            <a:off x="2305843" y="2133128"/>
            <a:ext cx="2347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300"/>
              <a:t>Family Friendly</a:t>
            </a:r>
            <a:endParaRPr b="1" sz="1300"/>
          </a:p>
        </p:txBody>
      </p:sp>
      <p:sp>
        <p:nvSpPr>
          <p:cNvPr id="236" name="Google Shape;236;p31"/>
          <p:cNvSpPr txBox="1"/>
          <p:nvPr>
            <p:ph idx="13" type="subTitle"/>
          </p:nvPr>
        </p:nvSpPr>
        <p:spPr>
          <a:xfrm>
            <a:off x="-41672" y="2133128"/>
            <a:ext cx="2347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300"/>
              <a:t>Fitness Facilities</a:t>
            </a:r>
            <a:endParaRPr b="1" sz="1300"/>
          </a:p>
        </p:txBody>
      </p:sp>
      <p:sp>
        <p:nvSpPr>
          <p:cNvPr id="237" name="Google Shape;237;p31"/>
          <p:cNvSpPr txBox="1"/>
          <p:nvPr>
            <p:ph idx="15" type="subTitle"/>
          </p:nvPr>
        </p:nvSpPr>
        <p:spPr>
          <a:xfrm>
            <a:off x="2379886" y="3541653"/>
            <a:ext cx="2347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300"/>
              <a:t>Interior Design</a:t>
            </a:r>
            <a:endParaRPr b="1" sz="1300"/>
          </a:p>
        </p:txBody>
      </p:sp>
      <p:sp>
        <p:nvSpPr>
          <p:cNvPr id="238" name="Google Shape;238;p31"/>
          <p:cNvSpPr txBox="1"/>
          <p:nvPr>
            <p:ph idx="7" type="subTitle"/>
          </p:nvPr>
        </p:nvSpPr>
        <p:spPr>
          <a:xfrm>
            <a:off x="-45150" y="652550"/>
            <a:ext cx="25653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300"/>
              <a:t>Clean &amp; Comfortable rooms</a:t>
            </a:r>
            <a:endParaRPr b="1" sz="1300"/>
          </a:p>
        </p:txBody>
      </p:sp>
      <p:sp>
        <p:nvSpPr>
          <p:cNvPr id="239" name="Google Shape;239;p31"/>
          <p:cNvSpPr txBox="1"/>
          <p:nvPr>
            <p:ph idx="8" type="subTitle"/>
          </p:nvPr>
        </p:nvSpPr>
        <p:spPr>
          <a:xfrm>
            <a:off x="2305843" y="652556"/>
            <a:ext cx="23478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300"/>
              <a:t>Friendly Staff</a:t>
            </a:r>
            <a:endParaRPr b="1" sz="1300"/>
          </a:p>
        </p:txBody>
      </p:sp>
      <p:sp>
        <p:nvSpPr>
          <p:cNvPr id="240" name="Google Shape;240;p31"/>
          <p:cNvSpPr txBox="1"/>
          <p:nvPr>
            <p:ph idx="9" type="subTitle"/>
          </p:nvPr>
        </p:nvSpPr>
        <p:spPr>
          <a:xfrm>
            <a:off x="86602" y="3548156"/>
            <a:ext cx="2343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300"/>
              <a:t>Parking and Check-In</a:t>
            </a:r>
            <a:endParaRPr b="1" sz="1300"/>
          </a:p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948600" y="189050"/>
            <a:ext cx="7046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Guest Experiences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>
            <p:ph idx="1" type="subTitle"/>
          </p:nvPr>
        </p:nvSpPr>
        <p:spPr>
          <a:xfrm>
            <a:off x="-36975" y="999375"/>
            <a:ext cx="24666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374957"/>
                </a:solidFill>
              </a:rPr>
              <a:t>High expectations weren’t fully met. Check-out mentions dropped sharply, pointing to inconsistency in comfort or upkeep</a:t>
            </a:r>
            <a:endParaRPr>
              <a:solidFill>
                <a:srgbClr val="37495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 txBox="1"/>
          <p:nvPr>
            <p:ph idx="4" type="subTitle"/>
          </p:nvPr>
        </p:nvSpPr>
        <p:spPr>
          <a:xfrm>
            <a:off x="-37075" y="2484150"/>
            <a:ext cx="24666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374957"/>
                </a:solidFill>
              </a:rPr>
              <a:t>Many guests expected it, few used or mentioned it after check-out. Possibly underutilized, unnoticed, or lacked appeal</a:t>
            </a:r>
            <a:r>
              <a:rPr lang="en">
                <a:solidFill>
                  <a:srgbClr val="374957"/>
                </a:solidFill>
              </a:rPr>
              <a:t> </a:t>
            </a:r>
            <a:endParaRPr>
              <a:solidFill>
                <a:srgbClr val="37495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 txBox="1"/>
          <p:nvPr>
            <p:ph idx="5" type="subTitle"/>
          </p:nvPr>
        </p:nvSpPr>
        <p:spPr>
          <a:xfrm>
            <a:off x="2458236" y="2484139"/>
            <a:ext cx="23478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957"/>
                </a:solidFill>
              </a:rPr>
              <a:t>Lack of engaging activities, accommodations, or active family support might explain the low check-outs</a:t>
            </a:r>
            <a:endParaRPr>
              <a:solidFill>
                <a:srgbClr val="374957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 txBox="1"/>
          <p:nvPr>
            <p:ph idx="2" type="subTitle"/>
          </p:nvPr>
        </p:nvSpPr>
        <p:spPr>
          <a:xfrm>
            <a:off x="2520150" y="999375"/>
            <a:ext cx="21360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957"/>
                </a:solidFill>
              </a:rPr>
              <a:t>Service perception declined after stay. Reflects inconsistent experiences or gaps in personal interaction</a:t>
            </a:r>
            <a:endParaRPr>
              <a:solidFill>
                <a:srgbClr val="374957"/>
              </a:solidFill>
            </a:endParaRPr>
          </a:p>
        </p:txBody>
      </p:sp>
      <p:sp>
        <p:nvSpPr>
          <p:cNvPr id="246" name="Google Shape;246;p31"/>
          <p:cNvSpPr txBox="1"/>
          <p:nvPr>
            <p:ph idx="3" type="subTitle"/>
          </p:nvPr>
        </p:nvSpPr>
        <p:spPr>
          <a:xfrm>
            <a:off x="-37000" y="3855750"/>
            <a:ext cx="25653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213B55"/>
                </a:solidFill>
              </a:rPr>
              <a:t>V</a:t>
            </a:r>
            <a:r>
              <a:rPr lang="en">
                <a:solidFill>
                  <a:srgbClr val="213B55"/>
                </a:solidFill>
              </a:rPr>
              <a:t>ery few mentions by guests. Indicates lack of visibility in marketing or check-in experience was standard at best</a:t>
            </a:r>
            <a:endParaRPr>
              <a:solidFill>
                <a:srgbClr val="213B55"/>
              </a:solidFill>
            </a:endParaRPr>
          </a:p>
        </p:txBody>
      </p:sp>
      <p:sp>
        <p:nvSpPr>
          <p:cNvPr id="247" name="Google Shape;247;p31"/>
          <p:cNvSpPr txBox="1"/>
          <p:nvPr>
            <p:ph idx="6" type="subTitle"/>
          </p:nvPr>
        </p:nvSpPr>
        <p:spPr>
          <a:xfrm>
            <a:off x="2443881" y="3855739"/>
            <a:ext cx="23430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374957"/>
                </a:solidFill>
              </a:rPr>
              <a:t>D</a:t>
            </a:r>
            <a:r>
              <a:rPr lang="en">
                <a:solidFill>
                  <a:srgbClr val="374957"/>
                </a:solidFill>
              </a:rPr>
              <a:t>esigns aren’t distinct or emotionally engaging enough to stand out</a:t>
            </a:r>
            <a:endParaRPr>
              <a:solidFill>
                <a:srgbClr val="374957"/>
              </a:solidFill>
            </a:endParaRPr>
          </a:p>
        </p:txBody>
      </p:sp>
      <p:pic>
        <p:nvPicPr>
          <p:cNvPr id="248" name="Google Shape;248;p31" title="Chart"/>
          <p:cNvPicPr preferRelativeResize="0"/>
          <p:nvPr/>
        </p:nvPicPr>
        <p:blipFill rotWithShape="1">
          <a:blip r:embed="rId3">
            <a:alphaModFix/>
          </a:blip>
          <a:srcRect b="0" l="0" r="0" t="8759"/>
          <a:stretch/>
        </p:blipFill>
        <p:spPr>
          <a:xfrm>
            <a:off x="4687025" y="864500"/>
            <a:ext cx="4505076" cy="393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2" type="subTitle"/>
          </p:nvPr>
        </p:nvSpPr>
        <p:spPr>
          <a:xfrm>
            <a:off x="668350" y="1391325"/>
            <a:ext cx="38967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Improve check-in flow to elevate a currently “neutral” experience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Promote undervalued features such as ease of arrival and parking in marketing  for first impressions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Offer digital pre-check-in and optional concierge welcome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4" name="Google Shape;254;p32"/>
          <p:cNvSpPr txBox="1"/>
          <p:nvPr>
            <p:ph idx="3" type="subTitle"/>
          </p:nvPr>
        </p:nvSpPr>
        <p:spPr>
          <a:xfrm>
            <a:off x="4627675" y="1391325"/>
            <a:ext cx="38967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</a:t>
            </a:r>
            <a:r>
              <a:rPr lang="en"/>
              <a:t>nvest in upkeep consistency and staff training for c</a:t>
            </a:r>
            <a:r>
              <a:rPr lang="en"/>
              <a:t>omfortable &amp; clean rooms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technology to route and track service requests.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Empower staff to fulfill special requests with warmth and care.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>
            <p:ph idx="4" type="subTitle"/>
          </p:nvPr>
        </p:nvSpPr>
        <p:spPr>
          <a:xfrm>
            <a:off x="706775" y="3202000"/>
            <a:ext cx="39648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</a:t>
            </a:r>
            <a:r>
              <a:rPr lang="en"/>
              <a:t>nsure amenities are accessible, visible, and maintained.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Offer booking options for gym or meeting spaces to promote guest satisfaction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Introduce kid zones or family perks to reinforce a welcoming environment for all ages.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 txBox="1"/>
          <p:nvPr>
            <p:ph idx="5" type="subTitle"/>
          </p:nvPr>
        </p:nvSpPr>
        <p:spPr>
          <a:xfrm>
            <a:off x="4671575" y="3202000"/>
            <a:ext cx="41676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Promote features that exceeded expectations post-stay (e.g., breakfast, Wi-Fi)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Reposition underappreciated amenities (e.g., interiors, check-in ease) through professional photos and more agency listings.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bundled experiences (e.g., “Workcation Package”, “Family Weekend”)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>
            <a:off x="1060000" y="1017825"/>
            <a:ext cx="32142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Smooth Check-in</a:t>
            </a:r>
            <a:endParaRPr/>
          </a:p>
        </p:txBody>
      </p:sp>
      <p:sp>
        <p:nvSpPr>
          <p:cNvPr id="259" name="Google Shape;259;p32"/>
          <p:cNvSpPr txBox="1"/>
          <p:nvPr>
            <p:ph idx="6" type="subTitle"/>
          </p:nvPr>
        </p:nvSpPr>
        <p:spPr>
          <a:xfrm>
            <a:off x="1060000" y="2828500"/>
            <a:ext cx="32142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Top Class Amenities</a:t>
            </a:r>
            <a:endParaRPr/>
          </a:p>
        </p:txBody>
      </p:sp>
      <p:sp>
        <p:nvSpPr>
          <p:cNvPr id="260" name="Google Shape;260;p32"/>
          <p:cNvSpPr txBox="1"/>
          <p:nvPr>
            <p:ph idx="7" type="subTitle"/>
          </p:nvPr>
        </p:nvSpPr>
        <p:spPr>
          <a:xfrm>
            <a:off x="4564975" y="1017825"/>
            <a:ext cx="41676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Comfy Rooms - Prompt Service</a:t>
            </a:r>
            <a:endParaRPr/>
          </a:p>
        </p:txBody>
      </p:sp>
      <p:sp>
        <p:nvSpPr>
          <p:cNvPr id="261" name="Google Shape;261;p32"/>
          <p:cNvSpPr txBox="1"/>
          <p:nvPr>
            <p:ph idx="8" type="subTitle"/>
          </p:nvPr>
        </p:nvSpPr>
        <p:spPr>
          <a:xfrm>
            <a:off x="4869784" y="2828500"/>
            <a:ext cx="32142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Marketing Efforts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utique Hotels Newsletter by Slidesgo">
  <a:themeElements>
    <a:clrScheme name="Simple Light">
      <a:dk1>
        <a:srgbClr val="2D291C"/>
      </a:dk1>
      <a:lt1>
        <a:srgbClr val="EFECE7"/>
      </a:lt1>
      <a:dk2>
        <a:srgbClr val="B5AF99"/>
      </a:dk2>
      <a:lt2>
        <a:srgbClr val="DDD6C2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29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