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60" r:id="rId3"/>
    <p:sldId id="261" r:id="rId4"/>
    <p:sldId id="273" r:id="rId5"/>
    <p:sldId id="263" r:id="rId6"/>
    <p:sldId id="272" r:id="rId7"/>
    <p:sldId id="284" r:id="rId8"/>
    <p:sldId id="285" r:id="rId9"/>
    <p:sldId id="271" r:id="rId10"/>
    <p:sldId id="283" r:id="rId11"/>
    <p:sldId id="296" r:id="rId12"/>
    <p:sldId id="275" r:id="rId13"/>
    <p:sldId id="276" r:id="rId14"/>
    <p:sldId id="287" r:id="rId15"/>
    <p:sldId id="278" r:id="rId16"/>
    <p:sldId id="279" r:id="rId17"/>
    <p:sldId id="288" r:id="rId18"/>
    <p:sldId id="280" r:id="rId19"/>
    <p:sldId id="281" r:id="rId20"/>
    <p:sldId id="295" r:id="rId21"/>
    <p:sldId id="294" r:id="rId22"/>
    <p:sldId id="282" r:id="rId23"/>
    <p:sldId id="289" r:id="rId24"/>
    <p:sldId id="291" r:id="rId25"/>
    <p:sldId id="293" r:id="rId26"/>
    <p:sldId id="292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7BD4-4BF4-4165-BECF-F8A091C09607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4B3DF-93A6-45FD-882A-D58D4AECD3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1FE2E4C-DC25-4C6E-BB77-061113599144}" type="datetime1">
              <a:rPr lang="en-US" smtClean="0"/>
              <a:t>11/17/2024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065-23B6-4949-ABB9-3AC54A87835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C383-66FC-4371-8A2C-9401EAB4CE1B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BD37-F52A-4EA5-B977-7C45B514F93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5DF2A24-AE4B-4809-9EE6-03F12B90374C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42C-373B-468B-A013-83FDFDEC8267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F5D1-B5C1-42FA-B0A9-4A3C0A8924AF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4F81-D897-48EC-887F-E196BB205F0F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596E-0604-4723-B0D0-EC4DA9228550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2A9-9105-4448-9042-DC8DB4E90FC6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4F95-A5BB-4D13-A7DF-0ABB9DFDD3AA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3A4DF2-7514-4727-BA82-8F070FF39AB2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Batch Number #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F1805E-8ECD-4665-ACF6-E4B39ECC81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92775"/>
            <a:ext cx="6858000" cy="1184025"/>
          </a:xfrm>
        </p:spPr>
        <p:txBody>
          <a:bodyPr>
            <a:normAutofit fontScale="90000"/>
          </a:bodyPr>
          <a:lstStyle/>
          <a:p>
            <a:r>
              <a:rPr lang="en-US" dirty="0"/>
              <a:t>BATTERY MANAGEMENT SYSTEM</a:t>
            </a:r>
            <a:br>
              <a:rPr lang="en-US" dirty="0"/>
            </a:br>
            <a:r>
              <a:rPr lang="en-US" dirty="0"/>
              <a:t>FOR ELECTRICAL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667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Bhagavatula</a:t>
            </a:r>
            <a:r>
              <a:rPr lang="en-US" sz="2000" dirty="0"/>
              <a:t> Sai Pranav (21BEE1043), Nomula Rishith (21BEE1096), </a:t>
            </a:r>
            <a:r>
              <a:rPr lang="en-US" sz="2000" dirty="0" err="1"/>
              <a:t>Sreeniketh</a:t>
            </a:r>
            <a:r>
              <a:rPr lang="en-US" sz="2000" dirty="0"/>
              <a:t> </a:t>
            </a:r>
            <a:r>
              <a:rPr lang="en-US" sz="2000" dirty="0" err="1"/>
              <a:t>Dasam</a:t>
            </a:r>
            <a:r>
              <a:rPr lang="en-US" sz="2000" dirty="0"/>
              <a:t> (21BEE1337)</a:t>
            </a:r>
          </a:p>
          <a:p>
            <a:endParaRPr lang="en-US" dirty="0"/>
          </a:p>
        </p:txBody>
      </p:sp>
      <p:pic>
        <p:nvPicPr>
          <p:cNvPr id="8" name="Picture 7" descr="vitlogo2018new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57200"/>
            <a:ext cx="3486150" cy="1184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A3F-9871-86B4-E272-54C46AF2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699E5-A8BB-A9C5-176B-5CA98491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6C426-8C0A-AFA7-3512-C327EE9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C5C422-9B8C-7D60-DF51-5CC25EBCC0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1CF75-057C-9ED8-E096-0E33C0BE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11430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8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2AAB-761A-2576-1706-3618977C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flowchart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A80A-F65B-A4AA-CA11-21734FDA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92A0-9F5B-5D3F-CD55-CAC3B3B1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23162C-85FB-67A4-51E3-660B8B6101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/>
          <a:stretch/>
        </p:blipFill>
        <p:spPr>
          <a:xfrm>
            <a:off x="2298040" y="1219200"/>
            <a:ext cx="4940960" cy="4937125"/>
          </a:xfrm>
        </p:spPr>
      </p:pic>
    </p:spTree>
    <p:extLst>
      <p:ext uri="{BB962C8B-B14F-4D97-AF65-F5344CB8AC3E}">
        <p14:creationId xmlns:p14="http://schemas.microsoft.com/office/powerpoint/2010/main" val="157224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32CC-30BA-B941-C447-CB3D2541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monitor/dashboard 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3746-322A-A2DA-2EC0-C23641A6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BF1AD-E3DD-734E-8D27-4CD4E23F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D444AC87-AAF2-E61C-021E-2F5F4293F4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98" y="1752600"/>
            <a:ext cx="5219700" cy="4114800"/>
          </a:xfr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7B12CD0-2396-AD1E-627F-02C7DA56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27506"/>
            <a:ext cx="3238500" cy="43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9543-017D-6684-58D1-BF2FAD3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calibration of sensors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1A726-3A0B-849A-4FAE-237823E3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7779-14E4-D338-CAF2-869E1E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7C8AE-6552-304B-78CE-22246D249D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calculations in the project are classified as follows:</a:t>
            </a:r>
          </a:p>
          <a:p>
            <a:r>
              <a:rPr lang="en-US" dirty="0"/>
              <a:t>Voltage sensor calibration</a:t>
            </a:r>
          </a:p>
          <a:p>
            <a:r>
              <a:rPr lang="en-US" dirty="0"/>
              <a:t>Current sensor calibration</a:t>
            </a:r>
          </a:p>
          <a:p>
            <a:r>
              <a:rPr lang="en-US" dirty="0"/>
              <a:t>State of Charge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1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AA05-45A0-C978-9AB0-6FE7D1C0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4DFCF-E44F-A3CF-EFFD-C3209804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EEF0-B7AA-403D-BFFA-C9ED2AB4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voltage sensor with ESP32 ...">
            <a:extLst>
              <a:ext uri="{FF2B5EF4-FFF2-40B4-BE49-F238E27FC236}">
                <a16:creationId xmlns:a16="http://schemas.microsoft.com/office/drawing/2014/main" id="{99F786A4-2EF0-404A-8192-31EFF405EC5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1525"/>
            <a:ext cx="5971117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1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C3EE-AD19-2D53-DF9E-34DE3AEE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sensor calibration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BB285-6DD1-B90F-D324-E797530A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CB53-6423-76BF-318E-D58D4B8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A2562-91D4-C692-756E-67A391B26F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Battery Voltage Measurement: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voltage divider</a:t>
            </a:r>
            <a:r>
              <a:rPr lang="en-US" dirty="0"/>
              <a:t> reduces the battery voltage to a level safe for the ESP32’s ADC input (0-3.3V).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Formula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Vin​ = actual battery voltage (before the divider)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Vout</a:t>
            </a:r>
            <a:r>
              <a:rPr lang="en-US" dirty="0"/>
              <a:t>​ = voltage at ADC input after the divider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R1= 7.5K</a:t>
            </a:r>
            <a:r>
              <a:rPr lang="el-GR" dirty="0"/>
              <a:t>Ω</a:t>
            </a:r>
            <a:r>
              <a:rPr lang="en-US" dirty="0"/>
              <a:t> and R2= 30K</a:t>
            </a:r>
            <a:r>
              <a:rPr lang="el-GR" dirty="0"/>
              <a:t>Ω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Vin​ is approximately twice the value of  </a:t>
            </a:r>
            <a:r>
              <a:rPr lang="en-US" dirty="0" err="1"/>
              <a:t>Vout</a:t>
            </a:r>
            <a:r>
              <a:rPr lang="en-US" dirty="0"/>
              <a:t>​, so the code multiplies the ADC reading by 2.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09AFF2-97AB-1592-7CB7-724AADD7C513}"/>
                  </a:ext>
                </a:extLst>
              </p:cNvPr>
              <p:cNvSpPr txBox="1"/>
              <p:nvPr/>
            </p:nvSpPr>
            <p:spPr>
              <a:xfrm>
                <a:off x="2365248" y="2714317"/>
                <a:ext cx="457200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N" sz="2400" i="0">
                          <a:latin typeface="Cambria Math" panose="02040503050406030204" pitchFamily="18" charset="0"/>
                        </a:rPr>
                        <m:t>​×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1​+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2​​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09AFF2-97AB-1592-7CB7-724AADD7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8" y="2714317"/>
                <a:ext cx="4572000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5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1BEF-728D-0866-DF8C-22A55D6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C5A87-C88D-239C-F73A-7DACC3A5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C02B8-26A4-DF89-66D1-98964229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7D1653-D925-730D-52C1-0A5BEC2572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ADC Conversion</a:t>
                </a:r>
                <a:r>
                  <a:rPr lang="en-US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ESP32 reads the analog voltage using a 12-bit ADC (0-4095).</a:t>
                </a:r>
              </a:p>
              <a:p>
                <a:r>
                  <a:rPr lang="en-US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𝑉𝑎𝑑𝑐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𝐴𝐷𝐶𝑣𝑎𝑙𝑢𝑒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​​</m:t>
                              </m:r>
                            </m:e>
                          </m:d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en-IN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𝑉𝑟𝑒𝑓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ADC value is digital output from </a:t>
                </a:r>
                <a:r>
                  <a:rPr lang="en-US" dirty="0" err="1"/>
                  <a:t>analogRead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Vref</a:t>
                </a:r>
                <a:r>
                  <a:rPr lang="en-US" dirty="0"/>
                  <a:t> is the reference voltage(3.3V)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7D1653-D925-730D-52C1-0A5BEC257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83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A4A2-E184-908A-DEBE-E7CFD661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32FF-5F27-A774-54A5-A8E2F4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3C94-7D42-4DD1-E291-38F55B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6527B2-A3BF-FE99-CABC-EC3DFB4C18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744662"/>
            <a:ext cx="8096250" cy="3886200"/>
          </a:xfrm>
        </p:spPr>
      </p:pic>
    </p:spTree>
    <p:extLst>
      <p:ext uri="{BB962C8B-B14F-4D97-AF65-F5344CB8AC3E}">
        <p14:creationId xmlns:p14="http://schemas.microsoft.com/office/powerpoint/2010/main" val="1427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CD46-A8C3-D064-A115-B36022AC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sensor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187DA-32AB-0F24-5CDC-9615AD73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0A08-0E78-3FBA-02BF-69E2EC36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F90F5F-0B7F-84CE-8866-D8225A38EF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ACS712 current sensor</a:t>
            </a:r>
            <a:r>
              <a:rPr lang="en-US" dirty="0"/>
              <a:t> measures current. It outputs an analog voltage that corresponds to the current flowing through it. The output voltage at 0A is </a:t>
            </a:r>
            <a:r>
              <a:rPr lang="en-US" b="1" dirty="0" err="1"/>
              <a:t>Vcc</a:t>
            </a:r>
            <a:r>
              <a:rPr lang="en-US" b="1" dirty="0"/>
              <a:t>/2</a:t>
            </a:r>
            <a:r>
              <a:rPr lang="en-US" dirty="0"/>
              <a:t>, and the sensor's sensitivity is typically 100mV per Amp (depending on the specific model).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1B02-D724-256A-B3A3-24F01203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FAD50-9134-8DE1-3A10-ED114478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8241-795B-A349-51A2-2414B9C9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CF09E-DADD-235B-7985-B82B6AF998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/>
          <a:lstStyle/>
          <a:p>
            <a:r>
              <a:rPr lang="en-US" dirty="0"/>
              <a:t>Converting the ADC reading to voltage at R1= 1K</a:t>
            </a:r>
            <a:r>
              <a:rPr lang="el-GR" dirty="0"/>
              <a:t>Ω</a:t>
            </a:r>
            <a:r>
              <a:rPr lang="en-US" dirty="0"/>
              <a:t> and R2= 2K</a:t>
            </a:r>
            <a:r>
              <a:rPr lang="el-GR" dirty="0"/>
              <a:t>Ω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actual sensor voltage V</a:t>
            </a:r>
            <a:r>
              <a:rPr lang="en-US" i="1" dirty="0"/>
              <a:t> sensor </a:t>
            </a:r>
            <a:r>
              <a:rPr lang="en-US" dirty="0"/>
              <a:t>, is calculated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current is determined  by subtracting  the </a:t>
            </a:r>
            <a:r>
              <a:rPr lang="en-US" sz="2400" dirty="0" err="1"/>
              <a:t>caliberation</a:t>
            </a:r>
            <a:r>
              <a:rPr lang="en-US" sz="2400" dirty="0"/>
              <a:t> offset  and dividing by the  sensors sensitivity(100mV/A)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620708-0DCE-A70D-1F74-101663F788BC}"/>
                  </a:ext>
                </a:extLst>
              </p:cNvPr>
              <p:cNvSpPr txBox="1"/>
              <p:nvPr/>
            </p:nvSpPr>
            <p:spPr>
              <a:xfrm>
                <a:off x="2057400" y="2107188"/>
                <a:ext cx="5977128" cy="1178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𝑉𝑎𝑑𝑐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𝐴𝐷𝐶𝑣𝑎𝑙𝑢𝑒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​​</m:t>
                              </m:r>
                            </m:e>
                          </m:d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4095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𝑉𝑟𝑒𝑓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0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620708-0DCE-A70D-1F74-101663F7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07188"/>
                <a:ext cx="5977128" cy="117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358302-57EC-E7B6-9EB8-A16C1FEB763C}"/>
                  </a:ext>
                </a:extLst>
              </p:cNvPr>
              <p:cNvSpPr txBox="1"/>
              <p:nvPr/>
            </p:nvSpPr>
            <p:spPr>
              <a:xfrm>
                <a:off x="1752600" y="3619005"/>
                <a:ext cx="4572000" cy="1725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𝑉𝑠𝑒𝑛𝑠𝑜𝑟</m:t>
                      </m:r>
                      <m:r>
                        <a:rPr lang="en-IN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​=</m:t>
                      </m:r>
                      <m:f>
                        <m:fPr>
                          <m:ctrlP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​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𝑉𝑎𝑑𝑐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​×(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1​+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2​)​</m:t>
                          </m:r>
                        </m:num>
                        <m:den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N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358302-57EC-E7B6-9EB8-A16C1FEB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19005"/>
                <a:ext cx="4572000" cy="1725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F76D7C-1EC2-A9CF-2EA6-0D670BCAEC6B}"/>
                  </a:ext>
                </a:extLst>
              </p:cNvPr>
              <p:cNvSpPr txBox="1"/>
              <p:nvPr/>
            </p:nvSpPr>
            <p:spPr>
              <a:xfrm>
                <a:off x="2593848" y="5511507"/>
                <a:ext cx="4572000" cy="677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𝑉𝑠𝑒𝑛𝑠𝑜𝑟</m:t>
                          </m:r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​−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𝑐𝑎𝑙𝑖𝑏𝑟𝑎𝑡𝑖𝑜𝑛𝑂𝑓𝑓𝑠𝑒𝑡</m:t>
                          </m:r>
                        </m:num>
                        <m:den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0.100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F76D7C-1EC2-A9CF-2EA6-0D670BCA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48" y="5511507"/>
                <a:ext cx="4572000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9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 Design specification for BMS</a:t>
            </a:r>
          </a:p>
          <a:p>
            <a:r>
              <a:rPr lang="en-US" dirty="0"/>
              <a:t>Circuit diagram for BMS</a:t>
            </a:r>
          </a:p>
          <a:p>
            <a:r>
              <a:rPr lang="en-IN" dirty="0"/>
              <a:t>TP4056-Charging Module</a:t>
            </a:r>
          </a:p>
          <a:p>
            <a:r>
              <a:rPr lang="en-IN" dirty="0"/>
              <a:t>Hardware Connections</a:t>
            </a:r>
          </a:p>
          <a:p>
            <a:r>
              <a:rPr lang="en-IN" dirty="0"/>
              <a:t>Code flowchart</a:t>
            </a:r>
          </a:p>
          <a:p>
            <a:r>
              <a:rPr lang="en-IN" dirty="0"/>
              <a:t>Serial monitor/dashboard output</a:t>
            </a:r>
          </a:p>
          <a:p>
            <a:r>
              <a:rPr lang="en-IN" dirty="0"/>
              <a:t>Analysis and calibration of sensors</a:t>
            </a:r>
          </a:p>
          <a:p>
            <a:r>
              <a:rPr lang="en-IN" dirty="0"/>
              <a:t>SoC estimation using ML algorithm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4452-6719-2ED3-C22F-B504B87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80"/>
            <a:ext cx="8229600" cy="990600"/>
          </a:xfrm>
        </p:spPr>
        <p:txBody>
          <a:bodyPr/>
          <a:lstStyle/>
          <a:p>
            <a:r>
              <a:rPr lang="en-IN" dirty="0"/>
              <a:t>LM35 Temperature sensor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9607D-04FA-E1E5-AA43-B93D4DC6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045E4-8F05-313F-648D-D54EF1CA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18A0D-B759-373F-2675-6F2762C404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Precise Temperature Measurement</a:t>
            </a:r>
            <a:r>
              <a:rPr lang="en-US" dirty="0"/>
              <a:t>: The LM35 temperature sensor is used to accurately measure the temperature of the battery or surrounding environment in your BMS. </a:t>
            </a:r>
          </a:p>
          <a:p>
            <a:r>
              <a:rPr lang="en-US" b="1" dirty="0"/>
              <a:t>Integration with Microcontroller</a:t>
            </a:r>
            <a:r>
              <a:rPr lang="en-US" dirty="0"/>
              <a:t>: The LM35 produces an analog output where the voltage increases by 10mV per °C rise in temperature. This analog signal is sent to ESP32, which converts it to a digital value using an ADC (Analog-to-Digital Converter).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80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C07F-25C5-6851-BB4F-A325059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Relay Module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A3032-3DE5-C6E7-50B7-7A87F7E8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96631-8E3D-782D-81DF-EC402135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32782-D28B-EE08-DD67-273A4CE6C0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Temperature Protection Mechanism</a:t>
            </a:r>
            <a:r>
              <a:rPr lang="en-US" dirty="0"/>
              <a:t>: The relay module is activated when the battery temperature surpasses 60˚C, serving as a safeguard to isolate the battery from the load. </a:t>
            </a:r>
          </a:p>
          <a:p>
            <a:endParaRPr lang="en-US" dirty="0"/>
          </a:p>
          <a:p>
            <a:r>
              <a:rPr lang="en-IN" b="1" dirty="0"/>
              <a:t>Preventive Isolation</a:t>
            </a:r>
            <a:r>
              <a:rPr lang="en-IN" dirty="0"/>
              <a:t>: </a:t>
            </a:r>
            <a:r>
              <a:rPr lang="en-US" dirty="0"/>
              <a:t>The relay module prevents excessive heat buildup, which could lead to thermal runaway, over-voltage, or over-current conditions, thus preserving the integrity of the battery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9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B4D6-459C-0496-70AB-6589C8B9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F506D-CC10-3E80-AF97-9FBF229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33649-7444-D988-EAC9-FD7996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BE9B85-031F-68A2-791B-507D802795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State of Charge (SoC)</a:t>
            </a:r>
            <a:r>
              <a:rPr lang="en-US" dirty="0"/>
              <a:t> of the battery represents the battery's remaining capacity as a percentage of the full charge. In this case, you're mapping the battery voltage (2.8V to 4.2V) to a percentage value (0% to 100%).</a:t>
            </a:r>
          </a:p>
          <a:p>
            <a:r>
              <a:rPr lang="en-US" dirty="0"/>
              <a:t>The function maps the battery voltage to a percentage range:</a:t>
            </a:r>
          </a:p>
          <a:p>
            <a:endParaRPr lang="en-US" dirty="0"/>
          </a:p>
          <a:p>
            <a:r>
              <a:rPr lang="en-US" dirty="0"/>
              <a:t>Voltage range: </a:t>
            </a:r>
          </a:p>
          <a:p>
            <a:r>
              <a:rPr lang="en-US" dirty="0"/>
              <a:t>4.2 V  - represents fully charged battery</a:t>
            </a:r>
          </a:p>
          <a:p>
            <a:r>
              <a:rPr lang="en-US" dirty="0"/>
              <a:t>2.8V – represents a near-depleted battery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A7F10-0971-CA55-6941-43772F5FF1E8}"/>
                  </a:ext>
                </a:extLst>
              </p:cNvPr>
              <p:cNvSpPr txBox="1"/>
              <p:nvPr/>
            </p:nvSpPr>
            <p:spPr>
              <a:xfrm>
                <a:off x="1905000" y="3581400"/>
                <a:ext cx="6022848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𝑏𝑎𝑡</m:t>
                      </m:r>
                      <m:r>
                        <m:rPr>
                          <m:lit/>
                        </m:rPr>
                        <a:rPr lang="en-IN" sz="2000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𝑉𝑏𝑎𝑡𝑡𝑒𝑟𝑦</m:t>
                              </m:r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​−2.8</m:t>
                              </m:r>
                            </m:e>
                          </m:d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100−0</m:t>
                              </m:r>
                            </m:e>
                          </m:d>
                        </m:num>
                        <m:den>
                          <m:r>
                            <a:rPr lang="en-IN" sz="2000" i="0">
                              <a:latin typeface="Cambria Math" panose="02040503050406030204" pitchFamily="18" charset="0"/>
                            </a:rPr>
                            <m:t>4.2−2.8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A7F10-0971-CA55-6941-43772F5F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6022848" cy="689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24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42BC-C419-E524-BE8D-9DDC6FE2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 using ML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7B497-7B34-B9B4-E0C9-69355CDA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9286-DE51-1F56-FA2E-15D9DBE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CE53B-83F6-47BF-3076-3D807B1C97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Model Selection and Approach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algorithm was chosen for predicting the State of Charge (SoC) due to its ability to handle non-linear patterns effectively and minimize overfitting through regularization. </a:t>
            </a:r>
            <a:r>
              <a:rPr lang="en-US" dirty="0" err="1"/>
              <a:t>XGBoost</a:t>
            </a:r>
            <a:r>
              <a:rPr lang="en-US" dirty="0"/>
              <a:t> performed well with the dataset, providing accurate SoC predictions and robust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05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CB26-03D5-4F88-91CE-B0E44569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 using ML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74081-2923-1550-ECF4-7F38CEF6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44BE4-C2E4-64BC-E9AF-A55A2C07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F6A49-1F20-A443-3FD5-E9F2F578A3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model’s performance was evaluated using Mean Squared Error (MSE), Mean Absolute Error (MAE), and R² values. These metrics showed that </a:t>
            </a:r>
            <a:r>
              <a:rPr lang="en-US" dirty="0" err="1"/>
              <a:t>XGBoost</a:t>
            </a:r>
            <a:r>
              <a:rPr lang="en-US" dirty="0"/>
              <a:t> could handle the data complexity and deliver precise SoC estimates.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47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B39E-311D-95E4-19E2-C5BABE28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 estimation using ML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BBF71-A09B-8F1B-6D8D-3C73D573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72ED-DBBD-D6D8-4AF8-31CD4E7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6B2710-2B02-CE9E-2C0F-CF21327813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89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A2B2-297E-E9A2-1C6F-A4E1C97A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D901B-9383-BB9A-3752-81A79FC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E161-7331-78EB-22AF-4C938675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AA84E-A6FE-556F-C6B2-4ED13CAC68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 Management System (BMS) enhances the efficiency, safety, and lifespan of battery-powered systems by continuously monitoring key parameters like voltage, current, and temperature. </a:t>
            </a:r>
          </a:p>
          <a:p>
            <a:r>
              <a:rPr lang="en-US" dirty="0"/>
              <a:t>Through real-time data analysis and machine learning, the BMS optimizes energy usage and dynamically safeguards against potential issues. </a:t>
            </a:r>
          </a:p>
          <a:p>
            <a:r>
              <a:rPr lang="en-US" dirty="0"/>
              <a:t>This approach not only minimizes energy waste but also supports the shift toward sustainable energy solutions, making it a critical component in modern electric vehicles and renewable energy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588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Abd Wahab, M.H., Mohamad Anuar, I.N., Ambar, R., </a:t>
            </a:r>
            <a:r>
              <a:rPr lang="en-IN" sz="1600" u="none" strike="noStrike" dirty="0" err="1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Baharum</a:t>
            </a: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, A., Shanta, S., </a:t>
            </a:r>
            <a:r>
              <a:rPr lang="en-IN" sz="1600" u="none" strike="noStrike" dirty="0" err="1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Sulaiman,M.S</a:t>
            </a: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., et al. (2018) IoT-Based Battery Monitoring System for Electric </a:t>
            </a:r>
            <a:r>
              <a:rPr lang="en-IN" sz="1600" u="none" strike="noStrike" dirty="0" err="1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Vehicle.International</a:t>
            </a: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 Journal of Engineering &amp; Technology, 7, 505-510. https://doi.org/10.11591/ijeecs.v24.i3.pp1315-1322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Rao, S.S. and </a:t>
            </a:r>
            <a:r>
              <a:rPr lang="en-IN" sz="1600" u="none" strike="noStrike" dirty="0" err="1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Rangaswamy</a:t>
            </a: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, D. (2021) Power Quality Mitigation and Transient Analysis in AC/DC Hybrid Microgrid for Electric Vehicle Charging. Indonesian Journal of Electrical Engineering and Computer Science, 24, 1315-1322.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Le Gall, G., </a:t>
            </a:r>
            <a:r>
              <a:rPr lang="en-IN" sz="1600" u="none" strike="noStrike" dirty="0" err="1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Montavont</a:t>
            </a:r>
            <a:r>
              <a:rPr lang="en-IN" sz="1600" u="none" strike="noStrike" dirty="0"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</a:rPr>
              <a:t>, N. and Papadopoulos, G.Z. (2022) IoT Network Management within the Electric Vehicle Battery Management System. Journal of Signal Processing Systems, 94, 27-44. https://doi.org/10.1007/s11265-021-01670-2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effectLst/>
                <a:ea typeface="Times New Roman" panose="02020603050405020304" pitchFamily="18" charset="0"/>
              </a:rPr>
              <a:t>Dost, P., </a:t>
            </a:r>
            <a:r>
              <a:rPr lang="en-IN" sz="1600" dirty="0" err="1">
                <a:effectLst/>
                <a:ea typeface="Times New Roman" panose="02020603050405020304" pitchFamily="18" charset="0"/>
              </a:rPr>
              <a:t>Spichartz</a:t>
            </a:r>
            <a:r>
              <a:rPr lang="en-IN" sz="1600" dirty="0">
                <a:effectLst/>
                <a:ea typeface="Times New Roman" panose="02020603050405020304" pitchFamily="18" charset="0"/>
              </a:rPr>
              <a:t>, P. and </a:t>
            </a:r>
            <a:r>
              <a:rPr lang="en-IN" sz="1600" dirty="0" err="1">
                <a:effectLst/>
                <a:ea typeface="Times New Roman" panose="02020603050405020304" pitchFamily="18" charset="0"/>
              </a:rPr>
              <a:t>Sourkounis</a:t>
            </a:r>
            <a:r>
              <a:rPr lang="en-IN" sz="1600" dirty="0">
                <a:effectLst/>
                <a:ea typeface="Times New Roman" panose="02020603050405020304" pitchFamily="18" charset="0"/>
              </a:rPr>
              <a:t>, C. (2015) Charging Behaviour of Users Utilizing Battery Electric Vehicles and Extended Range Electric Vehicles within the Scope of a Field Test. 2015 International Conference on Renewable Energy Research and Applications (ICRERA), Palermo, 22-25 November 2015, 1162-1167.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design and understand Battery Management Systems for EVs.</a:t>
            </a:r>
          </a:p>
          <a:p>
            <a:r>
              <a:rPr lang="en-US" dirty="0"/>
              <a:t> To Estimate the State of Charge (SOC) by measuring different battery parameters.</a:t>
            </a:r>
          </a:p>
          <a:p>
            <a:r>
              <a:rPr lang="en-US" dirty="0"/>
              <a:t>To predict the state of charge using machine learning models at low battery levels.</a:t>
            </a:r>
          </a:p>
          <a:p>
            <a:r>
              <a:rPr lang="en-US" dirty="0"/>
              <a:t>To demonstrate the BMS hardware prototype.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r>
              <a:rPr lang="en-US" sz="2000" dirty="0"/>
              <a:t>The objective of a Battery Management System (BMS) is to ensure the safe, efficient, and reliable operation of a battery.</a:t>
            </a:r>
          </a:p>
          <a:p>
            <a:r>
              <a:rPr lang="en-US" sz="2000" dirty="0"/>
              <a:t>Typically used in applications such as electric vehicles, renewable energy systems, or other energy storage solutions. Specifically, a BMS serves the following key objectives: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romanUcPeriod"/>
            </a:pPr>
            <a:r>
              <a:rPr lang="en-US" sz="1800" b="1" dirty="0"/>
              <a:t>Safety Protection</a:t>
            </a:r>
            <a:r>
              <a:rPr lang="en-US" sz="1800" dirty="0"/>
              <a:t>: Monitors the battery's state (voltage, temperature, current, etc.) to prevent unsafe conditions like overcharging, deep discharging, overheating, or short circuits.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1800" b="1" dirty="0"/>
              <a:t>State Monitoring</a:t>
            </a:r>
            <a:r>
              <a:rPr lang="en-US" sz="1800" dirty="0"/>
              <a:t>: Tracks key battery parameters such as State of Charge (SoC) to ensure the system's proper functionality.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1800" b="1" dirty="0"/>
              <a:t>Energy Efficiency</a:t>
            </a:r>
            <a:r>
              <a:rPr lang="en-US" sz="1800" dirty="0"/>
              <a:t>: Ensures that the battery operates optimally by regulating its usage and charging patterns.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1800" b="1" dirty="0"/>
              <a:t>Communication Interface</a:t>
            </a:r>
            <a:r>
              <a:rPr lang="en-US" sz="1800" dirty="0"/>
              <a:t>: Provides data to external systems like the vehicle’s control unit or energy management system for enhanced control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122142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 for BMS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Components and their operational rating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E8B18-F632-98F6-FC96-69E9EF3C9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65657"/>
              </p:ext>
            </p:extLst>
          </p:nvPr>
        </p:nvGraphicFramePr>
        <p:xfrm>
          <a:off x="1371600" y="1945640"/>
          <a:ext cx="6096000" cy="383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477277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9472372"/>
                    </a:ext>
                  </a:extLst>
                </a:gridCol>
              </a:tblGrid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99736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ESP32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9269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DC current sensor [ACS712]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85286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DC voltage Sensor[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A180185</a:t>
                      </a:r>
                      <a:r>
                        <a:rPr lang="en-I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29219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Rechargeable Battery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3.7V, 3000mAh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80592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1kΩ, 10kΩ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5646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80578"/>
                  </a:ext>
                </a:extLst>
              </a:tr>
              <a:tr h="4585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TP4056 Charging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4.12V, 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20248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-50˚C to 150˚C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838"/>
                  </a:ext>
                </a:extLst>
              </a:tr>
              <a:tr h="3719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5V, 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669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/>
              <a:t>Circuit Diagram For BMS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A diagram of a battery&#10;&#10;Description automatically generated">
            <a:extLst>
              <a:ext uri="{FF2B5EF4-FFF2-40B4-BE49-F238E27FC236}">
                <a16:creationId xmlns:a16="http://schemas.microsoft.com/office/drawing/2014/main" id="{89478825-552E-A761-260F-6B4163237EB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2" y="1143000"/>
            <a:ext cx="8516988" cy="5029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D699-8710-7B01-425D-2B14BCE3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TP4056-Charging Module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10F7-8E6B-DBB9-89E9-C32FB0F4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F85DC-BEB8-4A14-25E6-4A03F11E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5577D-23A9-F775-231E-526B8E6515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2362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TP4056</a:t>
            </a:r>
            <a:r>
              <a:rPr lang="en-US" dirty="0"/>
              <a:t> charging module is a lithium-ion battery charger module with a constant current/constant voltage (CC/CV) charging algorithm. It's designed to safely charge single-cell lithium-ion or lithium-polymer batteries. </a:t>
            </a:r>
          </a:p>
        </p:txBody>
      </p:sp>
    </p:spTree>
    <p:extLst>
      <p:ext uri="{BB962C8B-B14F-4D97-AF65-F5344CB8AC3E}">
        <p14:creationId xmlns:p14="http://schemas.microsoft.com/office/powerpoint/2010/main" val="257414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BE61-6F25-C5D2-546E-7F902C3C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TP4056-Charging Module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0D534-2D79-ABAA-925E-5FBC817F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11E3-4389-45EA-03CF-0689754F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3F6059-6E61-BFB1-B4E5-498D3B0854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Working of the module:</a:t>
            </a:r>
          </a:p>
          <a:p>
            <a:r>
              <a:rPr lang="en-US" b="1" dirty="0"/>
              <a:t>Constant Current Mode (CC):</a:t>
            </a:r>
            <a:r>
              <a:rPr lang="en-US" dirty="0"/>
              <a:t> When the battery voltage is low (below 4.2V), the module provides a constant current to charge the battery at the set rate (up to 1A). This ensures that the charging speed is optimal without stressing the battery.</a:t>
            </a:r>
          </a:p>
          <a:p>
            <a:r>
              <a:rPr lang="en-US" b="1" dirty="0"/>
              <a:t>Constant Voltage Mode (CV):</a:t>
            </a:r>
            <a:r>
              <a:rPr lang="en-US" dirty="0"/>
              <a:t> Once the battery voltage approaches 4.2V, the module switches to constant voltage mode, maintaining a steady voltage while gradually reducing the current as the battery becomes fully charged.</a:t>
            </a:r>
          </a:p>
        </p:txBody>
      </p:sp>
    </p:spTree>
    <p:extLst>
      <p:ext uri="{BB962C8B-B14F-4D97-AF65-F5344CB8AC3E}">
        <p14:creationId xmlns:p14="http://schemas.microsoft.com/office/powerpoint/2010/main" val="399092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IN" dirty="0"/>
              <a:t>TP4056-Charging Module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Batch Number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805E-8ECD-4665-ACF6-E4B39ECC81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FEC8F1-E8D1-6B86-648E-954176F4FA6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395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T Based Battery Status Monitoring System using ESP8266">
            <a:extLst>
              <a:ext uri="{FF2B5EF4-FFF2-40B4-BE49-F238E27FC236}">
                <a16:creationId xmlns:a16="http://schemas.microsoft.com/office/drawing/2014/main" id="{02E91E52-2894-1F40-B3BF-34D2E296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5280"/>
            <a:ext cx="5293303" cy="223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A230DB-AB74-19EC-8B79-1435D528B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28875"/>
              </p:ext>
            </p:extLst>
          </p:nvPr>
        </p:nvGraphicFramePr>
        <p:xfrm>
          <a:off x="5105400" y="1167360"/>
          <a:ext cx="3734436" cy="2846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val="991479577"/>
                    </a:ext>
                  </a:extLst>
                </a:gridCol>
                <a:gridCol w="1867218">
                  <a:extLst>
                    <a:ext uri="{9D8B030D-6E8A-4147-A177-3AD203B41FA5}">
                      <a16:colId xmlns:a16="http://schemas.microsoft.com/office/drawing/2014/main" val="2751355251"/>
                    </a:ext>
                  </a:extLst>
                </a:gridCol>
              </a:tblGrid>
              <a:tr h="564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Input voltage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</a:rPr>
                        <a:t>5V</a:t>
                      </a:r>
                      <a:endParaRPr lang="en-IN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62339"/>
                  </a:ext>
                </a:extLst>
              </a:tr>
              <a:tr h="564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Maximum charge current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1000mA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227515"/>
                  </a:ext>
                </a:extLst>
              </a:tr>
              <a:tr h="587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Charging cut-off voltage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4.2V±1%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016415"/>
                  </a:ext>
                </a:extLst>
              </a:tr>
              <a:tr h="564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Overcurrent Protection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3A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027409"/>
                  </a:ext>
                </a:extLst>
              </a:tr>
              <a:tr h="564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Over-Discharge Protection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2.5V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76666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A896C9C-FCF6-1C9D-3300-F38E2E66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1" y="1090831"/>
            <a:ext cx="103375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1012</TotalTime>
  <Words>1524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Aptos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BATTERY MANAGEMENT SYSTEM FOR ELECTRICAL VEHICLES</vt:lpstr>
      <vt:lpstr>Table of Contents</vt:lpstr>
      <vt:lpstr>Objectives</vt:lpstr>
      <vt:lpstr>Project Overview</vt:lpstr>
      <vt:lpstr>Design Specification for BMS</vt:lpstr>
      <vt:lpstr>Circuit Diagram For BMS</vt:lpstr>
      <vt:lpstr>TP4056-Charging Module</vt:lpstr>
      <vt:lpstr>TP4056-Charging Module</vt:lpstr>
      <vt:lpstr>TP4056-Charging Module</vt:lpstr>
      <vt:lpstr>Hardware Connections</vt:lpstr>
      <vt:lpstr>Code flowchart</vt:lpstr>
      <vt:lpstr>Serial monitor/dashboard output</vt:lpstr>
      <vt:lpstr>Analysis &amp; calibration of sensors</vt:lpstr>
      <vt:lpstr>Voltage sensor</vt:lpstr>
      <vt:lpstr>Voltage sensor calibration</vt:lpstr>
      <vt:lpstr>Voltage sensor</vt:lpstr>
      <vt:lpstr>Current sensor</vt:lpstr>
      <vt:lpstr>Current sensor </vt:lpstr>
      <vt:lpstr>Current sensor</vt:lpstr>
      <vt:lpstr>LM35 Temperature sensor</vt:lpstr>
      <vt:lpstr>Relay Module</vt:lpstr>
      <vt:lpstr>State of Charge</vt:lpstr>
      <vt:lpstr>SOC estimation using ML algorithm</vt:lpstr>
      <vt:lpstr>SOC estimation using ML algorithm</vt:lpstr>
      <vt:lpstr>SOC estimation using ML algorithm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VITCC</dc:creator>
  <cp:lastModifiedBy>rishith nomula</cp:lastModifiedBy>
  <cp:revision>37</cp:revision>
  <dcterms:created xsi:type="dcterms:W3CDTF">2016-01-12T10:20:22Z</dcterms:created>
  <dcterms:modified xsi:type="dcterms:W3CDTF">2024-11-17T18:17:58Z</dcterms:modified>
</cp:coreProperties>
</file>