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1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reenithi\Downloads\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reenithi\Downloads\projec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[project.xlsx]Sheet1!PivotTable1</c:name>
    <c:fmtId val="2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s>
    <c:plotArea>
      <c:layout/>
      <c:pieChart>
        <c:varyColors val="1"/>
        <c:ser>
          <c:idx val="0"/>
          <c:order val="0"/>
          <c:tx>
            <c:strRef>
              <c:f>Sheet1!$B$5:$B$6</c:f>
              <c:strCache>
                <c:ptCount val="1"/>
                <c:pt idx="0">
                  <c:v>Fair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8B8-4677-AAC4-87D5663000E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8B8-4677-AAC4-87D5663000E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8B8-4677-AAC4-87D5663000E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8B8-4677-AAC4-87D5663000E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8B8-4677-AAC4-87D5663000E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8B8-4677-AAC4-87D5663000EF}"/>
              </c:ext>
            </c:extLst>
          </c:dPt>
          <c:cat>
            <c:strRef>
              <c:f>Sheet1!$A$7:$A$13</c:f>
              <c:strCache>
                <c:ptCount val="6"/>
                <c:pt idx="0">
                  <c:v>Admin Offices</c:v>
                </c:pt>
                <c:pt idx="1">
                  <c:v>Executive Office</c:v>
                </c:pt>
                <c:pt idx="2">
                  <c:v>IT/IS</c:v>
                </c:pt>
                <c:pt idx="3">
                  <c:v>Production       </c:v>
                </c:pt>
                <c:pt idx="4">
                  <c:v>Sales</c:v>
                </c:pt>
                <c:pt idx="5">
                  <c:v>Software Engineering</c:v>
                </c:pt>
              </c:strCache>
            </c:strRef>
          </c:cat>
          <c:val>
            <c:numRef>
              <c:f>Sheet1!$B$7:$B$13</c:f>
              <c:numCache>
                <c:formatCode>General</c:formatCode>
                <c:ptCount val="6"/>
                <c:pt idx="0">
                  <c:v>45</c:v>
                </c:pt>
                <c:pt idx="1">
                  <c:v>16</c:v>
                </c:pt>
                <c:pt idx="2">
                  <c:v>149</c:v>
                </c:pt>
                <c:pt idx="3">
                  <c:v>493</c:v>
                </c:pt>
                <c:pt idx="4">
                  <c:v>25</c:v>
                </c:pt>
                <c:pt idx="5">
                  <c:v>50</c:v>
                </c:pt>
              </c:numCache>
            </c:numRef>
          </c:val>
          <c:extLst>
            <c:ext xmlns:c16="http://schemas.microsoft.com/office/drawing/2014/chart" uri="{C3380CC4-5D6E-409C-BE32-E72D297353CC}">
              <c16:uniqueId val="{0000000C-E8B8-4677-AAC4-87D5663000EF}"/>
            </c:ext>
          </c:extLst>
        </c:ser>
        <c:ser>
          <c:idx val="1"/>
          <c:order val="1"/>
          <c:tx>
            <c:strRef>
              <c:f>Sheet1!$C$5:$C$6</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E-E8B8-4677-AAC4-87D5663000E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0-E8B8-4677-AAC4-87D5663000E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2-E8B8-4677-AAC4-87D5663000E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4-E8B8-4677-AAC4-87D5663000E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6-E8B8-4677-AAC4-87D5663000E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8-E8B8-4677-AAC4-87D5663000EF}"/>
              </c:ext>
            </c:extLst>
          </c:dPt>
          <c:cat>
            <c:strRef>
              <c:f>Sheet1!$A$7:$A$13</c:f>
              <c:strCache>
                <c:ptCount val="6"/>
                <c:pt idx="0">
                  <c:v>Admin Offices</c:v>
                </c:pt>
                <c:pt idx="1">
                  <c:v>Executive Office</c:v>
                </c:pt>
                <c:pt idx="2">
                  <c:v>IT/IS</c:v>
                </c:pt>
                <c:pt idx="3">
                  <c:v>Production       </c:v>
                </c:pt>
                <c:pt idx="4">
                  <c:v>Sales</c:v>
                </c:pt>
                <c:pt idx="5">
                  <c:v>Software Engineering</c:v>
                </c:pt>
              </c:strCache>
            </c:strRef>
          </c:cat>
          <c:val>
            <c:numRef>
              <c:f>Sheet1!$C$7:$C$13</c:f>
              <c:numCache>
                <c:formatCode>General</c:formatCode>
                <c:ptCount val="6"/>
                <c:pt idx="0">
                  <c:v>1</c:v>
                </c:pt>
                <c:pt idx="2">
                  <c:v>27</c:v>
                </c:pt>
                <c:pt idx="3">
                  <c:v>147</c:v>
                </c:pt>
                <c:pt idx="4">
                  <c:v>38</c:v>
                </c:pt>
                <c:pt idx="5">
                  <c:v>7</c:v>
                </c:pt>
              </c:numCache>
            </c:numRef>
          </c:val>
          <c:extLst>
            <c:ext xmlns:c16="http://schemas.microsoft.com/office/drawing/2014/chart" uri="{C3380CC4-5D6E-409C-BE32-E72D297353CC}">
              <c16:uniqueId val="{00000019-E8B8-4677-AAC4-87D5663000EF}"/>
            </c:ext>
          </c:extLst>
        </c:ser>
        <c:ser>
          <c:idx val="2"/>
          <c:order val="2"/>
          <c:tx>
            <c:strRef>
              <c:f>Sheet1!$D$5:$D$6</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B-E8B8-4677-AAC4-87D5663000E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D-E8B8-4677-AAC4-87D5663000E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F-E8B8-4677-AAC4-87D5663000E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1-E8B8-4677-AAC4-87D5663000E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3-E8B8-4677-AAC4-87D5663000E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5-E8B8-4677-AAC4-87D5663000EF}"/>
              </c:ext>
            </c:extLst>
          </c:dPt>
          <c:cat>
            <c:strRef>
              <c:f>Sheet1!$A$7:$A$13</c:f>
              <c:strCache>
                <c:ptCount val="6"/>
                <c:pt idx="0">
                  <c:v>Admin Offices</c:v>
                </c:pt>
                <c:pt idx="1">
                  <c:v>Executive Office</c:v>
                </c:pt>
                <c:pt idx="2">
                  <c:v>IT/IS</c:v>
                </c:pt>
                <c:pt idx="3">
                  <c:v>Production       </c:v>
                </c:pt>
                <c:pt idx="4">
                  <c:v>Sales</c:v>
                </c:pt>
                <c:pt idx="5">
                  <c:v>Software Engineering</c:v>
                </c:pt>
              </c:strCache>
            </c:strRef>
          </c:cat>
          <c:val>
            <c:numRef>
              <c:f>Sheet1!$D$7:$D$13</c:f>
              <c:numCache>
                <c:formatCode>General</c:formatCode>
                <c:ptCount val="6"/>
                <c:pt idx="0">
                  <c:v>1</c:v>
                </c:pt>
                <c:pt idx="1">
                  <c:v>3</c:v>
                </c:pt>
                <c:pt idx="2">
                  <c:v>22</c:v>
                </c:pt>
                <c:pt idx="3">
                  <c:v>178</c:v>
                </c:pt>
                <c:pt idx="4">
                  <c:v>58</c:v>
                </c:pt>
                <c:pt idx="5">
                  <c:v>4</c:v>
                </c:pt>
              </c:numCache>
            </c:numRef>
          </c:val>
          <c:extLst>
            <c:ext xmlns:c16="http://schemas.microsoft.com/office/drawing/2014/chart" uri="{C3380CC4-5D6E-409C-BE32-E72D297353CC}">
              <c16:uniqueId val="{00000026-E8B8-4677-AAC4-87D5663000EF}"/>
            </c:ext>
          </c:extLst>
        </c:ser>
        <c:ser>
          <c:idx val="3"/>
          <c:order val="3"/>
          <c:tx>
            <c:strRef>
              <c:f>Sheet1!$E$5:$E$6</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8-E8B8-4677-AAC4-87D5663000E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A-E8B8-4677-AAC4-87D5663000E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C-E8B8-4677-AAC4-87D5663000E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E-E8B8-4677-AAC4-87D5663000E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0-E8B8-4677-AAC4-87D5663000E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2-E8B8-4677-AAC4-87D5663000EF}"/>
              </c:ext>
            </c:extLst>
          </c:dPt>
          <c:cat>
            <c:strRef>
              <c:f>Sheet1!$A$7:$A$13</c:f>
              <c:strCache>
                <c:ptCount val="6"/>
                <c:pt idx="0">
                  <c:v>Admin Offices</c:v>
                </c:pt>
                <c:pt idx="1">
                  <c:v>Executive Office</c:v>
                </c:pt>
                <c:pt idx="2">
                  <c:v>IT/IS</c:v>
                </c:pt>
                <c:pt idx="3">
                  <c:v>Production       </c:v>
                </c:pt>
                <c:pt idx="4">
                  <c:v>Sales</c:v>
                </c:pt>
                <c:pt idx="5">
                  <c:v>Software Engineering</c:v>
                </c:pt>
              </c:strCache>
            </c:strRef>
          </c:cat>
          <c:val>
            <c:numRef>
              <c:f>Sheet1!$E$7:$E$13</c:f>
              <c:numCache>
                <c:formatCode>General</c:formatCode>
                <c:ptCount val="6"/>
                <c:pt idx="2">
                  <c:v>11</c:v>
                </c:pt>
                <c:pt idx="3">
                  <c:v>104</c:v>
                </c:pt>
                <c:pt idx="4">
                  <c:v>21</c:v>
                </c:pt>
                <c:pt idx="5">
                  <c:v>1</c:v>
                </c:pt>
              </c:numCache>
            </c:numRef>
          </c:val>
          <c:extLst>
            <c:ext xmlns:c16="http://schemas.microsoft.com/office/drawing/2014/chart" uri="{C3380CC4-5D6E-409C-BE32-E72D297353CC}">
              <c16:uniqueId val="{00000033-E8B8-4677-AAC4-87D5663000EF}"/>
            </c:ext>
          </c:extLst>
        </c:ser>
        <c:ser>
          <c:idx val="4"/>
          <c:order val="4"/>
          <c:tx>
            <c:strRef>
              <c:f>Sheet1!$F$5:$F$6</c:f>
              <c:strCache>
                <c:ptCount val="1"/>
                <c:pt idx="0">
                  <c:v>Very 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35-E8B8-4677-AAC4-87D5663000E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37-E8B8-4677-AAC4-87D5663000E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39-E8B8-4677-AAC4-87D5663000E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B-E8B8-4677-AAC4-87D5663000E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D-E8B8-4677-AAC4-87D5663000E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F-E8B8-4677-AAC4-87D5663000EF}"/>
              </c:ext>
            </c:extLst>
          </c:dPt>
          <c:cat>
            <c:strRef>
              <c:f>Sheet1!$A$7:$A$13</c:f>
              <c:strCache>
                <c:ptCount val="6"/>
                <c:pt idx="0">
                  <c:v>Admin Offices</c:v>
                </c:pt>
                <c:pt idx="1">
                  <c:v>Executive Office</c:v>
                </c:pt>
                <c:pt idx="2">
                  <c:v>IT/IS</c:v>
                </c:pt>
                <c:pt idx="3">
                  <c:v>Production       </c:v>
                </c:pt>
                <c:pt idx="4">
                  <c:v>Sales</c:v>
                </c:pt>
                <c:pt idx="5">
                  <c:v>Software Engineering</c:v>
                </c:pt>
              </c:strCache>
            </c:strRef>
          </c:cat>
          <c:val>
            <c:numRef>
              <c:f>Sheet1!$F$7:$F$13</c:f>
              <c:numCache>
                <c:formatCode>General</c:formatCode>
                <c:ptCount val="6"/>
                <c:pt idx="0">
                  <c:v>1</c:v>
                </c:pt>
                <c:pt idx="2">
                  <c:v>15</c:v>
                </c:pt>
                <c:pt idx="3">
                  <c:v>92</c:v>
                </c:pt>
                <c:pt idx="4">
                  <c:v>22</c:v>
                </c:pt>
                <c:pt idx="5">
                  <c:v>2</c:v>
                </c:pt>
              </c:numCache>
            </c:numRef>
          </c:val>
          <c:extLst>
            <c:ext xmlns:c16="http://schemas.microsoft.com/office/drawing/2014/chart" uri="{C3380CC4-5D6E-409C-BE32-E72D297353CC}">
              <c16:uniqueId val="{00000040-E8B8-4677-AAC4-87D5663000EF}"/>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[project.xlsx]Sheet1!PivotTable1</c:name>
    <c:fmtId val="19"/>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dLbl>
          <c:idx val="0"/>
          <c:showLegendKey val="0"/>
          <c:showVal val="0"/>
          <c:showCatName val="0"/>
          <c:showSerName val="0"/>
          <c:showPercent val="0"/>
          <c:showBubbleSize val="0"/>
          <c:extLst>
            <c:ext xmlns:c15="http://schemas.microsoft.com/office/drawing/2012/chart" uri="{CE6537A1-D6FC-4f65-9D91-7224C49458BB}"/>
          </c:extLst>
        </c:dLbl>
      </c:pivotFmt>
      <c:pivotFmt>
        <c:idx val="72"/>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dLbl>
          <c:idx val="0"/>
          <c:showLegendKey val="0"/>
          <c:showVal val="0"/>
          <c:showCatName val="0"/>
          <c:showSerName val="0"/>
          <c:showPercent val="0"/>
          <c:showBubbleSize val="0"/>
          <c:extLst>
            <c:ext xmlns:c15="http://schemas.microsoft.com/office/drawing/2012/chart" uri="{CE6537A1-D6FC-4f65-9D91-7224C49458BB}"/>
          </c:extLst>
        </c:dLbl>
      </c:pivotFmt>
      <c:pivotFmt>
        <c:idx val="96"/>
        <c:dLbl>
          <c:idx val="0"/>
          <c:showLegendKey val="0"/>
          <c:showVal val="0"/>
          <c:showCatName val="0"/>
          <c:showSerName val="0"/>
          <c:showPercent val="0"/>
          <c:showBubbleSize val="0"/>
          <c:extLst>
            <c:ext xmlns:c15="http://schemas.microsoft.com/office/drawing/2012/chart" uri="{CE6537A1-D6FC-4f65-9D91-7224C49458BB}"/>
          </c:extLst>
        </c:dLbl>
      </c:pivotFmt>
      <c:pivotFmt>
        <c:idx val="97"/>
        <c:dLbl>
          <c:idx val="0"/>
          <c:showLegendKey val="0"/>
          <c:showVal val="0"/>
          <c:showCatName val="0"/>
          <c:showSerName val="0"/>
          <c:showPercent val="0"/>
          <c:showBubbleSize val="0"/>
          <c:extLst>
            <c:ext xmlns:c15="http://schemas.microsoft.com/office/drawing/2012/chart" uri="{CE6537A1-D6FC-4f65-9D91-7224C49458BB}"/>
          </c:extLst>
        </c:dLbl>
      </c:pivotFmt>
      <c:pivotFmt>
        <c:idx val="98"/>
        <c:dLbl>
          <c:idx val="0"/>
          <c:showLegendKey val="0"/>
          <c:showVal val="0"/>
          <c:showCatName val="0"/>
          <c:showSerName val="0"/>
          <c:showPercent val="0"/>
          <c:showBubbleSize val="0"/>
          <c:extLst>
            <c:ext xmlns:c15="http://schemas.microsoft.com/office/drawing/2012/chart" uri="{CE6537A1-D6FC-4f65-9D91-7224C49458BB}"/>
          </c:extLst>
        </c:dLbl>
      </c:pivotFmt>
      <c:pivotFmt>
        <c:idx val="99"/>
        <c:dLbl>
          <c:idx val="0"/>
          <c:showLegendKey val="0"/>
          <c:showVal val="0"/>
          <c:showCatName val="0"/>
          <c:showSerName val="0"/>
          <c:showPercent val="0"/>
          <c:showBubbleSize val="0"/>
          <c:extLst>
            <c:ext xmlns:c15="http://schemas.microsoft.com/office/drawing/2012/chart" uri="{CE6537A1-D6FC-4f65-9D91-7224C49458BB}"/>
          </c:extLst>
        </c:dLbl>
      </c:pivotFmt>
      <c:pivotFmt>
        <c:idx val="100"/>
        <c:dLbl>
          <c:idx val="0"/>
          <c:showLegendKey val="0"/>
          <c:showVal val="0"/>
          <c:showCatName val="0"/>
          <c:showSerName val="0"/>
          <c:showPercent val="0"/>
          <c:showBubbleSize val="0"/>
          <c:extLst>
            <c:ext xmlns:c15="http://schemas.microsoft.com/office/drawing/2012/chart" uri="{CE6537A1-D6FC-4f65-9D91-7224C49458BB}"/>
          </c:extLst>
        </c:dLbl>
      </c:pivotFmt>
      <c:pivotFmt>
        <c:idx val="101"/>
        <c:dLbl>
          <c:idx val="0"/>
          <c:showLegendKey val="0"/>
          <c:showVal val="0"/>
          <c:showCatName val="0"/>
          <c:showSerName val="0"/>
          <c:showPercent val="0"/>
          <c:showBubbleSize val="0"/>
          <c:extLst>
            <c:ext xmlns:c15="http://schemas.microsoft.com/office/drawing/2012/chart" uri="{CE6537A1-D6FC-4f65-9D91-7224C49458BB}"/>
          </c:extLst>
        </c:dLbl>
      </c:pivotFmt>
      <c:pivotFmt>
        <c:idx val="102"/>
        <c:dLbl>
          <c:idx val="0"/>
          <c:showLegendKey val="0"/>
          <c:showVal val="0"/>
          <c:showCatName val="0"/>
          <c:showSerName val="0"/>
          <c:showPercent val="0"/>
          <c:showBubbleSize val="0"/>
          <c:extLst>
            <c:ext xmlns:c15="http://schemas.microsoft.com/office/drawing/2012/chart" uri="{CE6537A1-D6FC-4f65-9D91-7224C49458BB}"/>
          </c:extLst>
        </c:dLbl>
      </c:pivotFmt>
      <c:pivotFmt>
        <c:idx val="103"/>
        <c:dLbl>
          <c:idx val="0"/>
          <c:showLegendKey val="0"/>
          <c:showVal val="0"/>
          <c:showCatName val="0"/>
          <c:showSerName val="0"/>
          <c:showPercent val="0"/>
          <c:showBubbleSize val="0"/>
          <c:extLst>
            <c:ext xmlns:c15="http://schemas.microsoft.com/office/drawing/2012/chart" uri="{CE6537A1-D6FC-4f65-9D91-7224C49458BB}"/>
          </c:extLst>
        </c:dLbl>
      </c:pivotFmt>
      <c:pivotFmt>
        <c:idx val="104"/>
        <c:dLbl>
          <c:idx val="0"/>
          <c:showLegendKey val="0"/>
          <c:showVal val="0"/>
          <c:showCatName val="0"/>
          <c:showSerName val="0"/>
          <c:showPercent val="0"/>
          <c:showBubbleSize val="0"/>
          <c:extLst>
            <c:ext xmlns:c15="http://schemas.microsoft.com/office/drawing/2012/chart" uri="{CE6537A1-D6FC-4f65-9D91-7224C49458BB}"/>
          </c:extLst>
        </c:dLbl>
      </c:pivotFmt>
      <c:pivotFmt>
        <c:idx val="105"/>
        <c:dLbl>
          <c:idx val="0"/>
          <c:showLegendKey val="0"/>
          <c:showVal val="0"/>
          <c:showCatName val="0"/>
          <c:showSerName val="0"/>
          <c:showPercent val="0"/>
          <c:showBubbleSize val="0"/>
          <c:extLst>
            <c:ext xmlns:c15="http://schemas.microsoft.com/office/drawing/2012/chart" uri="{CE6537A1-D6FC-4f65-9D91-7224C49458BB}"/>
          </c:extLst>
        </c:dLbl>
      </c:pivotFmt>
      <c:pivotFmt>
        <c:idx val="1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dLbl>
          <c:idx val="0"/>
          <c:showLegendKey val="0"/>
          <c:showVal val="0"/>
          <c:showCatName val="0"/>
          <c:showSerName val="0"/>
          <c:showPercent val="0"/>
          <c:showBubbleSize val="0"/>
          <c:extLst>
            <c:ext xmlns:c15="http://schemas.microsoft.com/office/drawing/2012/chart" uri="{CE6537A1-D6FC-4f65-9D91-7224C49458BB}"/>
          </c:extLst>
        </c:dLbl>
      </c:pivotFmt>
      <c:pivotFmt>
        <c:idx val="1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551970179583617E-2"/>
          <c:y val="5.4301814193962121E-2"/>
          <c:w val="0.78463242229310837"/>
          <c:h val="0.87364847011573221"/>
        </c:manualLayout>
      </c:layout>
      <c:barChart>
        <c:barDir val="col"/>
        <c:grouping val="clustered"/>
        <c:varyColors val="0"/>
        <c:ser>
          <c:idx val="0"/>
          <c:order val="0"/>
          <c:tx>
            <c:strRef>
              <c:f>Sheet1!$B$5:$B$6</c:f>
              <c:strCache>
                <c:ptCount val="1"/>
                <c:pt idx="0">
                  <c:v>Fair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Sheet1!$A$7:$A$13</c:f>
              <c:strCache>
                <c:ptCount val="6"/>
                <c:pt idx="0">
                  <c:v>Admin Offices</c:v>
                </c:pt>
                <c:pt idx="1">
                  <c:v>Executive Office</c:v>
                </c:pt>
                <c:pt idx="2">
                  <c:v>IT/IS</c:v>
                </c:pt>
                <c:pt idx="3">
                  <c:v>Production       </c:v>
                </c:pt>
                <c:pt idx="4">
                  <c:v>Sales</c:v>
                </c:pt>
                <c:pt idx="5">
                  <c:v>Software Engineering</c:v>
                </c:pt>
              </c:strCache>
            </c:strRef>
          </c:cat>
          <c:val>
            <c:numRef>
              <c:f>Sheet1!$B$7:$B$13</c:f>
              <c:numCache>
                <c:formatCode>General</c:formatCode>
                <c:ptCount val="6"/>
                <c:pt idx="0">
                  <c:v>45</c:v>
                </c:pt>
                <c:pt idx="1">
                  <c:v>16</c:v>
                </c:pt>
                <c:pt idx="2">
                  <c:v>149</c:v>
                </c:pt>
                <c:pt idx="3">
                  <c:v>493</c:v>
                </c:pt>
                <c:pt idx="4">
                  <c:v>25</c:v>
                </c:pt>
                <c:pt idx="5">
                  <c:v>50</c:v>
                </c:pt>
              </c:numCache>
            </c:numRef>
          </c:val>
          <c:extLst>
            <c:ext xmlns:c16="http://schemas.microsoft.com/office/drawing/2014/chart" uri="{C3380CC4-5D6E-409C-BE32-E72D297353CC}">
              <c16:uniqueId val="{00000000-9346-4389-803E-42E737949478}"/>
            </c:ext>
          </c:extLst>
        </c:ser>
        <c:ser>
          <c:idx val="1"/>
          <c:order val="1"/>
          <c:tx>
            <c:strRef>
              <c:f>Sheet1!$C$5:$C$6</c:f>
              <c:strCache>
                <c:ptCount val="1"/>
                <c:pt idx="0">
                  <c:v>High</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Sheet1!$A$7:$A$13</c:f>
              <c:strCache>
                <c:ptCount val="6"/>
                <c:pt idx="0">
                  <c:v>Admin Offices</c:v>
                </c:pt>
                <c:pt idx="1">
                  <c:v>Executive Office</c:v>
                </c:pt>
                <c:pt idx="2">
                  <c:v>IT/IS</c:v>
                </c:pt>
                <c:pt idx="3">
                  <c:v>Production       </c:v>
                </c:pt>
                <c:pt idx="4">
                  <c:v>Sales</c:v>
                </c:pt>
                <c:pt idx="5">
                  <c:v>Software Engineering</c:v>
                </c:pt>
              </c:strCache>
            </c:strRef>
          </c:cat>
          <c:val>
            <c:numRef>
              <c:f>Sheet1!$C$7:$C$13</c:f>
              <c:numCache>
                <c:formatCode>General</c:formatCode>
                <c:ptCount val="6"/>
                <c:pt idx="0">
                  <c:v>1</c:v>
                </c:pt>
                <c:pt idx="2">
                  <c:v>27</c:v>
                </c:pt>
                <c:pt idx="3">
                  <c:v>147</c:v>
                </c:pt>
                <c:pt idx="4">
                  <c:v>38</c:v>
                </c:pt>
                <c:pt idx="5">
                  <c:v>7</c:v>
                </c:pt>
              </c:numCache>
            </c:numRef>
          </c:val>
          <c:extLst>
            <c:ext xmlns:c16="http://schemas.microsoft.com/office/drawing/2014/chart" uri="{C3380CC4-5D6E-409C-BE32-E72D297353CC}">
              <c16:uniqueId val="{00000001-9346-4389-803E-42E737949478}"/>
            </c:ext>
          </c:extLst>
        </c:ser>
        <c:ser>
          <c:idx val="2"/>
          <c:order val="2"/>
          <c:tx>
            <c:strRef>
              <c:f>Sheet1!$D$5:$D$6</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Sheet1!$A$7:$A$13</c:f>
              <c:strCache>
                <c:ptCount val="6"/>
                <c:pt idx="0">
                  <c:v>Admin Offices</c:v>
                </c:pt>
                <c:pt idx="1">
                  <c:v>Executive Office</c:v>
                </c:pt>
                <c:pt idx="2">
                  <c:v>IT/IS</c:v>
                </c:pt>
                <c:pt idx="3">
                  <c:v>Production       </c:v>
                </c:pt>
                <c:pt idx="4">
                  <c:v>Sales</c:v>
                </c:pt>
                <c:pt idx="5">
                  <c:v>Software Engineering</c:v>
                </c:pt>
              </c:strCache>
            </c:strRef>
          </c:cat>
          <c:val>
            <c:numRef>
              <c:f>Sheet1!$D$7:$D$13</c:f>
              <c:numCache>
                <c:formatCode>General</c:formatCode>
                <c:ptCount val="6"/>
                <c:pt idx="0">
                  <c:v>1</c:v>
                </c:pt>
                <c:pt idx="1">
                  <c:v>3</c:v>
                </c:pt>
                <c:pt idx="2">
                  <c:v>22</c:v>
                </c:pt>
                <c:pt idx="3">
                  <c:v>178</c:v>
                </c:pt>
                <c:pt idx="4">
                  <c:v>58</c:v>
                </c:pt>
                <c:pt idx="5">
                  <c:v>4</c:v>
                </c:pt>
              </c:numCache>
            </c:numRef>
          </c:val>
          <c:extLst>
            <c:ext xmlns:c16="http://schemas.microsoft.com/office/drawing/2014/chart" uri="{C3380CC4-5D6E-409C-BE32-E72D297353CC}">
              <c16:uniqueId val="{00000002-9346-4389-803E-42E737949478}"/>
            </c:ext>
          </c:extLst>
        </c:ser>
        <c:ser>
          <c:idx val="3"/>
          <c:order val="3"/>
          <c:tx>
            <c:strRef>
              <c:f>Sheet1!$E$5:$E$6</c:f>
              <c:strCache>
                <c:ptCount val="1"/>
                <c:pt idx="0">
                  <c:v>Very high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Sheet1!$A$7:$A$13</c:f>
              <c:strCache>
                <c:ptCount val="6"/>
                <c:pt idx="0">
                  <c:v>Admin Offices</c:v>
                </c:pt>
                <c:pt idx="1">
                  <c:v>Executive Office</c:v>
                </c:pt>
                <c:pt idx="2">
                  <c:v>IT/IS</c:v>
                </c:pt>
                <c:pt idx="3">
                  <c:v>Production       </c:v>
                </c:pt>
                <c:pt idx="4">
                  <c:v>Sales</c:v>
                </c:pt>
                <c:pt idx="5">
                  <c:v>Software Engineering</c:v>
                </c:pt>
              </c:strCache>
            </c:strRef>
          </c:cat>
          <c:val>
            <c:numRef>
              <c:f>Sheet1!$E$7:$E$13</c:f>
              <c:numCache>
                <c:formatCode>General</c:formatCode>
                <c:ptCount val="6"/>
                <c:pt idx="2">
                  <c:v>11</c:v>
                </c:pt>
                <c:pt idx="3">
                  <c:v>104</c:v>
                </c:pt>
                <c:pt idx="4">
                  <c:v>21</c:v>
                </c:pt>
                <c:pt idx="5">
                  <c:v>1</c:v>
                </c:pt>
              </c:numCache>
            </c:numRef>
          </c:val>
          <c:extLst>
            <c:ext xmlns:c16="http://schemas.microsoft.com/office/drawing/2014/chart" uri="{C3380CC4-5D6E-409C-BE32-E72D297353CC}">
              <c16:uniqueId val="{00000003-9346-4389-803E-42E737949478}"/>
            </c:ext>
          </c:extLst>
        </c:ser>
        <c:ser>
          <c:idx val="4"/>
          <c:order val="4"/>
          <c:tx>
            <c:strRef>
              <c:f>Sheet1!$F$5:$F$6</c:f>
              <c:strCache>
                <c:ptCount val="1"/>
                <c:pt idx="0">
                  <c:v>Very Low</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Sheet1!$A$7:$A$13</c:f>
              <c:strCache>
                <c:ptCount val="6"/>
                <c:pt idx="0">
                  <c:v>Admin Offices</c:v>
                </c:pt>
                <c:pt idx="1">
                  <c:v>Executive Office</c:v>
                </c:pt>
                <c:pt idx="2">
                  <c:v>IT/IS</c:v>
                </c:pt>
                <c:pt idx="3">
                  <c:v>Production       </c:v>
                </c:pt>
                <c:pt idx="4">
                  <c:v>Sales</c:v>
                </c:pt>
                <c:pt idx="5">
                  <c:v>Software Engineering</c:v>
                </c:pt>
              </c:strCache>
            </c:strRef>
          </c:cat>
          <c:val>
            <c:numRef>
              <c:f>Sheet1!$F$7:$F$13</c:f>
              <c:numCache>
                <c:formatCode>General</c:formatCode>
                <c:ptCount val="6"/>
                <c:pt idx="0">
                  <c:v>1</c:v>
                </c:pt>
                <c:pt idx="2">
                  <c:v>15</c:v>
                </c:pt>
                <c:pt idx="3">
                  <c:v>92</c:v>
                </c:pt>
                <c:pt idx="4">
                  <c:v>22</c:v>
                </c:pt>
                <c:pt idx="5">
                  <c:v>2</c:v>
                </c:pt>
              </c:numCache>
            </c:numRef>
          </c:val>
          <c:extLst>
            <c:ext xmlns:c16="http://schemas.microsoft.com/office/drawing/2014/chart" uri="{C3380CC4-5D6E-409C-BE32-E72D297353CC}">
              <c16:uniqueId val="{00000004-9346-4389-803E-42E737949478}"/>
            </c:ext>
          </c:extLst>
        </c:ser>
        <c:dLbls>
          <c:showLegendKey val="0"/>
          <c:showVal val="0"/>
          <c:showCatName val="0"/>
          <c:showSerName val="0"/>
          <c:showPercent val="0"/>
          <c:showBubbleSize val="0"/>
        </c:dLbls>
        <c:gapWidth val="100"/>
        <c:axId val="135823120"/>
        <c:axId val="135823600"/>
      </c:barChart>
      <c:catAx>
        <c:axId val="13582312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5823600"/>
        <c:crosses val="autoZero"/>
        <c:auto val="1"/>
        <c:lblAlgn val="ctr"/>
        <c:lblOffset val="100"/>
        <c:noMultiLvlLbl val="0"/>
      </c:catAx>
      <c:valAx>
        <c:axId val="1358236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58231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2498" y="151385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219574" y="1461463"/>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863331"/>
          </a:xfrm>
          <a:prstGeom prst="rect">
            <a:avLst/>
          </a:prstGeom>
        </p:spPr>
        <p:txBody>
          <a:bodyPr vert="horz" wrap="square" lIns="0" tIns="16510" rIns="0" bIns="0" rtlCol="0">
            <a:spAutoFit/>
          </a:bodyPr>
          <a:lstStyle/>
          <a:p>
            <a:pPr marL="3213735">
              <a:spcBef>
                <a:spcPts val="130"/>
              </a:spcBef>
            </a:pPr>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400"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81223" y="3262418"/>
            <a:ext cx="8610600" cy="2308324"/>
          </a:xfrm>
          <a:prstGeom prst="rect">
            <a:avLst/>
          </a:prstGeom>
          <a:noFill/>
        </p:spPr>
        <p:txBody>
          <a:bodyPr wrap="square" rtlCol="0">
            <a:spAutoFit/>
          </a:bodyPr>
          <a:lstStyle/>
          <a:p>
            <a:r>
              <a:rPr lang="en-US" sz="2400" dirty="0">
                <a:latin typeface="Aptos" panose="020B0004020202020204" pitchFamily="34" charset="0"/>
              </a:rPr>
              <a:t>STUDENT NAME: SREENITHI.B</a:t>
            </a:r>
          </a:p>
          <a:p>
            <a:r>
              <a:rPr lang="en-US" sz="2400" dirty="0">
                <a:latin typeface="Aptos" panose="020B0004020202020204" pitchFamily="34" charset="0"/>
              </a:rPr>
              <a:t>REGISTER NO: 312209178</a:t>
            </a:r>
          </a:p>
          <a:p>
            <a:r>
              <a:rPr lang="en-US" sz="2400" dirty="0">
                <a:latin typeface="Aptos" panose="020B0004020202020204" pitchFamily="34" charset="0"/>
              </a:rPr>
              <a:t>DEPARTMENT: B.COM(Accounting and Finance)</a:t>
            </a:r>
          </a:p>
          <a:p>
            <a:r>
              <a:rPr lang="en-US" sz="2400" dirty="0">
                <a:latin typeface="Aptos" panose="020B0004020202020204" pitchFamily="34" charset="0"/>
              </a:rPr>
              <a:t>COLLEGE: Anna Adarsh College for women</a:t>
            </a:r>
          </a:p>
          <a:p>
            <a:r>
              <a:rPr lang="en-US" sz="2400" dirty="0">
                <a:latin typeface="Aptos" panose="020B0004020202020204" pitchFamily="34" charset="0"/>
              </a:rPr>
              <a:t>NM ID: 67AA7F84551F5B88D7140061A09DB5C9</a:t>
            </a:r>
          </a:p>
          <a:p>
            <a:r>
              <a:rPr lang="en-US" sz="2400" dirty="0">
                <a:latin typeface="Aptos" panose="020B0004020202020204" pitchFamily="34" charset="0"/>
              </a:rPr>
              <a:t>           </a:t>
            </a:r>
            <a:endParaRPr lang="en-IN" sz="2400" dirty="0">
              <a:latin typeface="Aptos" panose="020B00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5A47FA-7653-45CB-529A-FB19A4B9DAD0}"/>
              </a:ext>
            </a:extLst>
          </p:cNvPr>
          <p:cNvSpPr txBox="1"/>
          <p:nvPr/>
        </p:nvSpPr>
        <p:spPr>
          <a:xfrm>
            <a:off x="739775" y="1080750"/>
            <a:ext cx="6499225" cy="5909310"/>
          </a:xfrm>
          <a:prstGeom prst="rect">
            <a:avLst/>
          </a:prstGeom>
          <a:noFill/>
        </p:spPr>
        <p:txBody>
          <a:bodyPr wrap="square" rtlCol="0">
            <a:spAutoFit/>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a:t>
            </a:r>
            <a:r>
              <a:rPr lang="en-US" sz="2000" dirty="0" err="1"/>
              <a:t>edunet</a:t>
            </a:r>
            <a:r>
              <a:rPr lang="en-US" sz="2000" dirty="0"/>
              <a: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a:t>
            </a:r>
            <a:r>
              <a:rPr lang="en-US" sz="2000" dirty="0" err="1"/>
              <a:t>xls</a:t>
            </a:r>
            <a:r>
              <a:rPr lang="en-US" sz="2000" dirty="0"/>
              <a:t>)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16D74A65-E420-C063-0839-20E9D1FCA44F}"/>
              </a:ext>
            </a:extLst>
          </p:cNvPr>
          <p:cNvGraphicFramePr>
            <a:graphicFrameLocks/>
          </p:cNvGraphicFramePr>
          <p:nvPr>
            <p:extLst>
              <p:ext uri="{D42A27DB-BD31-4B8C-83A1-F6EECF244321}">
                <p14:modId xmlns:p14="http://schemas.microsoft.com/office/powerpoint/2010/main" val="145999648"/>
              </p:ext>
            </p:extLst>
          </p:nvPr>
        </p:nvGraphicFramePr>
        <p:xfrm>
          <a:off x="2362200" y="1409700"/>
          <a:ext cx="7239000" cy="43053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973C0-8D47-5D9A-E472-798A5B94A916}"/>
              </a:ext>
            </a:extLst>
          </p:cNvPr>
          <p:cNvSpPr>
            <a:spLocks noGrp="1"/>
          </p:cNvSpPr>
          <p:nvPr>
            <p:ph type="title"/>
          </p:nvPr>
        </p:nvSpPr>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a:extLst>
              <a:ext uri="{FF2B5EF4-FFF2-40B4-BE49-F238E27FC236}">
                <a16:creationId xmlns:a16="http://schemas.microsoft.com/office/drawing/2014/main" id="{9AAE5906-07B0-818C-43B3-29D148690A38}"/>
              </a:ext>
            </a:extLst>
          </p:cNvPr>
          <p:cNvGraphicFramePr>
            <a:graphicFrameLocks/>
          </p:cNvGraphicFramePr>
          <p:nvPr>
            <p:extLst>
              <p:ext uri="{D42A27DB-BD31-4B8C-83A1-F6EECF244321}">
                <p14:modId xmlns:p14="http://schemas.microsoft.com/office/powerpoint/2010/main" val="4082957981"/>
              </p:ext>
            </p:extLst>
          </p:nvPr>
        </p:nvGraphicFramePr>
        <p:xfrm>
          <a:off x="2209800" y="1219200"/>
          <a:ext cx="7772400" cy="53143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17413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1A2574F-B78F-5223-9E39-1139C9F5C793}"/>
              </a:ext>
            </a:extLst>
          </p:cNvPr>
          <p:cNvSpPr txBox="1"/>
          <p:nvPr/>
        </p:nvSpPr>
        <p:spPr>
          <a:xfrm>
            <a:off x="1371600" y="1371600"/>
            <a:ext cx="8534400" cy="3276282"/>
          </a:xfrm>
          <a:prstGeom prst="rect">
            <a:avLst/>
          </a:prstGeom>
          <a:noFill/>
        </p:spPr>
        <p:txBody>
          <a:bodyPr wrap="square">
            <a:spAutoFit/>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687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flipV="1">
            <a:off x="673127" y="-36871"/>
            <a:ext cx="165073" cy="139782"/>
          </a:xfrm>
          <a:prstGeom prst="rect">
            <a:avLst/>
          </a:prstGeom>
        </p:spPr>
        <p:txBody>
          <a:bodyPr vert="horz" wrap="square" lIns="0" tIns="16510" rIns="0" bIns="0" rtlCol="0">
            <a:spAutoFit/>
          </a:bodyPr>
          <a:lstStyle/>
          <a:p>
            <a:pPr marL="12700">
              <a:lnSpc>
                <a:spcPct val="100000"/>
              </a:lnSpc>
              <a:spcBef>
                <a:spcPts val="130"/>
              </a:spcBef>
            </a:pPr>
            <a:r>
              <a:rPr lang="en-IN" sz="800" dirty="0"/>
              <a:t>.</a:t>
            </a:r>
            <a:endParaRPr sz="8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6023CED-FE5C-A590-D635-732137E26841}"/>
              </a:ext>
            </a:extLst>
          </p:cNvPr>
          <p:cNvSpPr txBox="1"/>
          <p:nvPr/>
        </p:nvSpPr>
        <p:spPr>
          <a:xfrm>
            <a:off x="771526" y="1267983"/>
            <a:ext cx="6858000" cy="5632311"/>
          </a:xfrm>
          <a:prstGeom prst="rect">
            <a:avLst/>
          </a:prstGeom>
          <a:noFill/>
        </p:spPr>
        <p:txBody>
          <a:bodyPr wrap="square" rtlCol="0">
            <a:spAutoFit/>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a:p>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33400" y="312381"/>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1E883BA3-8CDB-E9AC-93C8-73898C8F8499}"/>
              </a:ext>
            </a:extLst>
          </p:cNvPr>
          <p:cNvSpPr txBox="1"/>
          <p:nvPr/>
        </p:nvSpPr>
        <p:spPr>
          <a:xfrm>
            <a:off x="671359" y="990561"/>
            <a:ext cx="7391400" cy="5676939"/>
          </a:xfrm>
          <a:prstGeom prst="rect">
            <a:avLst/>
          </a:prstGeom>
          <a:noFill/>
        </p:spPr>
        <p:txBody>
          <a:bodyPr wrap="square" rtlCol="0">
            <a:spAutoFit/>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848625"/>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BA8FCCE-22A6-5000-0FA0-3502B830C68C}"/>
              </a:ext>
            </a:extLst>
          </p:cNvPr>
          <p:cNvSpPr txBox="1"/>
          <p:nvPr/>
        </p:nvSpPr>
        <p:spPr>
          <a:xfrm>
            <a:off x="533400" y="1695450"/>
            <a:ext cx="11201400" cy="3539430"/>
          </a:xfrm>
          <a:prstGeom prst="rect">
            <a:avLst/>
          </a:prstGeom>
          <a:noFill/>
        </p:spPr>
        <p:txBody>
          <a:bodyPr wrap="square" rtlCol="0">
            <a:spAutoFit/>
          </a:bodyPr>
          <a:lstStyle/>
          <a:p>
            <a:pPr marL="342900" indent="-342900">
              <a:buFont typeface="Arial" panose="020B0604020202020204" pitchFamily="34" charset="0"/>
              <a:buChar char="•"/>
            </a:pPr>
            <a:r>
              <a:rPr lang="en-US" sz="2800" dirty="0"/>
              <a:t>Project Sponsor: Senior Management</a:t>
            </a:r>
          </a:p>
          <a:p>
            <a:pPr marL="342900" indent="-342900">
              <a:buFont typeface="Arial" panose="020B0604020202020204" pitchFamily="34" charset="0"/>
              <a:buChar char="•"/>
            </a:pPr>
            <a:r>
              <a:rPr lang="en-US" sz="2800" dirty="0"/>
              <a:t>Project Manager: Assigned by the HR Department or Data Analytics Team</a:t>
            </a:r>
          </a:p>
          <a:p>
            <a:pPr marL="342900" indent="-342900">
              <a:buFont typeface="Arial" panose="020B0604020202020204" pitchFamily="34" charset="0"/>
              <a:buChar char="•"/>
            </a:pPr>
            <a:r>
              <a:rPr lang="en-US" sz="2800" dirty="0"/>
              <a:t>Data Analysts: Responsible for data collection and analysis</a:t>
            </a:r>
          </a:p>
          <a:p>
            <a:pPr marL="342900" indent="-342900">
              <a:buFont typeface="Arial" panose="020B0604020202020204" pitchFamily="34" charset="0"/>
              <a:buChar char="•"/>
            </a:pPr>
            <a:r>
              <a:rPr lang="en-US" sz="2800" dirty="0"/>
              <a:t>HR Team: Provides insights on performance evaluations and employee feedback</a:t>
            </a:r>
          </a:p>
          <a:p>
            <a:pPr marL="342900" indent="-342900">
              <a:buFont typeface="Arial" panose="020B0604020202020204" pitchFamily="34" charset="0"/>
              <a:buChar char="•"/>
            </a:pPr>
            <a:r>
              <a:rPr lang="en-US" sz="2800" dirty="0"/>
              <a:t>IT Department: Supports data extraction and integration from various systems</a:t>
            </a:r>
          </a:p>
          <a:p>
            <a:pPr marL="342900" indent="-342900">
              <a:buFont typeface="Arial" panose="020B0604020202020204" pitchFamily="34" charset="0"/>
              <a:buChar char="•"/>
            </a:pPr>
            <a:r>
              <a:rPr lang="en-US" sz="2800" dirty="0"/>
              <a:t>Employees: Participants in surveys and feedback sessions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604837" y="55653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4EE4A51-62C6-3223-E8B4-D8466BA95816}"/>
              </a:ext>
            </a:extLst>
          </p:cNvPr>
          <p:cNvSpPr txBox="1"/>
          <p:nvPr/>
        </p:nvSpPr>
        <p:spPr>
          <a:xfrm>
            <a:off x="2685742" y="1371600"/>
            <a:ext cx="4495800" cy="3737946"/>
          </a:xfrm>
          <a:prstGeom prst="rect">
            <a:avLst/>
          </a:prstGeom>
          <a:noFill/>
        </p:spPr>
        <p:txBody>
          <a:bodyPr wrap="square" rtlCol="0">
            <a:spAutoFit/>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3" name="TextBox 2">
            <a:extLst>
              <a:ext uri="{FF2B5EF4-FFF2-40B4-BE49-F238E27FC236}">
                <a16:creationId xmlns:a16="http://schemas.microsoft.com/office/drawing/2014/main" id="{BAE93171-ECFF-04E4-80DF-6A4192CD0AF0}"/>
              </a:ext>
            </a:extLst>
          </p:cNvPr>
          <p:cNvSpPr txBox="1"/>
          <p:nvPr/>
        </p:nvSpPr>
        <p:spPr>
          <a:xfrm>
            <a:off x="7010400" y="1476375"/>
            <a:ext cx="4343019" cy="3737946"/>
          </a:xfrm>
          <a:prstGeom prst="rect">
            <a:avLst/>
          </a:prstGeom>
          <a:noFill/>
        </p:spPr>
        <p:txBody>
          <a:bodyPr wrap="square" rtlCol="0">
            <a:spAutoFit/>
          </a:bodyPr>
          <a:lstStyle/>
          <a:p>
            <a:pPr>
              <a:lnSpc>
                <a:spcPct val="150000"/>
              </a:lnSpc>
            </a:pPr>
            <a:r>
              <a:rPr lang="en-US" sz="2000"/>
              <a:t>V</a:t>
            </a:r>
            <a:r>
              <a:rPr lang="en-IN" sz="2000"/>
              <a:t>ALUE PROPOSITION</a:t>
            </a:r>
          </a:p>
          <a:p>
            <a:pPr marL="742950" lvl="1" indent="-285750">
              <a:lnSpc>
                <a:spcPct val="150000"/>
              </a:lnSpc>
              <a:buFont typeface="Wingdings" panose="05000000000000000000" pitchFamily="2" charset="2"/>
              <a:buChar char="Ø"/>
            </a:pPr>
            <a:r>
              <a:rPr lang="en-US" sz="2000"/>
              <a:t>Enhanced productivity</a:t>
            </a:r>
          </a:p>
          <a:p>
            <a:pPr marL="742950" lvl="1" indent="-285750">
              <a:lnSpc>
                <a:spcPct val="150000"/>
              </a:lnSpc>
              <a:buFont typeface="Wingdings" panose="05000000000000000000" pitchFamily="2" charset="2"/>
              <a:buChar char="Ø"/>
            </a:pPr>
            <a:r>
              <a:rPr lang="en-US" sz="2000"/>
              <a:t>Employee engagement and retention</a:t>
            </a:r>
          </a:p>
          <a:p>
            <a:pPr marL="742950" lvl="1" indent="-285750">
              <a:lnSpc>
                <a:spcPct val="150000"/>
              </a:lnSpc>
              <a:buFont typeface="Wingdings" panose="05000000000000000000" pitchFamily="2" charset="2"/>
              <a:buChar char="Ø"/>
            </a:pPr>
            <a:r>
              <a:rPr lang="en-US" sz="2000"/>
              <a:t>Data-driven decisions</a:t>
            </a:r>
          </a:p>
          <a:p>
            <a:pPr marL="742950" lvl="1" indent="-285750">
              <a:lnSpc>
                <a:spcPct val="150000"/>
              </a:lnSpc>
              <a:buFont typeface="Wingdings" panose="05000000000000000000" pitchFamily="2" charset="2"/>
              <a:buChar char="Ø"/>
            </a:pPr>
            <a:r>
              <a:rPr lang="en-US" sz="2000"/>
              <a:t>Improved organizational performance</a:t>
            </a:r>
          </a:p>
          <a:p>
            <a:pPr marL="742950" lvl="1" indent="-285750">
              <a:lnSpc>
                <a:spcPct val="150000"/>
              </a:lnSpc>
              <a:buFont typeface="Wingdings" panose="05000000000000000000" pitchFamily="2" charset="2"/>
              <a:buChar char="Ø"/>
            </a:pPr>
            <a:r>
              <a:rPr lang="en-US" sz="2000"/>
              <a:t>Scalability and flexibility</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29A297BE-587A-390E-C194-77E0FA448C21}"/>
              </a:ext>
            </a:extLst>
          </p:cNvPr>
          <p:cNvSpPr txBox="1"/>
          <p:nvPr/>
        </p:nvSpPr>
        <p:spPr>
          <a:xfrm>
            <a:off x="647699" y="1195887"/>
            <a:ext cx="10896600" cy="512294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t>Employee ID: Unique identifier for each employee in the organization</a:t>
            </a:r>
            <a:r>
              <a:rPr lang="en-IN" sz="2000" dirty="0"/>
              <a:t>. Described in numbers</a:t>
            </a:r>
          </a:p>
          <a:p>
            <a:pPr marL="285750" indent="-285750">
              <a:lnSpc>
                <a:spcPct val="150000"/>
              </a:lnSpc>
              <a:buFont typeface="Wingdings" panose="05000000000000000000" pitchFamily="2" charset="2"/>
              <a:buChar char="Ø"/>
            </a:pPr>
            <a:r>
              <a:rPr lang="en-IN" sz="2000" dirty="0"/>
              <a:t>First name: First name of the employee in text</a:t>
            </a:r>
          </a:p>
          <a:p>
            <a:pPr marL="285750" indent="-285750">
              <a:lnSpc>
                <a:spcPct val="150000"/>
              </a:lnSpc>
              <a:buFont typeface="Wingdings" panose="05000000000000000000" pitchFamily="2" charset="2"/>
              <a:buChar char="Ø"/>
            </a:pPr>
            <a:r>
              <a:rPr lang="en-US" sz="2000" dirty="0"/>
              <a:t>Last name: Last name of the employee in text</a:t>
            </a:r>
          </a:p>
          <a:p>
            <a:pPr marL="285750" indent="-285750">
              <a:lnSpc>
                <a:spcPct val="150000"/>
              </a:lnSpc>
              <a:buFont typeface="Wingdings" panose="05000000000000000000" pitchFamily="2" charset="2"/>
              <a:buChar char="Ø"/>
            </a:pPr>
            <a:r>
              <a:rPr lang="en-US" sz="2000"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sz="2000"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sz="2000" dirty="0"/>
              <a:t>Employee type: The type of employment the employee has full-time, part-time, contract.</a:t>
            </a:r>
          </a:p>
          <a:p>
            <a:pPr marL="285750" indent="-285750">
              <a:lnSpc>
                <a:spcPct val="150000"/>
              </a:lnSpc>
              <a:buFont typeface="Wingdings" panose="05000000000000000000" pitchFamily="2" charset="2"/>
              <a:buChar char="Ø"/>
            </a:pPr>
            <a:r>
              <a:rPr lang="en-US" sz="2000"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sz="2000"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sz="2000" dirty="0"/>
              <a:t>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534525" y="16134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4D9FE00-9603-D9B1-557A-1456E23FC26D}"/>
              </a:ext>
            </a:extLst>
          </p:cNvPr>
          <p:cNvSpPr txBox="1"/>
          <p:nvPr/>
        </p:nvSpPr>
        <p:spPr>
          <a:xfrm>
            <a:off x="1066800" y="1752600"/>
            <a:ext cx="9067800" cy="1200329"/>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pPr lvl="0"/>
            <a:r>
              <a:rPr lang="en-US" sz="2400" dirty="0"/>
              <a:t>=IFS(Z8&gt;=5,"Very high",Z8&gt;=4,"High",Z8&gt;=3,"Fair",Z8&gt;=2,"Low",Z8&gt;=1,"Very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TotalTime>
  <Words>641</Words>
  <Application>Microsoft Office PowerPoint</Application>
  <PresentationFormat>Widescreen</PresentationFormat>
  <Paragraphs>102</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Arial</vt:lpstr>
      <vt:lpstr>Calibri</vt:lpstr>
      <vt:lpstr>Roboto</vt:lpstr>
      <vt:lpstr>Times New Roman</vt:lpstr>
      <vt:lpstr>Trebuchet MS</vt:lpstr>
      <vt:lpstr>Wingdings</vt:lpstr>
      <vt:lpstr>Office Theme</vt:lpstr>
      <vt:lpstr>Employee Data Analysis using Excel  </vt:lpstr>
      <vt:lpstr>.</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Sreenithi b</cp:lastModifiedBy>
  <cp:revision>16</cp:revision>
  <dcterms:created xsi:type="dcterms:W3CDTF">2024-03-29T15:07:22Z</dcterms:created>
  <dcterms:modified xsi:type="dcterms:W3CDTF">2024-09-02T10:03:35Z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