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78" d="100"/>
          <a:sy n="78" d="100"/>
        </p:scale>
        <p:origin x="87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hyperlink" Target="https://colab.research.google.com/drive/1AMwfP46QOJfvWQZizbJ-9OoLx-s6u5Dz?usp=drive_lin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233612" y="1524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609725" y="251205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169798" y="891181"/>
            <a:ext cx="6038913" cy="3094437"/>
          </a:xfrm>
          <a:prstGeom prst="rect">
            <a:avLst/>
          </a:prstGeom>
        </p:spPr>
        <p:txBody>
          <a:bodyPr vert="horz" wrap="square" lIns="0" tIns="16510" rIns="0" bIns="0" rtlCol="0">
            <a:spAutoFit/>
          </a:bodyPr>
          <a:lstStyle/>
          <a:p>
            <a:pPr marL="12700">
              <a:lnSpc>
                <a:spcPct val="100000"/>
              </a:lnSpc>
              <a:spcBef>
                <a:spcPts val="130"/>
              </a:spcBef>
            </a:pPr>
            <a:r>
              <a:rPr lang="en-IN" sz="2400" spc="-20" dirty="0"/>
              <a:t>SREENITHI B</a:t>
            </a:r>
            <a:br>
              <a:rPr lang="en-IN" sz="2400" spc="-20" dirty="0">
                <a:latin typeface="Trebuchet MS"/>
                <a:cs typeface="Trebuchet MS"/>
              </a:rPr>
            </a:br>
            <a:br>
              <a:rPr lang="en-IN" sz="2400" spc="-20" dirty="0">
                <a:latin typeface="Trebuchet MS"/>
                <a:cs typeface="Trebuchet MS"/>
              </a:rPr>
            </a:br>
            <a:r>
              <a:rPr lang="en-IN" sz="2400" spc="-20" dirty="0" err="1">
                <a:latin typeface="Trebuchet MS"/>
                <a:cs typeface="Trebuchet MS"/>
              </a:rPr>
              <a:t>Nmid</a:t>
            </a:r>
            <a:r>
              <a:rPr lang="en-IN" sz="2400" spc="-20" dirty="0">
                <a:latin typeface="Trebuchet MS"/>
                <a:cs typeface="Trebuchet MS"/>
              </a:rPr>
              <a:t>:</a:t>
            </a:r>
            <a:br>
              <a:rPr lang="en-IN" sz="2400" spc="-20" dirty="0">
                <a:latin typeface="Trebuchet MS"/>
                <a:cs typeface="Trebuchet MS"/>
              </a:rPr>
            </a:br>
            <a:r>
              <a:rPr lang="en-IN" sz="2400" spc="-20" dirty="0">
                <a:latin typeface="Trebuchet MS"/>
                <a:cs typeface="Trebuchet MS"/>
              </a:rPr>
              <a:t>FCC370DA1CE7A50925C466C8B807A2DA</a:t>
            </a:r>
            <a:br>
              <a:rPr lang="en-IN" sz="2400" spc="-20" dirty="0">
                <a:latin typeface="Trebuchet MS"/>
                <a:cs typeface="Trebuchet MS"/>
              </a:rPr>
            </a:br>
            <a:br>
              <a:rPr lang="en-IN" sz="2400" spc="-20" dirty="0">
                <a:latin typeface="Trebuchet MS"/>
                <a:cs typeface="Trebuchet MS"/>
              </a:rPr>
            </a:br>
            <a:r>
              <a:rPr lang="en-IN" sz="2400" spc="-20" dirty="0">
                <a:latin typeface="Trebuchet MS"/>
                <a:cs typeface="Trebuchet MS"/>
              </a:rPr>
              <a:t>Madras Institute of Technology campus, Anna University</a:t>
            </a:r>
            <a:br>
              <a:rPr lang="en-IN" sz="3200" dirty="0">
                <a:latin typeface="Trebuchet MS"/>
                <a:cs typeface="Trebuchet MS"/>
              </a:rPr>
            </a:br>
            <a:endParaRPr spc="15" dirty="0"/>
          </a:p>
        </p:txBody>
      </p:sp>
      <p:sp>
        <p:nvSpPr>
          <p:cNvPr id="8" name="object 8"/>
          <p:cNvSpPr txBox="1"/>
          <p:nvPr/>
        </p:nvSpPr>
        <p:spPr>
          <a:xfrm>
            <a:off x="4169798" y="4343400"/>
            <a:ext cx="4343400" cy="1120820"/>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CNN Based Sentimental Analysis of Movie Reviews(IMDb Dataset)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C20F-964C-DD8C-1624-F590D668A243}"/>
              </a:ext>
            </a:extLst>
          </p:cNvPr>
          <p:cNvSpPr>
            <a:spLocks noGrp="1"/>
          </p:cNvSpPr>
          <p:nvPr>
            <p:ph type="title"/>
          </p:nvPr>
        </p:nvSpPr>
        <p:spPr>
          <a:xfrm>
            <a:off x="457200" y="685800"/>
            <a:ext cx="10681335" cy="758190"/>
          </a:xfrm>
        </p:spPr>
        <p:txBody>
          <a:bodyPr/>
          <a:lstStyle/>
          <a:p>
            <a:r>
              <a:rPr lang="en-IN" dirty="0">
                <a:latin typeface="Söhne"/>
              </a:rPr>
              <a:t>IMDb Dataset Reviews</a:t>
            </a:r>
          </a:p>
        </p:txBody>
      </p:sp>
      <p:pic>
        <p:nvPicPr>
          <p:cNvPr id="4" name="Picture 3">
            <a:extLst>
              <a:ext uri="{FF2B5EF4-FFF2-40B4-BE49-F238E27FC236}">
                <a16:creationId xmlns:a16="http://schemas.microsoft.com/office/drawing/2014/main" id="{5F4BCDD6-BC22-2EC7-81C5-66DB5AC5A2F2}"/>
              </a:ext>
            </a:extLst>
          </p:cNvPr>
          <p:cNvPicPr>
            <a:picLocks noChangeAspect="1"/>
          </p:cNvPicPr>
          <p:nvPr/>
        </p:nvPicPr>
        <p:blipFill>
          <a:blip r:embed="rId2"/>
          <a:stretch>
            <a:fillRect/>
          </a:stretch>
        </p:blipFill>
        <p:spPr>
          <a:xfrm>
            <a:off x="457200" y="1747963"/>
            <a:ext cx="7696200" cy="3498373"/>
          </a:xfrm>
          <a:prstGeom prst="rect">
            <a:avLst/>
          </a:prstGeom>
        </p:spPr>
      </p:pic>
    </p:spTree>
    <p:extLst>
      <p:ext uri="{BB962C8B-B14F-4D97-AF65-F5344CB8AC3E}">
        <p14:creationId xmlns:p14="http://schemas.microsoft.com/office/powerpoint/2010/main" val="22393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182"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5E337404-6CC6-F1F4-874F-EAD8F7D4EFDF}"/>
              </a:ext>
            </a:extLst>
          </p:cNvPr>
          <p:cNvPicPr>
            <a:picLocks noChangeAspect="1"/>
          </p:cNvPicPr>
          <p:nvPr/>
        </p:nvPicPr>
        <p:blipFill>
          <a:blip r:embed="rId2"/>
          <a:stretch>
            <a:fillRect/>
          </a:stretch>
        </p:blipFill>
        <p:spPr>
          <a:xfrm>
            <a:off x="755332" y="1400932"/>
            <a:ext cx="7384031" cy="4453256"/>
          </a:xfrm>
          <a:prstGeom prst="rect">
            <a:avLst/>
          </a:prstGeom>
        </p:spPr>
      </p:pic>
      <p:pic>
        <p:nvPicPr>
          <p:cNvPr id="14" name="Picture 13">
            <a:extLst>
              <a:ext uri="{FF2B5EF4-FFF2-40B4-BE49-F238E27FC236}">
                <a16:creationId xmlns:a16="http://schemas.microsoft.com/office/drawing/2014/main" id="{8ABC42D0-034D-0314-9945-811E688B19E8}"/>
              </a:ext>
            </a:extLst>
          </p:cNvPr>
          <p:cNvPicPr>
            <a:picLocks noChangeAspect="1"/>
          </p:cNvPicPr>
          <p:nvPr/>
        </p:nvPicPr>
        <p:blipFill>
          <a:blip r:embed="rId3"/>
          <a:stretch>
            <a:fillRect/>
          </a:stretch>
        </p:blipFill>
        <p:spPr>
          <a:xfrm>
            <a:off x="5334000" y="3056247"/>
            <a:ext cx="5022015" cy="34445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EE943A-0A12-8048-4AC3-F38CE2026CBC}"/>
              </a:ext>
            </a:extLst>
          </p:cNvPr>
          <p:cNvPicPr>
            <a:picLocks noChangeAspect="1"/>
          </p:cNvPicPr>
          <p:nvPr/>
        </p:nvPicPr>
        <p:blipFill rotWithShape="1">
          <a:blip r:embed="rId2"/>
          <a:srcRect r="8732"/>
          <a:stretch/>
        </p:blipFill>
        <p:spPr>
          <a:xfrm>
            <a:off x="5029200" y="753657"/>
            <a:ext cx="4498455" cy="2978848"/>
          </a:xfrm>
          <a:prstGeom prst="rect">
            <a:avLst/>
          </a:prstGeom>
        </p:spPr>
      </p:pic>
      <p:sp>
        <p:nvSpPr>
          <p:cNvPr id="6" name="TextBox 5">
            <a:extLst>
              <a:ext uri="{FF2B5EF4-FFF2-40B4-BE49-F238E27FC236}">
                <a16:creationId xmlns:a16="http://schemas.microsoft.com/office/drawing/2014/main" id="{19183D8C-40BD-D874-12C7-0C73677E3C81}"/>
              </a:ext>
            </a:extLst>
          </p:cNvPr>
          <p:cNvSpPr txBox="1"/>
          <p:nvPr/>
        </p:nvSpPr>
        <p:spPr>
          <a:xfrm>
            <a:off x="803344" y="4800600"/>
            <a:ext cx="7384912" cy="400110"/>
          </a:xfrm>
          <a:prstGeom prst="rect">
            <a:avLst/>
          </a:prstGeom>
          <a:noFill/>
        </p:spPr>
        <p:txBody>
          <a:bodyPr wrap="square">
            <a:spAutoFit/>
          </a:bodyPr>
          <a:lstStyle/>
          <a:p>
            <a:pPr algn="l"/>
            <a:r>
              <a:rPr lang="en-IN" sz="2000" b="1" dirty="0">
                <a:solidFill>
                  <a:srgbClr val="0D0D0D"/>
                </a:solidFill>
                <a:latin typeface="Söhne"/>
              </a:rPr>
              <a:t>Demo link</a:t>
            </a:r>
            <a:endParaRPr lang="en-US" sz="2000" b="1" dirty="0">
              <a:solidFill>
                <a:srgbClr val="0D0D0D"/>
              </a:solidFill>
              <a:latin typeface="Söhne"/>
            </a:endParaRPr>
          </a:p>
        </p:txBody>
      </p:sp>
      <p:pic>
        <p:nvPicPr>
          <p:cNvPr id="10" name="Picture 9">
            <a:extLst>
              <a:ext uri="{FF2B5EF4-FFF2-40B4-BE49-F238E27FC236}">
                <a16:creationId xmlns:a16="http://schemas.microsoft.com/office/drawing/2014/main" id="{14DA162D-26BB-C70E-B386-861074A55494}"/>
              </a:ext>
            </a:extLst>
          </p:cNvPr>
          <p:cNvPicPr>
            <a:picLocks noChangeAspect="1"/>
          </p:cNvPicPr>
          <p:nvPr/>
        </p:nvPicPr>
        <p:blipFill>
          <a:blip r:embed="rId3"/>
          <a:stretch>
            <a:fillRect/>
          </a:stretch>
        </p:blipFill>
        <p:spPr>
          <a:xfrm>
            <a:off x="304800" y="609600"/>
            <a:ext cx="4480948" cy="3505504"/>
          </a:xfrm>
          <a:prstGeom prst="rect">
            <a:avLst/>
          </a:prstGeom>
        </p:spPr>
      </p:pic>
      <p:sp>
        <p:nvSpPr>
          <p:cNvPr id="14" name="TextBox 13">
            <a:extLst>
              <a:ext uri="{FF2B5EF4-FFF2-40B4-BE49-F238E27FC236}">
                <a16:creationId xmlns:a16="http://schemas.microsoft.com/office/drawing/2014/main" id="{9AA7645D-3125-4E6A-1FCC-D3F2861C83A2}"/>
              </a:ext>
            </a:extLst>
          </p:cNvPr>
          <p:cNvSpPr txBox="1"/>
          <p:nvPr/>
        </p:nvSpPr>
        <p:spPr>
          <a:xfrm>
            <a:off x="803344" y="5239875"/>
            <a:ext cx="6100916" cy="646331"/>
          </a:xfrm>
          <a:prstGeom prst="rect">
            <a:avLst/>
          </a:prstGeom>
          <a:noFill/>
        </p:spPr>
        <p:txBody>
          <a:bodyPr wrap="square">
            <a:spAutoFit/>
          </a:bodyPr>
          <a:lstStyle/>
          <a:p>
            <a:r>
              <a:rPr lang="en-IN" dirty="0">
                <a:hlinkClick r:id="rId4" tooltip="https://colab.research.google.com/drive/1AMwfP46QOJfvWQZizbJ-9OoLx-s6u5Dz?usp=drive_link"/>
              </a:rPr>
              <a:t>https://colab.research.google.com/drive/1AMwfP46QOJfvWQZizbJ-9OoLx-s6u5Dz?usp=drive_link</a:t>
            </a:r>
            <a:endParaRPr lang="en-IN" dirty="0"/>
          </a:p>
        </p:txBody>
      </p:sp>
    </p:spTree>
    <p:extLst>
      <p:ext uri="{BB962C8B-B14F-4D97-AF65-F5344CB8AC3E}">
        <p14:creationId xmlns:p14="http://schemas.microsoft.com/office/powerpoint/2010/main" val="412991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05982" y="1507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TextBox 25">
            <a:extLst>
              <a:ext uri="{FF2B5EF4-FFF2-40B4-BE49-F238E27FC236}">
                <a16:creationId xmlns:a16="http://schemas.microsoft.com/office/drawing/2014/main" id="{B4BBD64D-7CCC-F5FE-7F89-1443B305EFBE}"/>
              </a:ext>
            </a:extLst>
          </p:cNvPr>
          <p:cNvSpPr txBox="1"/>
          <p:nvPr/>
        </p:nvSpPr>
        <p:spPr>
          <a:xfrm>
            <a:off x="739775" y="2389406"/>
            <a:ext cx="6100916" cy="1569660"/>
          </a:xfrm>
          <a:prstGeom prst="rect">
            <a:avLst/>
          </a:prstGeom>
          <a:noFill/>
        </p:spPr>
        <p:txBody>
          <a:bodyPr wrap="square">
            <a:spAutoFit/>
          </a:bodyPr>
          <a:lstStyle/>
          <a:p>
            <a:r>
              <a:rPr lang="en-IN" sz="3200" b="1" dirty="0">
                <a:latin typeface="Trebuchet MS"/>
                <a:ea typeface="+mj-ea"/>
              </a:rPr>
              <a:t>C</a:t>
            </a:r>
            <a:r>
              <a:rPr lang="en-IN" sz="3200" b="1" dirty="0">
                <a:solidFill>
                  <a:schemeClr val="tx1"/>
                </a:solidFill>
                <a:latin typeface="Trebuchet MS"/>
                <a:ea typeface="+mj-ea"/>
              </a:rPr>
              <a:t>NN based Sentimental Analysis of Movie Reviews</a:t>
            </a:r>
          </a:p>
          <a:p>
            <a:r>
              <a:rPr lang="en-IN" sz="3200" b="1" dirty="0">
                <a:latin typeface="Trebuchet MS"/>
                <a:ea typeface="+mj-ea"/>
              </a:rPr>
              <a:t>(IMDb Dataset)</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33A4F7BD-3EEF-1AAB-9FF7-25505A322F04}"/>
              </a:ext>
            </a:extLst>
          </p:cNvPr>
          <p:cNvSpPr txBox="1"/>
          <p:nvPr/>
        </p:nvSpPr>
        <p:spPr>
          <a:xfrm>
            <a:off x="2559165" y="1824573"/>
            <a:ext cx="6355461" cy="3970318"/>
          </a:xfrm>
          <a:prstGeom prst="rect">
            <a:avLst/>
          </a:prstGeom>
          <a:noFill/>
        </p:spPr>
        <p:txBody>
          <a:bodyPr wrap="square">
            <a:spAutoFit/>
          </a:bodyPr>
          <a:lstStyle/>
          <a:p>
            <a:pPr marL="342900" indent="-342900">
              <a:buFont typeface="Arial" panose="020B0604020202020204" pitchFamily="34" charset="0"/>
              <a:buChar char="•"/>
            </a:pPr>
            <a:r>
              <a:rPr lang="en-US" sz="2100" b="0" i="0" dirty="0">
                <a:solidFill>
                  <a:srgbClr val="0D0D0D"/>
                </a:solidFill>
                <a:effectLst/>
                <a:latin typeface="Söhne"/>
              </a:rPr>
              <a:t>The agenda of the project is to develop a </a:t>
            </a:r>
            <a:r>
              <a:rPr lang="en-US" sz="2100" b="1" dirty="0">
                <a:solidFill>
                  <a:srgbClr val="0D0D0D"/>
                </a:solidFill>
                <a:latin typeface="Söhne"/>
              </a:rPr>
              <a:t>S</a:t>
            </a:r>
            <a:r>
              <a:rPr lang="en-US" sz="2100" b="1" i="0" dirty="0">
                <a:solidFill>
                  <a:srgbClr val="0D0D0D"/>
                </a:solidFill>
                <a:effectLst/>
                <a:latin typeface="Söhne"/>
              </a:rPr>
              <a:t>entiment analysis system for IMDb movie reviews </a:t>
            </a:r>
            <a:r>
              <a:rPr lang="en-US" sz="2100" b="0" i="0" dirty="0">
                <a:solidFill>
                  <a:srgbClr val="0D0D0D"/>
                </a:solidFill>
                <a:effectLst/>
                <a:latin typeface="Söhne"/>
              </a:rPr>
              <a:t>using convolutional neural networks (CNNs). </a:t>
            </a:r>
          </a:p>
          <a:p>
            <a:endParaRPr lang="en-US" sz="2100" dirty="0">
              <a:solidFill>
                <a:srgbClr val="0D0D0D"/>
              </a:solidFill>
              <a:latin typeface="Söhne"/>
            </a:endParaRPr>
          </a:p>
          <a:p>
            <a:pPr marL="342900" indent="-342900">
              <a:buFont typeface="Arial" panose="020B0604020202020204" pitchFamily="34" charset="0"/>
              <a:buChar char="•"/>
            </a:pPr>
            <a:r>
              <a:rPr lang="en-US" sz="2100" b="0" i="0" dirty="0">
                <a:solidFill>
                  <a:srgbClr val="0D0D0D"/>
                </a:solidFill>
                <a:effectLst/>
                <a:latin typeface="Söhne"/>
              </a:rPr>
              <a:t>This entails preprocessing the IMDb dataset, including tokenization and padding of the reviews, designing a CNN model architecture suitable for text classification tasks, training the model on the labeled IMDb reviews data, evaluating its performance using metrics like accuracy and loss, and finally deploying the trained model for practical use in analyzing sentiment of movie reviews.</a:t>
            </a:r>
            <a:endParaRPr lang="en-IN" sz="2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7031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BF6CFBF2-A573-7C67-59FE-BEDD548DF6DC}"/>
              </a:ext>
            </a:extLst>
          </p:cNvPr>
          <p:cNvSpPr txBox="1"/>
          <p:nvPr/>
        </p:nvSpPr>
        <p:spPr>
          <a:xfrm>
            <a:off x="885999" y="2171061"/>
            <a:ext cx="6100916" cy="2862322"/>
          </a:xfrm>
          <a:prstGeom prst="rect">
            <a:avLst/>
          </a:prstGeom>
          <a:noFill/>
        </p:spPr>
        <p:txBody>
          <a:bodyPr wrap="square">
            <a:spAutoFit/>
          </a:bodyPr>
          <a:lstStyle/>
          <a:p>
            <a:r>
              <a:rPr lang="en-IN" sz="2000" dirty="0">
                <a:latin typeface="Söhne"/>
              </a:rPr>
              <a:t>The project aims to develop a model using Convolutional Neural Networks (CNN) to perform Sentiment analysis on IMDb movie reviews.</a:t>
            </a:r>
            <a:r>
              <a:rPr lang="en-US" sz="2000" dirty="0">
                <a:latin typeface="Söhne"/>
              </a:rPr>
              <a:t> IMDb (Internet Movie Database) is a popular online database of information related to films, television programs, and video games, including cast, production crew, biographies, plot summaries, and user ratings. The objective is to classify movie reviews as either positive or negative based on the sentiment expressed in the text.</a:t>
            </a:r>
            <a:endParaRPr lang="en-IN" sz="2000" dirty="0">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78043"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60918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Rectangle 3">
            <a:extLst>
              <a:ext uri="{FF2B5EF4-FFF2-40B4-BE49-F238E27FC236}">
                <a16:creationId xmlns:a16="http://schemas.microsoft.com/office/drawing/2014/main" id="{A5E7B8F8-7C65-4D93-ABF2-8A29E2D5E511}"/>
              </a:ext>
            </a:extLst>
          </p:cNvPr>
          <p:cNvSpPr>
            <a:spLocks noChangeArrowheads="1"/>
          </p:cNvSpPr>
          <p:nvPr/>
        </p:nvSpPr>
        <p:spPr bwMode="auto">
          <a:xfrm>
            <a:off x="435077" y="1492151"/>
            <a:ext cx="77724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The project employs the IMDb dataset, comprising movie reviews labeled with sentiments, for training and evaluation. It utilizes a large corpus of reviews, with a portion reserved for training the neural network and the rest for evaluation.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The aim is to develop a robust convolutional neural network (CNN) model capable of accurately analyzing and classifying the sentiment expressed in unseen movie reviews.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The model's performance will be assessed based on metrics such as </a:t>
            </a:r>
            <a:r>
              <a:rPr kumimoji="0" lang="en-US" altLang="en-US" sz="2200" b="1" i="0" u="none" strike="noStrike" cap="none" normalizeH="0" baseline="0" dirty="0">
                <a:ln>
                  <a:noFill/>
                </a:ln>
                <a:solidFill>
                  <a:schemeClr val="tx1"/>
                </a:solidFill>
                <a:effectLst/>
                <a:latin typeface="Arial" panose="020B0604020202020204" pitchFamily="34" charset="0"/>
              </a:rPr>
              <a:t>accuracy, precision, recall, and F1-score</a:t>
            </a:r>
            <a:r>
              <a:rPr kumimoji="0" lang="en-US" altLang="en-US" sz="2200" b="0" i="0" u="none" strike="noStrike" cap="none" normalizeH="0" baseline="0" dirty="0">
                <a:ln>
                  <a:noFill/>
                </a:ln>
                <a:solidFill>
                  <a:schemeClr val="tx1"/>
                </a:solidFill>
                <a:effectLst/>
                <a:latin typeface="Arial" panose="020B0604020202020204" pitchFamily="34" charset="0"/>
              </a:rPr>
              <a:t>, ensuring its effectiveness in practical sentiment analysis applications for IMDb movie reviews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952468FD-3BA2-0D36-4D74-D8DE5AAC073C}"/>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15200" y="1095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0F770E63-6145-6836-723B-CB09D6CA5F3F}"/>
              </a:ext>
            </a:extLst>
          </p:cNvPr>
          <p:cNvSpPr txBox="1"/>
          <p:nvPr/>
        </p:nvSpPr>
        <p:spPr>
          <a:xfrm>
            <a:off x="655658" y="1824826"/>
            <a:ext cx="6100916" cy="424731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Movie Fans:</a:t>
            </a:r>
            <a:r>
              <a:rPr lang="en-US" b="0" i="0" dirty="0">
                <a:solidFill>
                  <a:srgbClr val="0D0D0D"/>
                </a:solidFill>
                <a:effectLst/>
                <a:latin typeface="Söhne"/>
              </a:rPr>
              <a:t> People who visit IMDb to read and write reviews can use the model to quickly understand the overall sentiment of a movie based on user reviews.</a:t>
            </a:r>
          </a:p>
          <a:p>
            <a:pPr algn="l">
              <a:buFont typeface="+mj-lt"/>
              <a:buAutoNum type="arabicPeriod"/>
            </a:pPr>
            <a:r>
              <a:rPr lang="en-US" b="1" i="0" dirty="0">
                <a:solidFill>
                  <a:srgbClr val="0D0D0D"/>
                </a:solidFill>
                <a:effectLst/>
                <a:latin typeface="Söhne"/>
              </a:rPr>
              <a:t>Movie Industry Professionals:</a:t>
            </a:r>
            <a:r>
              <a:rPr lang="en-US" b="0" i="0" dirty="0">
                <a:solidFill>
                  <a:srgbClr val="0D0D0D"/>
                </a:solidFill>
                <a:effectLst/>
                <a:latin typeface="Söhne"/>
              </a:rPr>
              <a:t> Filmmakers, producers, and directors can use the model to gauge audience reactions and improve their movies based on feedback.</a:t>
            </a:r>
          </a:p>
          <a:p>
            <a:pPr algn="l">
              <a:buFont typeface="+mj-lt"/>
              <a:buAutoNum type="arabicPeriod"/>
            </a:pPr>
            <a:r>
              <a:rPr lang="en-US" b="1" i="0" dirty="0">
                <a:solidFill>
                  <a:srgbClr val="0D0D0D"/>
                </a:solidFill>
                <a:effectLst/>
                <a:latin typeface="Söhne"/>
              </a:rPr>
              <a:t>Streaming Platforms:</a:t>
            </a:r>
            <a:r>
              <a:rPr lang="en-US" b="0" i="0" dirty="0">
                <a:solidFill>
                  <a:srgbClr val="0D0D0D"/>
                </a:solidFill>
                <a:effectLst/>
                <a:latin typeface="Söhne"/>
              </a:rPr>
              <a:t> Platforms like Netflix can use the model to recommend movies to users based on their preferences and sentiments.</a:t>
            </a:r>
          </a:p>
          <a:p>
            <a:pPr algn="l">
              <a:buFont typeface="+mj-lt"/>
              <a:buAutoNum type="arabicPeriod"/>
            </a:pPr>
            <a:r>
              <a:rPr lang="en-US" b="1" i="0" dirty="0">
                <a:solidFill>
                  <a:srgbClr val="0D0D0D"/>
                </a:solidFill>
                <a:effectLst/>
                <a:latin typeface="Söhne"/>
              </a:rPr>
              <a:t>Market Researchers:</a:t>
            </a:r>
            <a:r>
              <a:rPr lang="en-US" b="0" i="0" dirty="0">
                <a:solidFill>
                  <a:srgbClr val="0D0D0D"/>
                </a:solidFill>
                <a:effectLst/>
                <a:latin typeface="Söhne"/>
              </a:rPr>
              <a:t> Researchers can use the model to gather insights into consumer sentiments and trends in the movie industry.</a:t>
            </a:r>
          </a:p>
          <a:p>
            <a:pPr algn="l">
              <a:buFont typeface="+mj-lt"/>
              <a:buAutoNum type="arabicPeriod"/>
            </a:pPr>
            <a:r>
              <a:rPr lang="en-US" b="1" i="0" dirty="0">
                <a:solidFill>
                  <a:srgbClr val="0D0D0D"/>
                </a:solidFill>
                <a:effectLst/>
                <a:latin typeface="Söhne"/>
              </a:rPr>
              <a:t>Content Aggregators:</a:t>
            </a:r>
            <a:r>
              <a:rPr lang="en-US" b="0" i="0" dirty="0">
                <a:solidFill>
                  <a:srgbClr val="0D0D0D"/>
                </a:solidFill>
                <a:effectLst/>
                <a:latin typeface="Söhne"/>
              </a:rPr>
              <a:t> Websites and blogs that gather movie reviews can use the model to categorize reviews based on sentiment and provide more relevant content to their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1078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391B91C1-BA77-ACAB-4982-BAE3A32E5A28}"/>
              </a:ext>
            </a:extLst>
          </p:cNvPr>
          <p:cNvSpPr txBox="1"/>
          <p:nvPr/>
        </p:nvSpPr>
        <p:spPr>
          <a:xfrm>
            <a:off x="2905023" y="1476375"/>
            <a:ext cx="6762750" cy="5632311"/>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Automated Sentiment Analysis:</a:t>
            </a:r>
            <a:r>
              <a:rPr lang="en-US" b="0" i="0" dirty="0">
                <a:solidFill>
                  <a:srgbClr val="0D0D0D"/>
                </a:solidFill>
                <a:effectLst/>
                <a:latin typeface="Söhne"/>
              </a:rPr>
              <a:t> The model automates the process of analyzing sentiment in IMDb movie reviews, saving time and effort compared to manual analysis.</a:t>
            </a:r>
          </a:p>
          <a:p>
            <a:pPr algn="l"/>
            <a:endParaRPr lang="en-US" b="0" i="0" dirty="0">
              <a:solidFill>
                <a:srgbClr val="0D0D0D"/>
              </a:solidFill>
              <a:effectLst/>
              <a:latin typeface="Söhne"/>
            </a:endParaRPr>
          </a:p>
          <a:p>
            <a:pPr algn="l"/>
            <a:r>
              <a:rPr lang="en-US" b="1" i="0" dirty="0">
                <a:solidFill>
                  <a:srgbClr val="0D0D0D"/>
                </a:solidFill>
                <a:effectLst/>
                <a:latin typeface="Söhne"/>
              </a:rPr>
              <a:t>2.Accuracy:</a:t>
            </a:r>
            <a:r>
              <a:rPr lang="en-US" b="0" i="0" dirty="0">
                <a:solidFill>
                  <a:srgbClr val="0D0D0D"/>
                </a:solidFill>
                <a:effectLst/>
                <a:latin typeface="Söhne"/>
              </a:rPr>
              <a:t> By leveraging convolutional neural networks (CNNs), the model can capture complex patterns and nuances in movie reviews, leading to more accurate sentiment analysis compared to traditional methods.</a:t>
            </a:r>
          </a:p>
          <a:p>
            <a:pPr algn="l"/>
            <a:r>
              <a:rPr lang="en-US" sz="1800" b="1" dirty="0">
                <a:solidFill>
                  <a:srgbClr val="FF0000"/>
                </a:solidFill>
                <a:latin typeface="Söhne"/>
              </a:rPr>
              <a:t>Proposed Model Accuracy:  </a:t>
            </a:r>
            <a:r>
              <a:rPr lang="en-IN" sz="1800" b="1" dirty="0">
                <a:solidFill>
                  <a:srgbClr val="FF0000"/>
                </a:solidFill>
                <a:latin typeface="Söhne"/>
              </a:rPr>
              <a:t>0.8635</a:t>
            </a:r>
          </a:p>
          <a:p>
            <a:pPr algn="l"/>
            <a:endParaRPr lang="en-US" b="0" i="0" dirty="0">
              <a:solidFill>
                <a:srgbClr val="0D0D0D"/>
              </a:solidFill>
              <a:effectLst/>
              <a:latin typeface="Söhne"/>
            </a:endParaRPr>
          </a:p>
          <a:p>
            <a:pPr algn="l"/>
            <a:r>
              <a:rPr lang="en-US" b="1" i="0" dirty="0">
                <a:solidFill>
                  <a:srgbClr val="0D0D0D"/>
                </a:solidFill>
                <a:effectLst/>
                <a:latin typeface="Söhne"/>
              </a:rPr>
              <a:t>3.Scalability:</a:t>
            </a:r>
            <a:r>
              <a:rPr lang="en-US" b="0" i="0" dirty="0">
                <a:solidFill>
                  <a:srgbClr val="0D0D0D"/>
                </a:solidFill>
                <a:effectLst/>
                <a:latin typeface="Söhne"/>
              </a:rPr>
              <a:t> The model can handle large volumes of movie reviews, making it scalable for analyzing sentiments across a wide range of movies and user interactions.</a:t>
            </a:r>
          </a:p>
          <a:p>
            <a:pPr algn="l"/>
            <a:endParaRPr lang="en-US" b="0" i="0" dirty="0">
              <a:solidFill>
                <a:srgbClr val="0D0D0D"/>
              </a:solidFill>
              <a:effectLst/>
              <a:latin typeface="Söhne"/>
            </a:endParaRPr>
          </a:p>
          <a:p>
            <a:pPr algn="l"/>
            <a:r>
              <a:rPr lang="en-US" b="1" dirty="0">
                <a:solidFill>
                  <a:srgbClr val="0D0D0D"/>
                </a:solidFill>
                <a:latin typeface="Söhne"/>
              </a:rPr>
              <a:t>4.A</a:t>
            </a:r>
            <a:r>
              <a:rPr lang="en-US" b="1" i="0" dirty="0">
                <a:solidFill>
                  <a:srgbClr val="0D0D0D"/>
                </a:solidFill>
                <a:effectLst/>
                <a:latin typeface="Söhne"/>
              </a:rPr>
              <a:t>ctionable Insights:</a:t>
            </a:r>
            <a:r>
              <a:rPr lang="en-US" b="0" i="0" dirty="0">
                <a:solidFill>
                  <a:srgbClr val="0D0D0D"/>
                </a:solidFill>
                <a:effectLst/>
                <a:latin typeface="Söhne"/>
              </a:rPr>
              <a:t> The sentiment analysis results provide actionable insights that can be used to improve movie quality, optimize marketing strategies, and enhance user experiences </a:t>
            </a:r>
          </a:p>
          <a:p>
            <a:pPr algn="l"/>
            <a:r>
              <a:rPr lang="en-US" b="0" i="0" dirty="0">
                <a:solidFill>
                  <a:srgbClr val="0D0D0D"/>
                </a:solidFill>
                <a:effectLst/>
                <a:latin typeface="Söhne"/>
              </a:rPr>
              <a:t>on movie-related platforms.</a:t>
            </a:r>
          </a:p>
          <a:p>
            <a:br>
              <a:rPr lang="en-US"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04812"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id="{7B72CB05-2CBB-9BEF-A9F6-270DDCDEC33B}"/>
              </a:ext>
            </a:extLst>
          </p:cNvPr>
          <p:cNvSpPr txBox="1"/>
          <p:nvPr/>
        </p:nvSpPr>
        <p:spPr>
          <a:xfrm>
            <a:off x="2657474" y="1559346"/>
            <a:ext cx="6410325" cy="4801314"/>
          </a:xfrm>
          <a:prstGeom prst="rect">
            <a:avLst/>
          </a:prstGeom>
          <a:noFill/>
        </p:spPr>
        <p:txBody>
          <a:bodyPr wrap="square">
            <a:spAutoFit/>
          </a:bodyPr>
          <a:lstStyle/>
          <a:p>
            <a:r>
              <a:rPr lang="en-IN" dirty="0"/>
              <a:t>1. </a:t>
            </a:r>
            <a:r>
              <a:rPr lang="en-IN" b="1" dirty="0"/>
              <a:t>High accuracy</a:t>
            </a:r>
            <a:r>
              <a:rPr lang="en-IN" dirty="0"/>
              <a:t>: The CNN model achieves exceptional accuracy in sentiment classification, providing reliable insights into the emotional tone of movie reviews, thus enhancing decision-making processes.</a:t>
            </a:r>
          </a:p>
          <a:p>
            <a:r>
              <a:rPr lang="en-IN" dirty="0"/>
              <a:t>2. </a:t>
            </a:r>
            <a:r>
              <a:rPr lang="en-IN" b="1" dirty="0"/>
              <a:t>Robustness</a:t>
            </a:r>
            <a:r>
              <a:rPr lang="en-IN" dirty="0"/>
              <a:t>: The model exhibits robustness against variations in review content, ensuring consistent performance across diverse genres, languages, and writing styles, thereby increasing its practical applicability.</a:t>
            </a:r>
          </a:p>
          <a:p>
            <a:r>
              <a:rPr lang="en-IN" dirty="0"/>
              <a:t>3. </a:t>
            </a:r>
            <a:r>
              <a:rPr lang="en-IN" b="1" dirty="0"/>
              <a:t>Fast inference</a:t>
            </a:r>
            <a:r>
              <a:rPr lang="en-IN" dirty="0"/>
              <a:t>: With rapid classification capabilities, the model enables real-time sentiment analysis of movie reviews, facilitating prompt decision-making in various applications such as movie recommendation systems and sentiment monitoring tools.</a:t>
            </a:r>
          </a:p>
          <a:p>
            <a:r>
              <a:rPr lang="en-IN" dirty="0"/>
              <a:t>4. </a:t>
            </a:r>
            <a:r>
              <a:rPr lang="en-IN" b="1" dirty="0"/>
              <a:t>Interpretability</a:t>
            </a:r>
            <a:r>
              <a:rPr lang="en-IN" dirty="0"/>
              <a:t>: The CNN model offers interpretability by revealing the key features and patterns it identifies in movie reviews to determine sentiment, enhancing transparency and facilitating potential improvements in sentiment analysis algorithms.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60032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lang="en-IN" sz="1100" b="1" spc="50" dirty="0">
                <a:solidFill>
                  <a:srgbClr val="2D83C3"/>
                </a:solidFill>
                <a:latin typeface="Trebuchet MS"/>
                <a:cs typeface="Trebuchet MS"/>
              </a:rPr>
              <a:t>Annu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753628" y="61120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008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367853"/>
            <a:ext cx="3832225" cy="948978"/>
          </a:xfrm>
          <a:prstGeom prst="rect">
            <a:avLst/>
          </a:prstGeom>
        </p:spPr>
        <p:txBody>
          <a:bodyPr vert="horz" wrap="square" lIns="0" tIns="12700" rIns="0" bIns="0" rtlCol="0">
            <a:spAutoFit/>
          </a:bodyPr>
          <a:lstStyle/>
          <a:p>
            <a:pPr algn="l"/>
            <a:r>
              <a:rPr lang="en-IN" sz="2000" b="1" dirty="0">
                <a:solidFill>
                  <a:srgbClr val="0D0D0D"/>
                </a:solidFill>
                <a:latin typeface="Söhne"/>
              </a:rPr>
              <a:t>Building the neural network model:</a:t>
            </a:r>
          </a:p>
          <a:p>
            <a:pPr algn="l"/>
            <a:r>
              <a:rPr lang="en-IN" sz="2000" b="1" dirty="0">
                <a:solidFill>
                  <a:srgbClr val="0D0D0D"/>
                </a:solidFill>
                <a:latin typeface="Söhne"/>
              </a:rPr>
              <a:t>Using </a:t>
            </a:r>
            <a:r>
              <a:rPr lang="en-IN" sz="2000" b="1" dirty="0" err="1">
                <a:solidFill>
                  <a:srgbClr val="0D0D0D"/>
                </a:solidFill>
                <a:latin typeface="Söhne"/>
              </a:rPr>
              <a:t>Tensorflow</a:t>
            </a:r>
            <a:r>
              <a:rPr lang="en-IN" sz="2000" b="1" dirty="0">
                <a:solidFill>
                  <a:srgbClr val="0D0D0D"/>
                </a:solidFill>
                <a:latin typeface="Söhne"/>
              </a:rPr>
              <a:t> and </a:t>
            </a:r>
            <a:r>
              <a:rPr lang="en-IN" sz="2000" b="1" dirty="0" err="1">
                <a:solidFill>
                  <a:srgbClr val="0D0D0D"/>
                </a:solidFill>
                <a:latin typeface="Söhne"/>
              </a:rPr>
              <a:t>keras</a:t>
            </a:r>
            <a:endParaRPr lang="en-US" sz="2000" b="1" dirty="0">
              <a:solidFill>
                <a:srgbClr val="0D0D0D"/>
              </a:solidFill>
              <a:latin typeface="Söhne"/>
            </a:endParaRPr>
          </a:p>
          <a:p>
            <a:pPr marL="12700">
              <a:lnSpc>
                <a:spcPct val="100000"/>
              </a:lnSpc>
              <a:spcBef>
                <a:spcPts val="100"/>
              </a:spcBef>
            </a:pPr>
            <a:endParaRPr sz="20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4EFF4FDA-01E2-DB9B-4CC5-DF1CDABE8318}"/>
              </a:ext>
            </a:extLst>
          </p:cNvPr>
          <p:cNvPicPr>
            <a:picLocks noChangeAspect="1"/>
          </p:cNvPicPr>
          <p:nvPr/>
        </p:nvPicPr>
        <p:blipFill>
          <a:blip r:embed="rId2"/>
          <a:stretch>
            <a:fillRect/>
          </a:stretch>
        </p:blipFill>
        <p:spPr>
          <a:xfrm>
            <a:off x="609600" y="2352559"/>
            <a:ext cx="9569273" cy="31375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TotalTime>
  <Words>810</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SREENITHI B  Nmid: FCC370DA1CE7A50925C466C8B807A2DA  Madras Institute of Technology campus, Anna University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IMDb Dataset Reviews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SREENITHI B</dc:title>
  <dc:creator>Sreenithi B</dc:creator>
  <cp:lastModifiedBy>Sreenithi B</cp:lastModifiedBy>
  <cp:revision>3</cp:revision>
  <dcterms:created xsi:type="dcterms:W3CDTF">2024-04-01T16:11:02Z</dcterms:created>
  <dcterms:modified xsi:type="dcterms:W3CDTF">2024-04-04T09:23:26Z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