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810" y="-341"/>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DF144B33-252D-42E9-BE79-22E778E8DD4E}" type="datetimeFigureOut">
              <a:rPr lang="en-US" smtClean="0"/>
              <a:t>8/31/2024</a:t>
            </a:fld>
            <a:endParaRPr lang="en-GB" dirty="0"/>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GB" dirty="0"/>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0A534193-AFCB-4671-85C0-2985B31D070E}" type="slidenum">
              <a:rPr lang="en-GB" smtClean="0"/>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F144B33-252D-42E9-BE79-22E778E8DD4E}" type="datetimeFigureOut">
              <a:rPr lang="en-US" smtClean="0"/>
              <a:t>8/31/2024</a:t>
            </a:fld>
            <a:endParaRPr lang="en-GB" dirty="0"/>
          </a:p>
        </p:txBody>
      </p:sp>
      <p:sp>
        <p:nvSpPr>
          <p:cNvPr id="5" name="Footer Placeholder 4"/>
          <p:cNvSpPr>
            <a:spLocks noGrp="1"/>
          </p:cNvSpPr>
          <p:nvPr>
            <p:ph type="ftr" sz="quarter" idx="11"/>
          </p:nvPr>
        </p:nvSpPr>
        <p:spPr/>
        <p:txBody>
          <a:bodyPr/>
          <a:lstStyle>
            <a:extLst/>
          </a:lstStyle>
          <a:p>
            <a:endParaRPr lang="en-GB" dirty="0"/>
          </a:p>
        </p:txBody>
      </p:sp>
      <p:sp>
        <p:nvSpPr>
          <p:cNvPr id="6" name="Slide Number Placeholder 5"/>
          <p:cNvSpPr>
            <a:spLocks noGrp="1"/>
          </p:cNvSpPr>
          <p:nvPr>
            <p:ph type="sldNum" sz="quarter" idx="12"/>
          </p:nvPr>
        </p:nvSpPr>
        <p:spPr/>
        <p:txBody>
          <a:bodyPr/>
          <a:lstStyle>
            <a:extLst/>
          </a:lstStyle>
          <a:p>
            <a:fld id="{0A534193-AFCB-4671-85C0-2985B31D070E}" type="slidenum">
              <a:rPr lang="en-GB" smtClean="0"/>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DF144B33-252D-42E9-BE79-22E778E8DD4E}" type="datetimeFigureOut">
              <a:rPr lang="en-US" smtClean="0"/>
              <a:t>8/31/2024</a:t>
            </a:fld>
            <a:endParaRPr lang="en-GB" dirty="0"/>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GB" dirty="0"/>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0A534193-AFCB-4671-85C0-2985B31D070E}" type="slidenum">
              <a:rPr lang="en-GB" smtClean="0"/>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F144B33-252D-42E9-BE79-22E778E8DD4E}" type="datetimeFigureOut">
              <a:rPr lang="en-US" smtClean="0"/>
              <a:t>8/31/2024</a:t>
            </a:fld>
            <a:endParaRPr lang="en-GB" dirty="0"/>
          </a:p>
        </p:txBody>
      </p:sp>
      <p:sp>
        <p:nvSpPr>
          <p:cNvPr id="5" name="Footer Placeholder 4"/>
          <p:cNvSpPr>
            <a:spLocks noGrp="1"/>
          </p:cNvSpPr>
          <p:nvPr>
            <p:ph type="ftr" sz="quarter" idx="11"/>
          </p:nvPr>
        </p:nvSpPr>
        <p:spPr/>
        <p:txBody>
          <a:bodyPr/>
          <a:lstStyle>
            <a:extLst/>
          </a:lstStyle>
          <a:p>
            <a:endParaRPr lang="en-GB" dirty="0"/>
          </a:p>
        </p:txBody>
      </p:sp>
      <p:sp>
        <p:nvSpPr>
          <p:cNvPr id="6" name="Slide Number Placeholder 5"/>
          <p:cNvSpPr>
            <a:spLocks noGrp="1"/>
          </p:cNvSpPr>
          <p:nvPr>
            <p:ph type="sldNum" sz="quarter" idx="12"/>
          </p:nvPr>
        </p:nvSpPr>
        <p:spPr/>
        <p:txBody>
          <a:bodyPr/>
          <a:lstStyle>
            <a:extLst/>
          </a:lstStyle>
          <a:p>
            <a:fld id="{0A534193-AFCB-4671-85C0-2985B31D070E}"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DF144B33-252D-42E9-BE79-22E778E8DD4E}" type="datetimeFigureOut">
              <a:rPr lang="en-US" smtClean="0"/>
              <a:t>8/31/2024</a:t>
            </a:fld>
            <a:endParaRPr lang="en-GB" dirty="0"/>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GB" dirty="0"/>
          </a:p>
        </p:txBody>
      </p:sp>
      <p:sp>
        <p:nvSpPr>
          <p:cNvPr id="6" name="Slide Number Placeholder 5"/>
          <p:cNvSpPr>
            <a:spLocks noGrp="1"/>
          </p:cNvSpPr>
          <p:nvPr>
            <p:ph type="sldNum" sz="quarter" idx="12"/>
          </p:nvPr>
        </p:nvSpPr>
        <p:spPr>
          <a:xfrm>
            <a:off x="6733952" y="6555112"/>
            <a:ext cx="588336" cy="228600"/>
          </a:xfrm>
        </p:spPr>
        <p:txBody>
          <a:bodyPr/>
          <a:lstStyle>
            <a:extLst/>
          </a:lstStyle>
          <a:p>
            <a:fld id="{0A534193-AFCB-4671-85C0-2985B31D070E}" type="slidenum">
              <a:rPr lang="en-GB" smtClean="0"/>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F144B33-252D-42E9-BE79-22E778E8DD4E}" type="datetimeFigureOut">
              <a:rPr lang="en-US" smtClean="0"/>
              <a:t>8/31/2024</a:t>
            </a:fld>
            <a:endParaRPr lang="en-GB" dirty="0"/>
          </a:p>
        </p:txBody>
      </p:sp>
      <p:sp>
        <p:nvSpPr>
          <p:cNvPr id="6" name="Footer Placeholder 5"/>
          <p:cNvSpPr>
            <a:spLocks noGrp="1"/>
          </p:cNvSpPr>
          <p:nvPr>
            <p:ph type="ftr" sz="quarter" idx="11"/>
          </p:nvPr>
        </p:nvSpPr>
        <p:spPr/>
        <p:txBody>
          <a:bodyPr/>
          <a:lstStyle>
            <a:extLst/>
          </a:lstStyle>
          <a:p>
            <a:endParaRPr lang="en-GB" dirty="0"/>
          </a:p>
        </p:txBody>
      </p:sp>
      <p:sp>
        <p:nvSpPr>
          <p:cNvPr id="7" name="Slide Number Placeholder 6"/>
          <p:cNvSpPr>
            <a:spLocks noGrp="1"/>
          </p:cNvSpPr>
          <p:nvPr>
            <p:ph type="sldNum" sz="quarter" idx="12"/>
          </p:nvPr>
        </p:nvSpPr>
        <p:spPr/>
        <p:txBody>
          <a:bodyPr/>
          <a:lstStyle>
            <a:extLst/>
          </a:lstStyle>
          <a:p>
            <a:fld id="{0A534193-AFCB-4671-85C0-2985B31D070E}" type="slidenum">
              <a:rPr lang="en-GB" smtClean="0"/>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F144B33-252D-42E9-BE79-22E778E8DD4E}" type="datetimeFigureOut">
              <a:rPr lang="en-US" smtClean="0"/>
              <a:t>8/31/2024</a:t>
            </a:fld>
            <a:endParaRPr lang="en-GB" dirty="0"/>
          </a:p>
        </p:txBody>
      </p:sp>
      <p:sp>
        <p:nvSpPr>
          <p:cNvPr id="8" name="Footer Placeholder 7"/>
          <p:cNvSpPr>
            <a:spLocks noGrp="1"/>
          </p:cNvSpPr>
          <p:nvPr>
            <p:ph type="ftr" sz="quarter" idx="11"/>
          </p:nvPr>
        </p:nvSpPr>
        <p:spPr/>
        <p:txBody>
          <a:bodyPr/>
          <a:lstStyle>
            <a:extLst/>
          </a:lstStyle>
          <a:p>
            <a:endParaRPr lang="en-GB" dirty="0"/>
          </a:p>
        </p:txBody>
      </p:sp>
      <p:sp>
        <p:nvSpPr>
          <p:cNvPr id="9" name="Slide Number Placeholder 8"/>
          <p:cNvSpPr>
            <a:spLocks noGrp="1"/>
          </p:cNvSpPr>
          <p:nvPr>
            <p:ph type="sldNum" sz="quarter" idx="12"/>
          </p:nvPr>
        </p:nvSpPr>
        <p:spPr/>
        <p:txBody>
          <a:bodyPr/>
          <a:lstStyle>
            <a:extLst/>
          </a:lstStyle>
          <a:p>
            <a:fld id="{0A534193-AFCB-4671-85C0-2985B31D070E}" type="slidenum">
              <a:rPr lang="en-GB" smtClean="0"/>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F144B33-252D-42E9-BE79-22E778E8DD4E}" type="datetimeFigureOut">
              <a:rPr lang="en-US" smtClean="0"/>
              <a:t>8/31/2024</a:t>
            </a:fld>
            <a:endParaRPr lang="en-GB" dirty="0"/>
          </a:p>
        </p:txBody>
      </p:sp>
      <p:sp>
        <p:nvSpPr>
          <p:cNvPr id="4" name="Footer Placeholder 3"/>
          <p:cNvSpPr>
            <a:spLocks noGrp="1"/>
          </p:cNvSpPr>
          <p:nvPr>
            <p:ph type="ftr" sz="quarter" idx="11"/>
          </p:nvPr>
        </p:nvSpPr>
        <p:spPr/>
        <p:txBody>
          <a:bodyPr/>
          <a:lstStyle>
            <a:extLst/>
          </a:lstStyle>
          <a:p>
            <a:endParaRPr lang="en-GB" dirty="0"/>
          </a:p>
        </p:txBody>
      </p:sp>
      <p:sp>
        <p:nvSpPr>
          <p:cNvPr id="5" name="Slide Number Placeholder 4"/>
          <p:cNvSpPr>
            <a:spLocks noGrp="1"/>
          </p:cNvSpPr>
          <p:nvPr>
            <p:ph type="sldNum" sz="quarter" idx="12"/>
          </p:nvPr>
        </p:nvSpPr>
        <p:spPr/>
        <p:txBody>
          <a:bodyPr/>
          <a:lstStyle>
            <a:extLst/>
          </a:lstStyle>
          <a:p>
            <a:fld id="{0A534193-AFCB-4671-85C0-2985B31D070E}" type="slidenum">
              <a:rPr lang="en-GB" smtClean="0"/>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DF144B33-252D-42E9-BE79-22E778E8DD4E}" type="datetimeFigureOut">
              <a:rPr lang="en-US" smtClean="0"/>
              <a:t>8/31/2024</a:t>
            </a:fld>
            <a:endParaRPr lang="en-GB" dirty="0"/>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GB" dirty="0"/>
          </a:p>
        </p:txBody>
      </p:sp>
      <p:sp>
        <p:nvSpPr>
          <p:cNvPr id="4" name="Slide Number Placeholder 3"/>
          <p:cNvSpPr>
            <a:spLocks noGrp="1"/>
          </p:cNvSpPr>
          <p:nvPr>
            <p:ph type="sldNum" sz="quarter" idx="12"/>
          </p:nvPr>
        </p:nvSpPr>
        <p:spPr/>
        <p:txBody>
          <a:bodyPr/>
          <a:lstStyle>
            <a:extLst/>
          </a:lstStyle>
          <a:p>
            <a:fld id="{0A534193-AFCB-4671-85C0-2985B31D070E}" type="slidenum">
              <a:rPr lang="en-GB" smtClean="0"/>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F144B33-252D-42E9-BE79-22E778E8DD4E}" type="datetimeFigureOut">
              <a:rPr lang="en-US" smtClean="0"/>
              <a:t>8/31/2024</a:t>
            </a:fld>
            <a:endParaRPr lang="en-GB" dirty="0"/>
          </a:p>
        </p:txBody>
      </p:sp>
      <p:sp>
        <p:nvSpPr>
          <p:cNvPr id="6" name="Footer Placeholder 5"/>
          <p:cNvSpPr>
            <a:spLocks noGrp="1"/>
          </p:cNvSpPr>
          <p:nvPr>
            <p:ph type="ftr" sz="quarter" idx="11"/>
          </p:nvPr>
        </p:nvSpPr>
        <p:spPr/>
        <p:txBody>
          <a:bodyPr/>
          <a:lstStyle>
            <a:extLst/>
          </a:lstStyle>
          <a:p>
            <a:endParaRPr lang="en-GB" dirty="0"/>
          </a:p>
        </p:txBody>
      </p:sp>
      <p:sp>
        <p:nvSpPr>
          <p:cNvPr id="7" name="Slide Number Placeholder 6"/>
          <p:cNvSpPr>
            <a:spLocks noGrp="1"/>
          </p:cNvSpPr>
          <p:nvPr>
            <p:ph type="sldNum" sz="quarter" idx="12"/>
          </p:nvPr>
        </p:nvSpPr>
        <p:spPr/>
        <p:txBody>
          <a:bodyPr/>
          <a:lstStyle>
            <a:extLst/>
          </a:lstStyle>
          <a:p>
            <a:fld id="{0A534193-AFCB-4671-85C0-2985B31D070E}" type="slidenum">
              <a:rPr lang="en-GB" smtClean="0"/>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DF144B33-252D-42E9-BE79-22E778E8DD4E}" type="datetimeFigureOut">
              <a:rPr lang="en-US" smtClean="0"/>
              <a:t>8/31/2024</a:t>
            </a:fld>
            <a:endParaRPr lang="en-GB" dirty="0"/>
          </a:p>
        </p:txBody>
      </p:sp>
      <p:sp>
        <p:nvSpPr>
          <p:cNvPr id="6" name="Footer Placeholder 5"/>
          <p:cNvSpPr>
            <a:spLocks noGrp="1"/>
          </p:cNvSpPr>
          <p:nvPr>
            <p:ph type="ftr" sz="quarter" idx="11"/>
          </p:nvPr>
        </p:nvSpPr>
        <p:spPr/>
        <p:txBody>
          <a:bodyPr/>
          <a:lstStyle>
            <a:extLst/>
          </a:lstStyle>
          <a:p>
            <a:endParaRPr lang="en-GB" dirty="0"/>
          </a:p>
        </p:txBody>
      </p:sp>
      <p:sp>
        <p:nvSpPr>
          <p:cNvPr id="7" name="Slide Number Placeholder 6"/>
          <p:cNvSpPr>
            <a:spLocks noGrp="1"/>
          </p:cNvSpPr>
          <p:nvPr>
            <p:ph type="sldNum" sz="quarter" idx="12"/>
          </p:nvPr>
        </p:nvSpPr>
        <p:spPr/>
        <p:txBody>
          <a:bodyPr/>
          <a:lstStyle>
            <a:extLst/>
          </a:lstStyle>
          <a:p>
            <a:fld id="{0A534193-AFCB-4671-85C0-2985B31D070E}" type="slidenum">
              <a:rPr lang="en-GB" smtClean="0"/>
              <a:t>‹#›</a:t>
            </a:fld>
            <a:endParaRPr lang="en-GB" dirty="0"/>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DF144B33-252D-42E9-BE79-22E778E8DD4E}" type="datetimeFigureOut">
              <a:rPr lang="en-US" smtClean="0"/>
              <a:t>8/31/2024</a:t>
            </a:fld>
            <a:endParaRPr lang="en-GB" dirty="0"/>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GB" dirty="0"/>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0A534193-AFCB-4671-85C0-2985B31D070E}" type="slidenum">
              <a:rPr lang="en-GB" smtClean="0"/>
              <a:t>‹#›</a:t>
            </a:fld>
            <a:endParaRPr lang="en-GB"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2071678"/>
            <a:ext cx="7286676" cy="1754326"/>
          </a:xfrm>
          <a:prstGeom prst="rect">
            <a:avLst/>
          </a:prstGeom>
          <a:noFill/>
        </p:spPr>
        <p:txBody>
          <a:bodyPr wrap="square" rtlCol="0">
            <a:spAutoFit/>
          </a:bodyPr>
          <a:lstStyle/>
          <a:p>
            <a:r>
              <a:rPr lang="en-GB" dirty="0" smtClean="0">
                <a:latin typeface="Times New Roman" pitchFamily="18" charset="0"/>
                <a:cs typeface="Times New Roman" pitchFamily="18" charset="0"/>
              </a:rPr>
              <a:t>STUDENT NAME</a:t>
            </a:r>
            <a:r>
              <a:rPr lang="en-GB" dirty="0" smtClean="0">
                <a:latin typeface="Times New Roman" pitchFamily="18" charset="0"/>
                <a:cs typeface="Times New Roman" pitchFamily="18" charset="0"/>
              </a:rPr>
              <a:t>: </a:t>
            </a:r>
            <a:r>
              <a:rPr lang="en-US" dirty="0"/>
              <a:t>S. </a:t>
            </a:r>
            <a:r>
              <a:rPr lang="en-US" b="1" dirty="0" err="1"/>
              <a:t>Sreenithi</a:t>
            </a:r>
            <a:endParaRPr lang="en-GB"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REGISTER  NO</a:t>
            </a:r>
            <a:r>
              <a:rPr lang="en-GB" dirty="0" smtClean="0">
                <a:latin typeface="Times New Roman" pitchFamily="18" charset="0"/>
                <a:cs typeface="Times New Roman" pitchFamily="18" charset="0"/>
              </a:rPr>
              <a:t>: </a:t>
            </a:r>
            <a:r>
              <a:rPr lang="en-US" b="1" dirty="0"/>
              <a:t>312200811</a:t>
            </a:r>
            <a:endParaRPr lang="en-GB" b="1"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DEPARTMENT</a:t>
            </a:r>
            <a:r>
              <a:rPr lang="en-GB" dirty="0" smtClean="0">
                <a:latin typeface="Times New Roman" pitchFamily="18" charset="0"/>
                <a:cs typeface="Times New Roman" pitchFamily="18" charset="0"/>
              </a:rPr>
              <a:t>: </a:t>
            </a:r>
            <a:r>
              <a:rPr lang="en-US" b="1" dirty="0"/>
              <a:t>B.com G Commerce</a:t>
            </a:r>
            <a:endParaRPr lang="en-GB"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COLLEGE</a:t>
            </a:r>
            <a:r>
              <a:rPr lang="en-GB" dirty="0" smtClean="0">
                <a:latin typeface="Times New Roman" pitchFamily="18" charset="0"/>
                <a:cs typeface="Times New Roman" pitchFamily="18" charset="0"/>
              </a:rPr>
              <a:t>: </a:t>
            </a:r>
            <a:r>
              <a:rPr lang="en-US" b="1" dirty="0"/>
              <a:t>PACHAIYAPPA'S COLLEGE FOR WOMEN.KANCHEEPURAM</a:t>
            </a:r>
            <a:endParaRPr lang="en-GB" dirty="0" smtClean="0">
              <a:latin typeface="Times New Roman" pitchFamily="18" charset="0"/>
              <a:cs typeface="Times New Roman" pitchFamily="18" charset="0"/>
            </a:endParaRPr>
          </a:p>
          <a:p>
            <a:endParaRPr lang="en-GB" dirty="0" smtClean="0"/>
          </a:p>
          <a:p>
            <a:endParaRPr lang="en-GB" dirty="0"/>
          </a:p>
        </p:txBody>
      </p:sp>
      <p:sp>
        <p:nvSpPr>
          <p:cNvPr id="7" name="5-Point Star 6"/>
          <p:cNvSpPr/>
          <p:nvPr/>
        </p:nvSpPr>
        <p:spPr>
          <a:xfrm>
            <a:off x="3071802" y="4000504"/>
            <a:ext cx="500066" cy="42862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5-Point Star 7"/>
          <p:cNvSpPr/>
          <p:nvPr/>
        </p:nvSpPr>
        <p:spPr>
          <a:xfrm>
            <a:off x="4929190" y="3397376"/>
            <a:ext cx="428628" cy="42862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5-Point Star 8"/>
          <p:cNvSpPr/>
          <p:nvPr/>
        </p:nvSpPr>
        <p:spPr>
          <a:xfrm>
            <a:off x="6429388" y="2143116"/>
            <a:ext cx="357190" cy="35719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Smiley Face 9"/>
          <p:cNvSpPr/>
          <p:nvPr/>
        </p:nvSpPr>
        <p:spPr>
          <a:xfrm>
            <a:off x="5357818" y="4643446"/>
            <a:ext cx="642942" cy="571504"/>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000108"/>
            <a:ext cx="6643734" cy="5447645"/>
          </a:xfrm>
          <a:prstGeom prst="rect">
            <a:avLst/>
          </a:prstGeom>
          <a:noFill/>
        </p:spPr>
        <p:txBody>
          <a:bodyPr wrap="square" rtlCol="0">
            <a:spAutoFit/>
          </a:bodyPr>
          <a:lstStyle/>
          <a:p>
            <a:r>
              <a:rPr lang="en-GB" sz="2400" b="1" dirty="0" smtClean="0">
                <a:latin typeface="Times New Roman" pitchFamily="18" charset="0"/>
                <a:cs typeface="Times New Roman" pitchFamily="18" charset="0"/>
              </a:rPr>
              <a:t>MODELLING</a:t>
            </a:r>
          </a:p>
          <a:p>
            <a:endParaRPr lang="en-GB" b="1" dirty="0"/>
          </a:p>
          <a:p>
            <a:pPr>
              <a:buFont typeface="Arial" pitchFamily="34" charset="0"/>
              <a:buChar char="•"/>
            </a:pPr>
            <a:r>
              <a:rPr lang="en-GB" dirty="0" smtClean="0">
                <a:latin typeface="Times New Roman" pitchFamily="18" charset="0"/>
                <a:cs typeface="Times New Roman" pitchFamily="18" charset="0"/>
              </a:rPr>
              <a:t>    DATA COOLLECTION</a:t>
            </a:r>
          </a:p>
          <a:p>
            <a:pPr marL="342900" indent="-342900">
              <a:buAutoNum type="arabicPeriod"/>
            </a:pPr>
            <a:r>
              <a:rPr lang="en-GB" dirty="0" smtClean="0">
                <a:latin typeface="Times New Roman" pitchFamily="18" charset="0"/>
                <a:cs typeface="Times New Roman" pitchFamily="18" charset="0"/>
              </a:rPr>
              <a:t>Download </a:t>
            </a:r>
            <a:r>
              <a:rPr lang="en-GB" dirty="0" err="1" smtClean="0">
                <a:latin typeface="Times New Roman" pitchFamily="18" charset="0"/>
                <a:cs typeface="Times New Roman" pitchFamily="18" charset="0"/>
              </a:rPr>
              <a:t>kaggle</a:t>
            </a:r>
            <a:endParaRPr lang="en-GB" dirty="0" smtClean="0">
              <a:latin typeface="Times New Roman" pitchFamily="18" charset="0"/>
              <a:cs typeface="Times New Roman" pitchFamily="18" charset="0"/>
            </a:endParaRPr>
          </a:p>
          <a:p>
            <a:pPr marL="342900" indent="-342900">
              <a:buAutoNum type="arabicPeriod"/>
            </a:pPr>
            <a:r>
              <a:rPr lang="en-GB" dirty="0" err="1" smtClean="0">
                <a:latin typeface="Times New Roman" pitchFamily="18" charset="0"/>
                <a:cs typeface="Times New Roman" pitchFamily="18" charset="0"/>
              </a:rPr>
              <a:t>Edunet</a:t>
            </a:r>
            <a:r>
              <a:rPr lang="en-GB" dirty="0" smtClean="0">
                <a:latin typeface="Times New Roman" pitchFamily="18" charset="0"/>
                <a:cs typeface="Times New Roman" pitchFamily="18" charset="0"/>
              </a:rPr>
              <a:t> dashboard- file download</a:t>
            </a:r>
          </a:p>
          <a:p>
            <a:pPr marL="342900" indent="-342900">
              <a:buFont typeface="Arial" pitchFamily="34" charset="0"/>
              <a:buChar char="•"/>
            </a:pPr>
            <a:r>
              <a:rPr lang="en-GB" dirty="0" smtClean="0">
                <a:latin typeface="Times New Roman" pitchFamily="18" charset="0"/>
                <a:cs typeface="Times New Roman" pitchFamily="18" charset="0"/>
              </a:rPr>
              <a:t>FEATURES COLLECTION</a:t>
            </a:r>
          </a:p>
          <a:p>
            <a:pPr marL="342900" indent="-342900"/>
            <a:r>
              <a:rPr lang="en-GB" dirty="0" smtClean="0">
                <a:latin typeface="Times New Roman" pitchFamily="18" charset="0"/>
                <a:cs typeface="Times New Roman" pitchFamily="18" charset="0"/>
              </a:rPr>
              <a:t>1.Employees name</a:t>
            </a:r>
          </a:p>
          <a:p>
            <a:pPr marL="342900" indent="-342900"/>
            <a:r>
              <a:rPr lang="en-GB" dirty="0" smtClean="0">
                <a:latin typeface="Times New Roman" pitchFamily="18" charset="0"/>
                <a:cs typeface="Times New Roman" pitchFamily="18" charset="0"/>
              </a:rPr>
              <a:t>2.Basic salary</a:t>
            </a:r>
          </a:p>
          <a:p>
            <a:pPr marL="342900" indent="-342900"/>
            <a:r>
              <a:rPr lang="en-GB" dirty="0" smtClean="0">
                <a:latin typeface="Times New Roman" pitchFamily="18" charset="0"/>
                <a:cs typeface="Times New Roman" pitchFamily="18" charset="0"/>
              </a:rPr>
              <a:t>3.Dearness allowance</a:t>
            </a:r>
          </a:p>
          <a:p>
            <a:pPr marL="342900" indent="-342900"/>
            <a:r>
              <a:rPr lang="en-GB" dirty="0" smtClean="0">
                <a:latin typeface="Times New Roman" pitchFamily="18" charset="0"/>
                <a:cs typeface="Times New Roman" pitchFamily="18" charset="0"/>
              </a:rPr>
              <a:t>4.Travelling allowance</a:t>
            </a:r>
          </a:p>
          <a:p>
            <a:pPr marL="342900" indent="-342900"/>
            <a:r>
              <a:rPr lang="en-GB" dirty="0" smtClean="0">
                <a:latin typeface="Times New Roman" pitchFamily="18" charset="0"/>
                <a:cs typeface="Times New Roman" pitchFamily="18" charset="0"/>
              </a:rPr>
              <a:t>5.Gross salary</a:t>
            </a:r>
          </a:p>
          <a:p>
            <a:pPr marL="342900" indent="-342900"/>
            <a:r>
              <a:rPr lang="en-GB" dirty="0" smtClean="0">
                <a:latin typeface="Times New Roman" pitchFamily="18" charset="0"/>
                <a:cs typeface="Times New Roman" pitchFamily="18" charset="0"/>
              </a:rPr>
              <a:t>6.Provident fund</a:t>
            </a:r>
          </a:p>
          <a:p>
            <a:pPr marL="342900" indent="-342900"/>
            <a:r>
              <a:rPr lang="en-GB" dirty="0" smtClean="0">
                <a:latin typeface="Times New Roman" pitchFamily="18" charset="0"/>
                <a:cs typeface="Times New Roman" pitchFamily="18" charset="0"/>
              </a:rPr>
              <a:t>7.Net salary</a:t>
            </a:r>
          </a:p>
          <a:p>
            <a:pPr marL="342900" indent="-342900"/>
            <a:r>
              <a:rPr lang="en-GB" dirty="0">
                <a:latin typeface="Times New Roman" pitchFamily="18" charset="0"/>
                <a:cs typeface="Times New Roman" pitchFamily="18" charset="0"/>
              </a:rPr>
              <a:t> </a:t>
            </a:r>
            <a:endParaRPr lang="en-GB" dirty="0" smtClean="0">
              <a:latin typeface="Times New Roman" pitchFamily="18" charset="0"/>
              <a:cs typeface="Times New Roman" pitchFamily="18" charset="0"/>
            </a:endParaRPr>
          </a:p>
          <a:p>
            <a:pPr marL="342900" indent="-342900">
              <a:buFont typeface="Arial" pitchFamily="34" charset="0"/>
              <a:buChar char="•"/>
            </a:pPr>
            <a:r>
              <a:rPr lang="en-GB" dirty="0" smtClean="0">
                <a:latin typeface="Times New Roman" pitchFamily="18" charset="0"/>
                <a:cs typeface="Times New Roman" pitchFamily="18" charset="0"/>
              </a:rPr>
              <a:t>USING PIVOT TABLE </a:t>
            </a:r>
          </a:p>
          <a:p>
            <a:pPr marL="342900" indent="-342900">
              <a:buFont typeface="Arial" pitchFamily="34" charset="0"/>
              <a:buChar char="•"/>
            </a:pPr>
            <a:r>
              <a:rPr lang="en-GB" dirty="0" smtClean="0">
                <a:latin typeface="Times New Roman" pitchFamily="18" charset="0"/>
                <a:cs typeface="Times New Roman" pitchFamily="18" charset="0"/>
              </a:rPr>
              <a:t>GRAPH FOR SUMMARY</a:t>
            </a:r>
          </a:p>
          <a:p>
            <a:pPr marL="342900" indent="-342900"/>
            <a:r>
              <a:rPr lang="en-GB" dirty="0" smtClean="0">
                <a:latin typeface="Times New Roman" pitchFamily="18" charset="0"/>
                <a:cs typeface="Times New Roman" pitchFamily="18" charset="0"/>
              </a:rPr>
              <a:t> </a:t>
            </a:r>
          </a:p>
          <a:p>
            <a:pPr marL="1257300" lvl="2" indent="-342900">
              <a:buAutoNum type="arabicPeriod"/>
            </a:pPr>
            <a:endParaRPr lang="en-GB" dirty="0" smtClean="0"/>
          </a:p>
          <a:p>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000108"/>
            <a:ext cx="6215106" cy="954107"/>
          </a:xfrm>
          <a:prstGeom prst="rect">
            <a:avLst/>
          </a:prstGeom>
          <a:noFill/>
        </p:spPr>
        <p:txBody>
          <a:bodyPr wrap="square" rtlCol="0">
            <a:spAutoFit/>
          </a:bodyPr>
          <a:lstStyle/>
          <a:p>
            <a:r>
              <a:rPr lang="en-GB" sz="2800" b="1" dirty="0" smtClean="0"/>
              <a:t>RESULTS</a:t>
            </a:r>
          </a:p>
          <a:p>
            <a:endParaRPr lang="en-GB" sz="2800" dirty="0"/>
          </a:p>
        </p:txBody>
      </p:sp>
      <p:pic>
        <p:nvPicPr>
          <p:cNvPr id="2050"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rcRect l="25919" t="29783" r="22380" b="53607"/>
          <a:stretch/>
        </p:blipFill>
        <p:spPr bwMode="auto">
          <a:xfrm>
            <a:off x="857224" y="1632857"/>
            <a:ext cx="6789575" cy="4847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5852" y="1000108"/>
            <a:ext cx="5572164" cy="4370427"/>
          </a:xfrm>
          <a:prstGeom prst="rect">
            <a:avLst/>
          </a:prstGeom>
          <a:noFill/>
        </p:spPr>
        <p:txBody>
          <a:bodyPr wrap="square" rtlCol="0">
            <a:spAutoFit/>
          </a:bodyPr>
          <a:lstStyle/>
          <a:p>
            <a:r>
              <a:rPr lang="en-GB" sz="2000" b="1" dirty="0" smtClean="0">
                <a:latin typeface="Times New Roman" pitchFamily="18" charset="0"/>
                <a:cs typeface="Times New Roman" pitchFamily="18" charset="0"/>
              </a:rPr>
              <a:t>CONCLUSION</a:t>
            </a:r>
          </a:p>
          <a:p>
            <a:endParaRPr lang="en-GB" sz="2000" b="1" dirty="0">
              <a:latin typeface="Times New Roman" pitchFamily="18" charset="0"/>
              <a:cs typeface="Times New Roman" pitchFamily="18" charset="0"/>
            </a:endParaRPr>
          </a:p>
          <a:p>
            <a:pPr>
              <a:buFont typeface="Arial" pitchFamily="34" charset="0"/>
              <a:buChar char="•"/>
            </a:pPr>
            <a:r>
              <a:rPr lang="en-GB" dirty="0" smtClean="0">
                <a:latin typeface="Times New Roman" pitchFamily="18" charset="0"/>
                <a:cs typeface="Times New Roman" pitchFamily="18" charset="0"/>
              </a:rPr>
              <a:t>The Salary Statement Provides A Clear Breakdown Of The Employee’s Total Earnings, Including Basic Pay, Allowances And Bonuses, Along Side Statutory And Other Deduction.</a:t>
            </a:r>
          </a:p>
          <a:p>
            <a:pPr>
              <a:buFont typeface="Arial" pitchFamily="34" charset="0"/>
              <a:buChar char="•"/>
            </a:pPr>
            <a:endParaRPr lang="en-GB" dirty="0" smtClean="0">
              <a:latin typeface="Times New Roman" pitchFamily="18" charset="0"/>
              <a:cs typeface="Times New Roman" pitchFamily="18" charset="0"/>
            </a:endParaRPr>
          </a:p>
          <a:p>
            <a:pPr>
              <a:buFont typeface="Arial" pitchFamily="34" charset="0"/>
              <a:buChar char="•"/>
            </a:pPr>
            <a:r>
              <a:rPr lang="en-GB" dirty="0" smtClean="0">
                <a:latin typeface="Times New Roman" pitchFamily="18" charset="0"/>
                <a:cs typeface="Times New Roman" pitchFamily="18" charset="0"/>
              </a:rPr>
              <a:t>The Net Salary Payable Is Calculated After On Applicable Deductions.</a:t>
            </a:r>
          </a:p>
          <a:p>
            <a:pPr>
              <a:buFont typeface="Arial" pitchFamily="34" charset="0"/>
              <a:buChar char="•"/>
            </a:pPr>
            <a:endParaRPr lang="en-GB" dirty="0" smtClean="0">
              <a:latin typeface="Times New Roman" pitchFamily="18" charset="0"/>
              <a:cs typeface="Times New Roman" pitchFamily="18" charset="0"/>
            </a:endParaRPr>
          </a:p>
          <a:p>
            <a:pPr>
              <a:buFont typeface="Arial" pitchFamily="34" charset="0"/>
              <a:buChar char="•"/>
            </a:pPr>
            <a:r>
              <a:rPr lang="en-GB" dirty="0" smtClean="0">
                <a:latin typeface="Times New Roman" pitchFamily="18" charset="0"/>
                <a:cs typeface="Times New Roman" pitchFamily="18" charset="0"/>
              </a:rPr>
              <a:t>This Statement Ensures Transparency And Accuracy In Salary Disbursement Supporting Both The Employee And Employer In </a:t>
            </a:r>
            <a:r>
              <a:rPr lang="en-GB" dirty="0" err="1" smtClean="0">
                <a:latin typeface="Times New Roman" pitchFamily="18" charset="0"/>
                <a:cs typeface="Times New Roman" pitchFamily="18" charset="0"/>
              </a:rPr>
              <a:t>Finacial</a:t>
            </a:r>
            <a:r>
              <a:rPr lang="en-GB" dirty="0" smtClean="0">
                <a:latin typeface="Times New Roman" pitchFamily="18" charset="0"/>
                <a:cs typeface="Times New Roman" pitchFamily="18" charset="0"/>
              </a:rPr>
              <a:t> Planning.</a:t>
            </a:r>
          </a:p>
          <a:p>
            <a:endParaRPr lang="en-GB" sz="2000" dirty="0">
              <a:latin typeface="Times New Roman" pitchFamily="18" charset="0"/>
              <a:cs typeface="Times New Roman" pitchFamily="18" charset="0"/>
            </a:endParaRPr>
          </a:p>
          <a:p>
            <a:endParaRPr lang="en-GB" sz="20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4414" y="1428736"/>
            <a:ext cx="5143536" cy="400110"/>
          </a:xfrm>
          <a:prstGeom prst="rect">
            <a:avLst/>
          </a:prstGeom>
          <a:noFill/>
        </p:spPr>
        <p:txBody>
          <a:bodyPr wrap="square" rtlCol="0">
            <a:spAutoFit/>
          </a:bodyPr>
          <a:lstStyle/>
          <a:p>
            <a:r>
              <a:rPr lang="en-GB" sz="2000" b="1" dirty="0" smtClean="0">
                <a:latin typeface="Times New Roman" pitchFamily="18" charset="0"/>
                <a:cs typeface="Times New Roman" pitchFamily="18" charset="0"/>
              </a:rPr>
              <a:t>PROJECT TITLE</a:t>
            </a:r>
            <a:endParaRPr lang="en-GB" sz="2000" b="1" dirty="0">
              <a:latin typeface="Times New Roman" pitchFamily="18" charset="0"/>
              <a:cs typeface="Times New Roman" pitchFamily="18" charset="0"/>
            </a:endParaRPr>
          </a:p>
        </p:txBody>
      </p:sp>
      <p:sp>
        <p:nvSpPr>
          <p:cNvPr id="3" name="TextBox 2"/>
          <p:cNvSpPr txBox="1"/>
          <p:nvPr/>
        </p:nvSpPr>
        <p:spPr>
          <a:xfrm>
            <a:off x="1571604" y="2786058"/>
            <a:ext cx="5072098" cy="707886"/>
          </a:xfrm>
          <a:prstGeom prst="rect">
            <a:avLst/>
          </a:prstGeom>
          <a:noFill/>
        </p:spPr>
        <p:txBody>
          <a:bodyPr wrap="square" rtlCol="0">
            <a:spAutoFit/>
          </a:bodyPr>
          <a:lstStyle/>
          <a:p>
            <a:r>
              <a:rPr lang="en-GB" sz="2000" b="1" dirty="0" smtClean="0">
                <a:latin typeface="Times New Roman" pitchFamily="18" charset="0"/>
                <a:cs typeface="Times New Roman" pitchFamily="18" charset="0"/>
              </a:rPr>
              <a:t>EMPLOYEES  SALARY ANALYSIS USING EXCEL</a:t>
            </a:r>
            <a:endParaRPr lang="en-GB" sz="2000" b="1"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1500174"/>
            <a:ext cx="2714644" cy="461665"/>
          </a:xfrm>
          <a:prstGeom prst="rect">
            <a:avLst/>
          </a:prstGeom>
          <a:noFill/>
        </p:spPr>
        <p:txBody>
          <a:bodyPr wrap="square" rtlCol="0">
            <a:spAutoFit/>
          </a:bodyPr>
          <a:lstStyle/>
          <a:p>
            <a:r>
              <a:rPr lang="en-GB" sz="2400" b="1" dirty="0" smtClean="0">
                <a:latin typeface="Times New Roman" pitchFamily="18" charset="0"/>
                <a:cs typeface="Times New Roman" pitchFamily="18" charset="0"/>
              </a:rPr>
              <a:t>AGENDA</a:t>
            </a:r>
            <a:endParaRPr lang="en-GB" sz="2400" b="1" dirty="0">
              <a:latin typeface="Times New Roman" pitchFamily="18" charset="0"/>
              <a:cs typeface="Times New Roman" pitchFamily="18" charset="0"/>
            </a:endParaRPr>
          </a:p>
        </p:txBody>
      </p:sp>
      <p:sp>
        <p:nvSpPr>
          <p:cNvPr id="4" name="TextBox 3"/>
          <p:cNvSpPr txBox="1"/>
          <p:nvPr/>
        </p:nvSpPr>
        <p:spPr>
          <a:xfrm>
            <a:off x="1714480" y="2285992"/>
            <a:ext cx="5357850" cy="2554545"/>
          </a:xfrm>
          <a:prstGeom prst="rect">
            <a:avLst/>
          </a:prstGeom>
          <a:noFill/>
        </p:spPr>
        <p:txBody>
          <a:bodyPr wrap="square" rtlCol="0">
            <a:spAutoFit/>
          </a:bodyPr>
          <a:lstStyle/>
          <a:p>
            <a:r>
              <a:rPr lang="en-GB" sz="2000" dirty="0" smtClean="0">
                <a:latin typeface="Times New Roman" pitchFamily="18" charset="0"/>
                <a:cs typeface="Times New Roman" pitchFamily="18" charset="0"/>
              </a:rPr>
              <a:t>1.Problem Statement</a:t>
            </a:r>
          </a:p>
          <a:p>
            <a:r>
              <a:rPr lang="en-GB" sz="2000" dirty="0" smtClean="0">
                <a:latin typeface="Times New Roman" pitchFamily="18" charset="0"/>
                <a:cs typeface="Times New Roman" pitchFamily="18" charset="0"/>
              </a:rPr>
              <a:t>2.Project Overview</a:t>
            </a:r>
          </a:p>
          <a:p>
            <a:r>
              <a:rPr lang="en-GB" sz="2000" dirty="0" smtClean="0">
                <a:latin typeface="Times New Roman" pitchFamily="18" charset="0"/>
                <a:cs typeface="Times New Roman" pitchFamily="18" charset="0"/>
              </a:rPr>
              <a:t>3.End Users</a:t>
            </a:r>
          </a:p>
          <a:p>
            <a:r>
              <a:rPr lang="en-GB" sz="2000" dirty="0" smtClean="0">
                <a:latin typeface="Times New Roman" pitchFamily="18" charset="0"/>
                <a:cs typeface="Times New Roman" pitchFamily="18" charset="0"/>
              </a:rPr>
              <a:t>4.Our Solutions And Proposition</a:t>
            </a:r>
          </a:p>
          <a:p>
            <a:r>
              <a:rPr lang="en-GB" sz="2000" dirty="0" smtClean="0">
                <a:latin typeface="Times New Roman" pitchFamily="18" charset="0"/>
                <a:cs typeface="Times New Roman" pitchFamily="18" charset="0"/>
              </a:rPr>
              <a:t>5.Dataset Description</a:t>
            </a:r>
          </a:p>
          <a:p>
            <a:r>
              <a:rPr lang="en-GB" sz="2000" dirty="0" smtClean="0">
                <a:latin typeface="Times New Roman" pitchFamily="18" charset="0"/>
                <a:cs typeface="Times New Roman" pitchFamily="18" charset="0"/>
              </a:rPr>
              <a:t>6.Modelling  Approach</a:t>
            </a:r>
          </a:p>
          <a:p>
            <a:r>
              <a:rPr lang="en-GB" sz="2000" dirty="0" smtClean="0">
                <a:latin typeface="Times New Roman" pitchFamily="18" charset="0"/>
                <a:cs typeface="Times New Roman" pitchFamily="18" charset="0"/>
              </a:rPr>
              <a:t>7.Results And Discussion</a:t>
            </a:r>
          </a:p>
          <a:p>
            <a:r>
              <a:rPr lang="en-GB" sz="2000" dirty="0" smtClean="0">
                <a:latin typeface="Times New Roman" pitchFamily="18" charset="0"/>
                <a:cs typeface="Times New Roman" pitchFamily="18" charset="0"/>
              </a:rPr>
              <a:t>8.Conclusion</a:t>
            </a:r>
            <a:endParaRPr lang="en-GB"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428736"/>
            <a:ext cx="5786478" cy="461665"/>
          </a:xfrm>
          <a:prstGeom prst="rect">
            <a:avLst/>
          </a:prstGeom>
          <a:noFill/>
        </p:spPr>
        <p:txBody>
          <a:bodyPr wrap="square" rtlCol="0">
            <a:spAutoFit/>
          </a:bodyPr>
          <a:lstStyle/>
          <a:p>
            <a:r>
              <a:rPr lang="en-GB" sz="2400" b="1" dirty="0" smtClean="0">
                <a:latin typeface="Times New Roman" pitchFamily="18" charset="0"/>
                <a:cs typeface="Times New Roman" pitchFamily="18" charset="0"/>
              </a:rPr>
              <a:t>PROBLEM STATEMENT</a:t>
            </a:r>
            <a:endParaRPr lang="en-GB" sz="2400" b="1" dirty="0">
              <a:latin typeface="Times New Roman" pitchFamily="18" charset="0"/>
              <a:cs typeface="Times New Roman" pitchFamily="18" charset="0"/>
            </a:endParaRPr>
          </a:p>
        </p:txBody>
      </p:sp>
      <p:sp>
        <p:nvSpPr>
          <p:cNvPr id="3" name="TextBox 2"/>
          <p:cNvSpPr txBox="1"/>
          <p:nvPr/>
        </p:nvSpPr>
        <p:spPr>
          <a:xfrm>
            <a:off x="1142976" y="2214554"/>
            <a:ext cx="6143668" cy="2585323"/>
          </a:xfrm>
          <a:prstGeom prst="rect">
            <a:avLst/>
          </a:prstGeom>
          <a:noFill/>
        </p:spPr>
        <p:txBody>
          <a:bodyPr wrap="square" rtlCol="0">
            <a:spAutoFit/>
          </a:bodyPr>
          <a:lstStyle/>
          <a:p>
            <a:pPr>
              <a:lnSpc>
                <a:spcPct val="150000"/>
              </a:lnSpc>
            </a:pPr>
            <a:r>
              <a:rPr lang="en-GB" dirty="0" smtClean="0">
                <a:latin typeface="Times New Roman" pitchFamily="18" charset="0"/>
                <a:cs typeface="Times New Roman" pitchFamily="18" charset="0"/>
              </a:rPr>
              <a:t>   The Salary Statement In Management Plays Important </a:t>
            </a:r>
            <a:r>
              <a:rPr lang="en-GB" dirty="0">
                <a:latin typeface="Times New Roman" pitchFamily="18" charset="0"/>
                <a:cs typeface="Times New Roman" pitchFamily="18" charset="0"/>
              </a:rPr>
              <a:t>r</a:t>
            </a:r>
            <a:r>
              <a:rPr lang="en-GB" dirty="0" smtClean="0">
                <a:latin typeface="Times New Roman" pitchFamily="18" charset="0"/>
                <a:cs typeface="Times New Roman" pitchFamily="18" charset="0"/>
              </a:rPr>
              <a:t>ole, pay Employees The Correct Amount On Time, Common  Payroll Problems Include Issuing Salary Slips To Their Employees Even Though Employers Must Issue Salary Slips To Their Employees, It Is Not Mandatory To Provide Printed Slips. For Employees, A Salary Slip Works As Proof Of Income.</a:t>
            </a:r>
            <a:endParaRPr lang="en-GB"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357298"/>
            <a:ext cx="6357982" cy="461665"/>
          </a:xfrm>
          <a:prstGeom prst="rect">
            <a:avLst/>
          </a:prstGeom>
          <a:noFill/>
        </p:spPr>
        <p:txBody>
          <a:bodyPr wrap="square" rtlCol="0">
            <a:spAutoFit/>
          </a:bodyPr>
          <a:lstStyle/>
          <a:p>
            <a:r>
              <a:rPr lang="en-GB" sz="2400" b="1" dirty="0" smtClean="0">
                <a:latin typeface="Times New Roman" pitchFamily="18" charset="0"/>
                <a:cs typeface="Times New Roman" pitchFamily="18" charset="0"/>
              </a:rPr>
              <a:t>PROJECT OVERVIEW</a:t>
            </a:r>
            <a:endParaRPr lang="en-GB" sz="2400" b="1" dirty="0">
              <a:latin typeface="Times New Roman" pitchFamily="18" charset="0"/>
              <a:cs typeface="Times New Roman" pitchFamily="18" charset="0"/>
            </a:endParaRPr>
          </a:p>
        </p:txBody>
      </p:sp>
      <p:sp>
        <p:nvSpPr>
          <p:cNvPr id="3" name="TextBox 2"/>
          <p:cNvSpPr txBox="1"/>
          <p:nvPr/>
        </p:nvSpPr>
        <p:spPr>
          <a:xfrm>
            <a:off x="1214414" y="2214554"/>
            <a:ext cx="5857916" cy="2169825"/>
          </a:xfrm>
          <a:prstGeom prst="rect">
            <a:avLst/>
          </a:prstGeom>
          <a:noFill/>
        </p:spPr>
        <p:txBody>
          <a:bodyPr wrap="square" rtlCol="0">
            <a:spAutoFit/>
          </a:bodyPr>
          <a:lstStyle/>
          <a:p>
            <a:pPr>
              <a:lnSpc>
                <a:spcPct val="150000"/>
              </a:lnSpc>
            </a:pPr>
            <a:r>
              <a:rPr lang="en-GB" dirty="0" smtClean="0">
                <a:latin typeface="Times New Roman" pitchFamily="18" charset="0"/>
                <a:cs typeface="Times New Roman" pitchFamily="18" charset="0"/>
              </a:rPr>
              <a:t>Employees Salary Statement Analysis To Review  Though Employers Must Issue Salary Slips To Their Employees, It Is Not Mandatory To Provide Printed Slips. For Employees, A Salary Slip Works As Proof Of  Income. It Provide The Detail Statements Of Expenses On Management.</a:t>
            </a:r>
            <a:endParaRPr lang="en-GB"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7-Steps-to-process salary.png"/>
          <p:cNvPicPr>
            <a:picLocks noChangeAspect="1"/>
          </p:cNvPicPr>
          <p:nvPr/>
        </p:nvPicPr>
        <p:blipFill>
          <a:blip r:embed="rId2"/>
          <a:stretch>
            <a:fillRect/>
          </a:stretch>
        </p:blipFill>
        <p:spPr>
          <a:xfrm>
            <a:off x="2209995" y="3236992"/>
            <a:ext cx="4724010" cy="384016"/>
          </a:xfrm>
          <a:prstGeom prst="rect">
            <a:avLst/>
          </a:prstGeom>
        </p:spPr>
      </p:pic>
      <p:pic>
        <p:nvPicPr>
          <p:cNvPr id="4" name="Picture 3" descr="7-Steps-to-process salary.png"/>
          <p:cNvPicPr>
            <a:picLocks noChangeAspect="1"/>
          </p:cNvPicPr>
          <p:nvPr/>
        </p:nvPicPr>
        <p:blipFill>
          <a:blip r:embed="rId2"/>
          <a:stretch>
            <a:fillRect/>
          </a:stretch>
        </p:blipFill>
        <p:spPr>
          <a:xfrm>
            <a:off x="2214546" y="3214686"/>
            <a:ext cx="4724010" cy="384016"/>
          </a:xfrm>
          <a:prstGeom prst="rect">
            <a:avLst/>
          </a:prstGeom>
        </p:spPr>
      </p:pic>
      <p:sp>
        <p:nvSpPr>
          <p:cNvPr id="6" name="TextBox 5"/>
          <p:cNvSpPr txBox="1"/>
          <p:nvPr/>
        </p:nvSpPr>
        <p:spPr>
          <a:xfrm>
            <a:off x="1000100" y="571480"/>
            <a:ext cx="3857652" cy="523220"/>
          </a:xfrm>
          <a:prstGeom prst="rect">
            <a:avLst/>
          </a:prstGeom>
          <a:noFill/>
        </p:spPr>
        <p:txBody>
          <a:bodyPr wrap="square" rtlCol="0">
            <a:spAutoFit/>
          </a:bodyPr>
          <a:lstStyle/>
          <a:p>
            <a:r>
              <a:rPr lang="en-GB" sz="2800" b="1" dirty="0" smtClean="0">
                <a:latin typeface="Times New Roman" pitchFamily="18" charset="0"/>
                <a:cs typeface="Times New Roman" pitchFamily="18" charset="0"/>
              </a:rPr>
              <a:t>Salary process</a:t>
            </a:r>
            <a:endParaRPr lang="en-GB" sz="2800" b="1" dirty="0">
              <a:latin typeface="Times New Roman" pitchFamily="18" charset="0"/>
              <a:cs typeface="Times New Roman" pitchFamily="18" charset="0"/>
            </a:endParaRPr>
          </a:p>
        </p:txBody>
      </p:sp>
      <p:pic>
        <p:nvPicPr>
          <p:cNvPr id="2" name="Picture 2" descr="The Ultimate Guide To Payroll Checklists And Reconciliation Tools"/>
          <p:cNvPicPr>
            <a:picLocks noChangeAspect="1" noChangeArrowheads="1"/>
          </p:cNvPicPr>
          <p:nvPr/>
        </p:nvPicPr>
        <p:blipFill rotWithShape="1">
          <a:blip r:embed="rId3">
            <a:extLst>
              <a:ext uri="{28A0092B-C50C-407E-A947-70E740481C1C}">
                <a14:useLocalDpi xmlns:a14="http://schemas.microsoft.com/office/drawing/2010/main" val="0"/>
              </a:ext>
            </a:extLst>
          </a:blip>
          <a:srcRect t="11448"/>
          <a:stretch/>
        </p:blipFill>
        <p:spPr bwMode="auto">
          <a:xfrm>
            <a:off x="611560" y="1988840"/>
            <a:ext cx="6955394" cy="39396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1071546"/>
            <a:ext cx="6143668" cy="400110"/>
          </a:xfrm>
          <a:prstGeom prst="rect">
            <a:avLst/>
          </a:prstGeom>
          <a:noFill/>
        </p:spPr>
        <p:txBody>
          <a:bodyPr wrap="square" rtlCol="0">
            <a:spAutoFit/>
          </a:bodyPr>
          <a:lstStyle/>
          <a:p>
            <a:r>
              <a:rPr lang="en-GB" sz="2000" b="1" dirty="0" smtClean="0"/>
              <a:t>OUR SOLUTION AND ITS VALUE PROPOSITION</a:t>
            </a:r>
            <a:endParaRPr lang="en-GB" sz="2000" b="1" dirty="0"/>
          </a:p>
        </p:txBody>
      </p:sp>
      <p:sp>
        <p:nvSpPr>
          <p:cNvPr id="3" name="TextBox 2"/>
          <p:cNvSpPr txBox="1"/>
          <p:nvPr/>
        </p:nvSpPr>
        <p:spPr>
          <a:xfrm>
            <a:off x="1142976" y="1857364"/>
            <a:ext cx="6286544" cy="2031325"/>
          </a:xfrm>
          <a:prstGeom prst="rect">
            <a:avLst/>
          </a:prstGeom>
          <a:noFill/>
        </p:spPr>
        <p:txBody>
          <a:bodyPr wrap="square" rtlCol="0">
            <a:spAutoFit/>
          </a:bodyPr>
          <a:lstStyle/>
          <a:p>
            <a:pPr>
              <a:lnSpc>
                <a:spcPct val="150000"/>
              </a:lnSpc>
            </a:pPr>
            <a:r>
              <a:rPr lang="en-GB" dirty="0" smtClean="0"/>
              <a:t>CONDITIONAL FORMATTING – MISSING VALUES</a:t>
            </a:r>
          </a:p>
          <a:p>
            <a:pPr>
              <a:lnSpc>
                <a:spcPct val="150000"/>
              </a:lnSpc>
            </a:pPr>
            <a:r>
              <a:rPr lang="en-GB" dirty="0" smtClean="0"/>
              <a:t>FILTER-FILTER OUT MISSING  VALUES</a:t>
            </a:r>
          </a:p>
          <a:p>
            <a:pPr>
              <a:lnSpc>
                <a:spcPct val="150000"/>
              </a:lnSpc>
            </a:pPr>
            <a:r>
              <a:rPr lang="en-GB" dirty="0" smtClean="0"/>
              <a:t>PIVOT TABLE- SUMMARY OF DATA</a:t>
            </a:r>
          </a:p>
          <a:p>
            <a:pPr>
              <a:lnSpc>
                <a:spcPct val="150000"/>
              </a:lnSpc>
            </a:pPr>
            <a:r>
              <a:rPr lang="en-GB" dirty="0" smtClean="0"/>
              <a:t>GRAPH- DATA VISUALISATION</a:t>
            </a:r>
          </a:p>
          <a:p>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1538" y="1571612"/>
            <a:ext cx="4929222" cy="3170099"/>
          </a:xfrm>
          <a:prstGeom prst="rect">
            <a:avLst/>
          </a:prstGeom>
          <a:noFill/>
        </p:spPr>
        <p:txBody>
          <a:bodyPr wrap="square" rtlCol="0">
            <a:spAutoFit/>
          </a:bodyPr>
          <a:lstStyle/>
          <a:p>
            <a:r>
              <a:rPr lang="en-GB" sz="2000" b="1" dirty="0" smtClean="0"/>
              <a:t>DATA SET DESCRIPTION</a:t>
            </a:r>
          </a:p>
          <a:p>
            <a:endParaRPr lang="en-GB" dirty="0"/>
          </a:p>
          <a:p>
            <a:endParaRPr lang="en-GB" dirty="0" smtClean="0"/>
          </a:p>
          <a:p>
            <a:r>
              <a:rPr lang="en-GB" dirty="0" smtClean="0">
                <a:latin typeface="Times New Roman" pitchFamily="18" charset="0"/>
                <a:cs typeface="Times New Roman" pitchFamily="18" charset="0"/>
              </a:rPr>
              <a:t>Employee Data Set – </a:t>
            </a:r>
            <a:r>
              <a:rPr lang="en-GB" dirty="0" err="1" smtClean="0">
                <a:latin typeface="Times New Roman" pitchFamily="18" charset="0"/>
                <a:cs typeface="Times New Roman" pitchFamily="18" charset="0"/>
              </a:rPr>
              <a:t>Kaggle</a:t>
            </a:r>
            <a:endParaRPr lang="en-GB"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Features- 21 </a:t>
            </a:r>
          </a:p>
          <a:p>
            <a:r>
              <a:rPr lang="en-GB" dirty="0" smtClean="0">
                <a:latin typeface="Times New Roman" pitchFamily="18" charset="0"/>
                <a:cs typeface="Times New Roman" pitchFamily="18" charset="0"/>
              </a:rPr>
              <a:t>Considered-7</a:t>
            </a:r>
          </a:p>
          <a:p>
            <a:r>
              <a:rPr lang="en-GB" dirty="0" smtClean="0">
                <a:latin typeface="Times New Roman" pitchFamily="18" charset="0"/>
                <a:cs typeface="Times New Roman" pitchFamily="18" charset="0"/>
              </a:rPr>
              <a:t>Name- Text</a:t>
            </a:r>
          </a:p>
          <a:p>
            <a:r>
              <a:rPr lang="en-GB" dirty="0" smtClean="0">
                <a:latin typeface="Times New Roman" pitchFamily="18" charset="0"/>
                <a:cs typeface="Times New Roman" pitchFamily="18" charset="0"/>
              </a:rPr>
              <a:t>Provident Fund-numerical</a:t>
            </a:r>
          </a:p>
          <a:p>
            <a:r>
              <a:rPr lang="en-GB" dirty="0" smtClean="0">
                <a:latin typeface="Times New Roman" pitchFamily="18" charset="0"/>
                <a:cs typeface="Times New Roman" pitchFamily="18" charset="0"/>
              </a:rPr>
              <a:t>D.A- Numerical</a:t>
            </a:r>
          </a:p>
          <a:p>
            <a:r>
              <a:rPr lang="en-GB" dirty="0" smtClean="0">
                <a:latin typeface="Times New Roman" pitchFamily="18" charset="0"/>
                <a:cs typeface="Times New Roman" pitchFamily="18" charset="0"/>
              </a:rPr>
              <a:t>Gross Salary- Numerical</a:t>
            </a:r>
          </a:p>
          <a:p>
            <a:r>
              <a:rPr lang="en-GB" dirty="0" smtClean="0">
                <a:latin typeface="Times New Roman" pitchFamily="18" charset="0"/>
                <a:cs typeface="Times New Roman" pitchFamily="18" charset="0"/>
              </a:rPr>
              <a:t>Net Salary- Numerical</a:t>
            </a:r>
            <a:endParaRPr lang="en-GB"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357298"/>
            <a:ext cx="6500858" cy="1785104"/>
          </a:xfrm>
          <a:prstGeom prst="rect">
            <a:avLst/>
          </a:prstGeom>
          <a:noFill/>
        </p:spPr>
        <p:txBody>
          <a:bodyPr wrap="square" rtlCol="0">
            <a:spAutoFit/>
          </a:bodyPr>
          <a:lstStyle/>
          <a:p>
            <a:r>
              <a:rPr lang="en-GB" sz="2000" b="1" dirty="0" smtClean="0">
                <a:latin typeface="Times New Roman" pitchFamily="18" charset="0"/>
                <a:cs typeface="Times New Roman" pitchFamily="18" charset="0"/>
              </a:rPr>
              <a:t>THE “ WOW ” IN OUR SOLUTION</a:t>
            </a:r>
          </a:p>
          <a:p>
            <a:endParaRPr lang="en-GB" b="1" dirty="0" smtClean="0"/>
          </a:p>
          <a:p>
            <a:r>
              <a:rPr lang="en-GB" dirty="0" smtClean="0">
                <a:latin typeface="Times New Roman" pitchFamily="18" charset="0"/>
                <a:cs typeface="Times New Roman" pitchFamily="18" charset="0"/>
              </a:rPr>
              <a:t>=SALARY IFS(G15&gt;=29182, “ VERY HIGH”,G15&gt;=4, “HIGH”,G15&gt;=13, “LOW”)</a:t>
            </a:r>
          </a:p>
          <a:p>
            <a:endParaRPr lang="en-GB" b="1" dirty="0"/>
          </a:p>
          <a:p>
            <a:endParaRPr lang="en-GB" b="1"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Custom 1">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143</TotalTime>
  <Words>331</Words>
  <Application>Microsoft Office PowerPoint</Application>
  <PresentationFormat>On-screen Show (4:3)</PresentationFormat>
  <Paragraphs>64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Opulent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Health-Sahasankha</cp:lastModifiedBy>
  <cp:revision>16</cp:revision>
  <dcterms:created xsi:type="dcterms:W3CDTF">2024-08-30T05:09:37Z</dcterms:created>
  <dcterms:modified xsi:type="dcterms:W3CDTF">2024-08-31T05:39:42Z</dcterms:modified>
</cp:coreProperties>
</file>