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1430000" cy="6438900"/>
  <p:notesSz cx="6858000" cy="9144000"/>
  <p:embeddedFontLst>
    <p:embeddedFont>
      <p:font typeface="Barlow Bold" charset="1" panose="00000800000000000000"/>
      <p:regular r:id="rId17"/>
    </p:embeddedFont>
    <p:embeddedFont>
      <p:font typeface="Montserrat" charset="1" panose="00000500000000000000"/>
      <p:regular r:id="rId18"/>
    </p:embeddedFont>
    <p:embeddedFont>
      <p:font typeface="Montserrat Bold" charset="1" panose="00000800000000000000"/>
      <p:regular r:id="rId19"/>
    </p:embeddedFont>
    <p:embeddedFont>
      <p:font typeface="Parisienne" charset="1" panose="03020507000000020002"/>
      <p:regular r:id="rId20"/>
    </p:embeddedFont>
    <p:embeddedFont>
      <p:font typeface="Luthier Bold Italics" charset="1" panose="00000000000000000000"/>
      <p:regular r:id="rId21"/>
    </p:embeddedFont>
    <p:embeddedFont>
      <p:font typeface="Luthier 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16290" y="1415434"/>
            <a:ext cx="6489755" cy="4034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b="true" sz="4500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Advanced Intrusion Detection and Prevention System</a:t>
            </a:r>
          </a:p>
          <a:p>
            <a:pPr algn="l">
              <a:lnSpc>
                <a:spcPts val="2056"/>
              </a:lnSpc>
            </a:pPr>
          </a:p>
          <a:p>
            <a:pPr algn="l">
              <a:lnSpc>
                <a:spcPts val="2056"/>
              </a:lnSpc>
            </a:pPr>
          </a:p>
          <a:p>
            <a:pPr algn="l">
              <a:lnSpc>
                <a:spcPts val="2056"/>
              </a:lnSpc>
            </a:pPr>
          </a:p>
          <a:p>
            <a:pPr algn="l">
              <a:lnSpc>
                <a:spcPts val="3158"/>
              </a:lnSpc>
            </a:pPr>
            <a:r>
              <a:rPr lang="en-US" sz="200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Presentation by Lalithadithya, Thasif Vali, Uddhav Narasimharao, and Sreenivasulu, BESTIU (2024-2025).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90550" y="4257675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50" y="4581525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90550" y="4895850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70014" y="1477137"/>
            <a:ext cx="4983175" cy="2428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3375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Conclusion &amp; Future Work</a:t>
            </a:r>
          </a:p>
          <a:p>
            <a:pPr algn="l">
              <a:lnSpc>
                <a:spcPts val="4218"/>
              </a:lnSpc>
            </a:pPr>
            <a:r>
              <a:rPr lang="en-US" b="true" sz="1687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Conclusion</a:t>
            </a:r>
          </a:p>
          <a:p>
            <a:pPr algn="l">
              <a:lnSpc>
                <a:spcPts val="3206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Hybrid ML + Heuristics = efficient IDPS.</a:t>
            </a:r>
          </a:p>
          <a:p>
            <a:pPr algn="l">
              <a:lnSpc>
                <a:spcPts val="3206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Real-time threat mitigation with automation.</a:t>
            </a:r>
          </a:p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Future Scope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0456" y="4125525"/>
            <a:ext cx="2889685" cy="92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Deep learning models (CNN, RNN). Integrate with SIEM (Splunk). Enterprise deployment.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1257" y="1253350"/>
            <a:ext cx="8827487" cy="3932505"/>
            <a:chOff x="0" y="0"/>
            <a:chExt cx="11769983" cy="524334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85725"/>
              <a:ext cx="11769983" cy="3209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240"/>
                </a:lnSpc>
              </a:pPr>
              <a:r>
                <a:rPr lang="en-US" sz="12000" i="true">
                  <a:solidFill>
                    <a:srgbClr val="FFFFFF"/>
                  </a:solidFill>
                  <a:latin typeface="Parisienne"/>
                  <a:ea typeface="Parisienne"/>
                  <a:cs typeface="Parisienne"/>
                  <a:sym typeface="Parisienne"/>
                </a:rPr>
                <a:t>Thank you!</a:t>
              </a:r>
            </a:p>
            <a:p>
              <a:pPr algn="ctr">
                <a:lnSpc>
                  <a:spcPts val="381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448727"/>
              <a:ext cx="11769983" cy="727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sz="1762" i="true" spc="167">
                  <a:solidFill>
                    <a:srgbClr val="FFFFFF"/>
                  </a:solidFill>
                  <a:latin typeface="Luthier Bold Italics"/>
                  <a:ea typeface="Luthier Bold Italics"/>
                  <a:cs typeface="Luthier Bold Italics"/>
                  <a:sym typeface="Luthier Bold Italics"/>
                </a:rPr>
                <a:t>We sincerely thank our Mentor, Project Co-Ordinator,DEAN sir and peers for their support and guidance throughout this journey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515839"/>
              <a:ext cx="11769983" cy="727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7"/>
                </a:lnSpc>
              </a:pPr>
              <a:r>
                <a:rPr lang="en-US" sz="1762" spc="149">
                  <a:solidFill>
                    <a:srgbClr val="FFFFFF"/>
                  </a:solidFill>
                  <a:latin typeface="Luthier Bold"/>
                  <a:ea typeface="Luthier Bold"/>
                  <a:cs typeface="Luthier Bold"/>
                  <a:sym typeface="Luthier Bold"/>
                </a:rPr>
                <a:t>THIS PROJECT HAS BEEN A COLLABORATIVE EFFORT FILLED WITH LEARNING, INNOVATION, AND TEAMWORK.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81025" y="1905000"/>
            <a:ext cx="10267950" cy="1952625"/>
            <a:chOff x="0" y="0"/>
            <a:chExt cx="13690600" cy="2603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90602" cy="2603500"/>
            </a:xfrm>
            <a:custGeom>
              <a:avLst/>
              <a:gdLst/>
              <a:ahLst/>
              <a:cxnLst/>
              <a:rect r="r" b="b" t="t" l="l"/>
              <a:pathLst>
                <a:path h="2603500" w="13690602">
                  <a:moveTo>
                    <a:pt x="162941" y="0"/>
                  </a:moveTo>
                  <a:cubicBezTo>
                    <a:pt x="141351" y="0"/>
                    <a:pt x="120523" y="4191"/>
                    <a:pt x="100584" y="12446"/>
                  </a:cubicBezTo>
                  <a:cubicBezTo>
                    <a:pt x="80645" y="20701"/>
                    <a:pt x="62992" y="32385"/>
                    <a:pt x="47752" y="47752"/>
                  </a:cubicBezTo>
                  <a:cubicBezTo>
                    <a:pt x="32512" y="63119"/>
                    <a:pt x="20701" y="80645"/>
                    <a:pt x="12446" y="100584"/>
                  </a:cubicBezTo>
                  <a:cubicBezTo>
                    <a:pt x="4191" y="120523"/>
                    <a:pt x="0" y="141224"/>
                    <a:pt x="0" y="162941"/>
                  </a:cubicBezTo>
                  <a:lnTo>
                    <a:pt x="0" y="2440559"/>
                  </a:lnTo>
                  <a:cubicBezTo>
                    <a:pt x="0" y="2462149"/>
                    <a:pt x="4191" y="2482977"/>
                    <a:pt x="12446" y="2502916"/>
                  </a:cubicBezTo>
                  <a:cubicBezTo>
                    <a:pt x="20701" y="2522855"/>
                    <a:pt x="32512" y="2540508"/>
                    <a:pt x="47752" y="2555748"/>
                  </a:cubicBezTo>
                  <a:cubicBezTo>
                    <a:pt x="62992" y="2570988"/>
                    <a:pt x="80645" y="2582799"/>
                    <a:pt x="100584" y="2591054"/>
                  </a:cubicBezTo>
                  <a:cubicBezTo>
                    <a:pt x="120523" y="2599309"/>
                    <a:pt x="141351" y="2603500"/>
                    <a:pt x="162941" y="2603500"/>
                  </a:cubicBezTo>
                  <a:lnTo>
                    <a:pt x="13527660" y="2603500"/>
                  </a:lnTo>
                  <a:cubicBezTo>
                    <a:pt x="13549249" y="2603500"/>
                    <a:pt x="13570077" y="2599309"/>
                    <a:pt x="13590017" y="2591054"/>
                  </a:cubicBezTo>
                  <a:cubicBezTo>
                    <a:pt x="13609957" y="2582799"/>
                    <a:pt x="13627608" y="2570988"/>
                    <a:pt x="13642849" y="2555748"/>
                  </a:cubicBezTo>
                  <a:cubicBezTo>
                    <a:pt x="13658090" y="2540508"/>
                    <a:pt x="13669900" y="2522855"/>
                    <a:pt x="13678156" y="2502916"/>
                  </a:cubicBezTo>
                  <a:cubicBezTo>
                    <a:pt x="13686411" y="2482977"/>
                    <a:pt x="13690602" y="2462149"/>
                    <a:pt x="13690602" y="2440559"/>
                  </a:cubicBezTo>
                  <a:lnTo>
                    <a:pt x="13690602" y="162941"/>
                  </a:lnTo>
                  <a:cubicBezTo>
                    <a:pt x="13690602" y="141351"/>
                    <a:pt x="13686411" y="120523"/>
                    <a:pt x="13678156" y="100584"/>
                  </a:cubicBezTo>
                  <a:cubicBezTo>
                    <a:pt x="13669900" y="80645"/>
                    <a:pt x="13658090" y="62992"/>
                    <a:pt x="13642849" y="47752"/>
                  </a:cubicBezTo>
                  <a:cubicBezTo>
                    <a:pt x="13627608" y="32512"/>
                    <a:pt x="13609957" y="20701"/>
                    <a:pt x="13590017" y="12446"/>
                  </a:cubicBezTo>
                  <a:cubicBezTo>
                    <a:pt x="13570077" y="4191"/>
                    <a:pt x="13549250" y="0"/>
                    <a:pt x="1352766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26000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50" y="4086225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90550" y="4400550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0550" y="4724400"/>
            <a:ext cx="57150" cy="57150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90550" y="5038725"/>
            <a:ext cx="57150" cy="57150"/>
            <a:chOff x="0" y="0"/>
            <a:chExt cx="57150" cy="57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90550" y="5353050"/>
            <a:ext cx="57150" cy="57150"/>
            <a:chOff x="0" y="0"/>
            <a:chExt cx="57150" cy="571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70014" y="877062"/>
            <a:ext cx="1722549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Abstract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0456" y="3944550"/>
            <a:ext cx="4079386" cy="1562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Heuristic + ML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Combines to catch threats. </a:t>
            </a: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Real-time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Sniffs packets, classifies, responds. </a:t>
            </a: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Framework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Flask (UI) + Scapy (network analysis).</a:t>
            </a:r>
          </a:p>
          <a:p>
            <a:pPr algn="l">
              <a:lnSpc>
                <a:spcPts val="2325"/>
              </a:lnSpc>
            </a:pP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Random Forest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Trained on NSL-KDD dataset.</a:t>
            </a:r>
          </a:p>
          <a:p>
            <a:pPr algn="l">
              <a:lnSpc>
                <a:spcPts val="2625"/>
              </a:lnSpc>
            </a:pP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Features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Alerting, IP blocking, dashboard.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90550" y="2543175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50" y="2867025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90550" y="3181350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0550" y="4200525"/>
            <a:ext cx="57150" cy="57150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90550" y="4514850"/>
            <a:ext cx="57150" cy="57150"/>
            <a:chOff x="0" y="0"/>
            <a:chExt cx="57150" cy="57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90550" y="4838700"/>
            <a:ext cx="57150" cy="57150"/>
            <a:chOff x="0" y="0"/>
            <a:chExt cx="57150" cy="571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590550" y="5153025"/>
            <a:ext cx="57150" cy="57150"/>
            <a:chOff x="0" y="0"/>
            <a:chExt cx="57150" cy="571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570014" y="1219962"/>
            <a:ext cx="6305693" cy="971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3375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Problem Statement &amp; Objectives</a:t>
            </a:r>
          </a:p>
          <a:p>
            <a:pPr algn="l">
              <a:lnSpc>
                <a:spcPts val="4218"/>
              </a:lnSpc>
            </a:pPr>
            <a:r>
              <a:rPr lang="en-US" b="true" sz="1687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Problems Addressed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0014" y="3543681"/>
            <a:ext cx="1024576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Objectives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0456" y="2411025"/>
            <a:ext cx="1994383" cy="92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99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Inefficient static rules. High false positive rates. Lack of real-time action.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0456" y="4058850"/>
            <a:ext cx="2467032" cy="124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Real-time threat detection. Automated IP blocking. ML-based anomaly detection.</a:t>
            </a:r>
          </a:p>
          <a:p>
            <a:pPr algn="l">
              <a:lnSpc>
                <a:spcPts val="2325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User-friendly dashboard.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94247" y="2108197"/>
            <a:ext cx="6127747" cy="2565397"/>
          </a:xfrm>
          <a:custGeom>
            <a:avLst/>
            <a:gdLst/>
            <a:ahLst/>
            <a:cxnLst/>
            <a:rect r="r" b="b" t="t" l="l"/>
            <a:pathLst>
              <a:path h="2565397" w="6127747">
                <a:moveTo>
                  <a:pt x="0" y="0"/>
                </a:moveTo>
                <a:lnTo>
                  <a:pt x="6127747" y="0"/>
                </a:lnTo>
                <a:lnTo>
                  <a:pt x="6127747" y="2565397"/>
                </a:lnTo>
                <a:lnTo>
                  <a:pt x="0" y="2565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56264" y="1334262"/>
            <a:ext cx="541863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Literature Survey Highlights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29648" y="2191950"/>
            <a:ext cx="1616526" cy="1909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6"/>
              </a:lnSpc>
            </a:pP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Title</a:t>
            </a:r>
            <a:r>
              <a:rPr lang="en-US" b="true" sz="128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l">
              <a:lnSpc>
                <a:spcPts val="3206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CNN-LSTM for IoT Graph Neural </a:t>
            </a:r>
          </a:p>
          <a:p>
            <a:pPr algn="l">
              <a:lnSpc>
                <a:spcPts val="843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Networks</a:t>
            </a:r>
          </a:p>
          <a:p>
            <a:pPr algn="l">
              <a:lnSpc>
                <a:spcPts val="3206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Hybrid Signature &amp; </a:t>
            </a:r>
          </a:p>
          <a:p>
            <a:pPr algn="l">
              <a:lnSpc>
                <a:spcPts val="843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Anomaly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28698" y="2191950"/>
            <a:ext cx="1234469" cy="115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6"/>
              </a:lnSpc>
            </a:pP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</a:t>
            </a:r>
            <a:r>
              <a:rPr lang="en-US" b="true" sz="128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l">
              <a:lnSpc>
                <a:spcPts val="3206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Deep Learning GNN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22994" y="2191950"/>
            <a:ext cx="1251899" cy="75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6"/>
              </a:lnSpc>
            </a:pP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Accuracy</a:t>
            </a:r>
          </a:p>
          <a:p>
            <a:pPr algn="just">
              <a:lnSpc>
                <a:spcPts val="3206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96% 97%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28698" y="3877875"/>
            <a:ext cx="896664" cy="35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6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ML + Rules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23004" y="3877875"/>
            <a:ext cx="1556814" cy="35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6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+30% FP reduction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55931" y="4668450"/>
            <a:ext cx="630808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Trend</a:t>
            </a:r>
            <a:r>
              <a:rPr lang="en-US" sz="150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improves detection, reduces FPs, but increases resource usage.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90550" y="2619375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50" y="2933700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90550" y="3257550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0550" y="3571875"/>
            <a:ext cx="57150" cy="57150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90550" y="3886200"/>
            <a:ext cx="57150" cy="57150"/>
            <a:chOff x="0" y="0"/>
            <a:chExt cx="57150" cy="57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90550" y="4210050"/>
            <a:ext cx="57150" cy="57150"/>
            <a:chOff x="0" y="0"/>
            <a:chExt cx="57150" cy="571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70014" y="1591437"/>
            <a:ext cx="402003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System Architecture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0456" y="2477700"/>
            <a:ext cx="3832079" cy="1886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Collection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Live packets. </a:t>
            </a: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Preprocessing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Cleaning &amp; Feature Extraction. </a:t>
            </a: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ML Layer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Random Forest.</a:t>
            </a:r>
          </a:p>
          <a:p>
            <a:pPr algn="l">
              <a:lnSpc>
                <a:spcPts val="2325"/>
              </a:lnSpc>
            </a:pP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Detection &amp; Prevention</a:t>
            </a:r>
          </a:p>
          <a:p>
            <a:pPr algn="l">
              <a:lnSpc>
                <a:spcPts val="2549"/>
              </a:lnSpc>
            </a:pPr>
            <a:r>
              <a:rPr lang="en-US" b="true" sz="1282" spc="1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Logging &amp; Alerting Web Dashboard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0014" y="4439850"/>
            <a:ext cx="4093216" cy="35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6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Real-time monitoring and IP blocking integrated.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90550" y="3000375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50" y="3314700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90550" y="3638550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0550" y="3952875"/>
            <a:ext cx="57150" cy="57150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90550" y="4267200"/>
            <a:ext cx="57150" cy="57150"/>
            <a:chOff x="0" y="0"/>
            <a:chExt cx="57150" cy="57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70014" y="1962912"/>
            <a:ext cx="249815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Methodology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0456" y="2849175"/>
            <a:ext cx="2912431" cy="200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sz="140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Train Random Forest (NSL-KDD). Sniff packets (Scapy). Extract Features ³ Classify ³ Action.</a:t>
            </a:r>
          </a:p>
          <a:p>
            <a:pPr algn="l">
              <a:lnSpc>
                <a:spcPts val="2538"/>
              </a:lnSpc>
            </a:pPr>
            <a:r>
              <a:rPr lang="en-US" sz="140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Visualize, Log Attacks.</a:t>
            </a:r>
          </a:p>
          <a:p>
            <a:pPr algn="l">
              <a:lnSpc>
                <a:spcPts val="2865"/>
              </a:lnSpc>
            </a:pPr>
            <a:r>
              <a:rPr lang="en-US" sz="140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Update model periodically.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90550" y="2705100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50" y="3019425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90550" y="3343275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0550" y="4362450"/>
            <a:ext cx="57150" cy="57150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90550" y="4676775"/>
            <a:ext cx="57150" cy="57150"/>
            <a:chOff x="0" y="0"/>
            <a:chExt cx="57150" cy="57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90550" y="4991100"/>
            <a:ext cx="57150" cy="57150"/>
            <a:chOff x="0" y="0"/>
            <a:chExt cx="57150" cy="571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70014" y="1372362"/>
            <a:ext cx="3401397" cy="971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3375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Dataset Overview</a:t>
            </a:r>
          </a:p>
          <a:p>
            <a:pPr algn="l">
              <a:lnSpc>
                <a:spcPts val="4218"/>
              </a:lnSpc>
            </a:pPr>
            <a:r>
              <a:rPr lang="en-US" b="true" sz="1687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Primary Dataset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0014" y="3705606"/>
            <a:ext cx="1840811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Extended Datasets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0456" y="2563425"/>
            <a:ext cx="2882713" cy="92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NSL-KDD. 41 features + 1 label. Attack types: DoS, Probe, U2R, R2L.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0456" y="4230300"/>
            <a:ext cx="3363992" cy="91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5"/>
              </a:lnSpc>
            </a:pP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CIC-IDS2017: Botnets, XSS, SQLi UNSW-NB15: Worms, Exploits, Shellcode. Real-time &amp; adversarial traffic.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90550" y="2838450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50" y="3162300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90550" y="3476625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0550" y="3790950"/>
            <a:ext cx="57150" cy="57150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90550" y="4114800"/>
            <a:ext cx="57150" cy="57150"/>
            <a:chOff x="0" y="0"/>
            <a:chExt cx="57150" cy="57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90550" y="4429125"/>
            <a:ext cx="57150" cy="57150"/>
            <a:chOff x="0" y="0"/>
            <a:chExt cx="57150" cy="571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70014" y="1810512"/>
            <a:ext cx="3640979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Technologies Used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0456" y="2706300"/>
            <a:ext cx="3359706" cy="187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99"/>
              </a:lnSpc>
            </a:pP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Python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Core Development. </a:t>
            </a: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Flask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Web Dashboard. </a:t>
            </a: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Scapy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Packet Analysis. </a:t>
            </a: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Scikit-learn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ML Model (Random Forest). </a:t>
            </a: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Pandas/NumPy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Data Handling. </a:t>
            </a: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Matplotlib/Seaborn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Visualization.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C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2038350"/>
          </a:xfrm>
          <a:custGeom>
            <a:avLst/>
            <a:gdLst/>
            <a:ahLst/>
            <a:cxnLst/>
            <a:rect r="r" b="b" t="t" l="l"/>
            <a:pathLst>
              <a:path h="2038350" w="11430000">
                <a:moveTo>
                  <a:pt x="0" y="0"/>
                </a:moveTo>
                <a:lnTo>
                  <a:pt x="11430000" y="0"/>
                </a:lnTo>
                <a:lnTo>
                  <a:pt x="11430000" y="2038350"/>
                </a:lnTo>
                <a:lnTo>
                  <a:pt x="0" y="203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5" r="0" b="-279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90550" y="4133850"/>
            <a:ext cx="57150" cy="57150"/>
            <a:chOff x="0" y="0"/>
            <a:chExt cx="57150" cy="571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590550" y="4448175"/>
            <a:ext cx="57150" cy="57150"/>
            <a:chOff x="0" y="0"/>
            <a:chExt cx="57150" cy="571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90550" y="4772025"/>
            <a:ext cx="57150" cy="57150"/>
            <a:chOff x="0" y="0"/>
            <a:chExt cx="57150" cy="571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90550" y="5086350"/>
            <a:ext cx="57150" cy="57150"/>
            <a:chOff x="0" y="0"/>
            <a:chExt cx="57150" cy="57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EEFF5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70014" y="3182112"/>
            <a:ext cx="434006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>
                <a:solidFill>
                  <a:srgbClr val="9998FF"/>
                </a:solidFill>
                <a:latin typeface="Barlow Bold"/>
                <a:ea typeface="Barlow Bold"/>
                <a:cs typeface="Barlow Bold"/>
                <a:sym typeface="Barlow Bold"/>
              </a:rPr>
              <a:t>Output &amp; Performance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0456" y="3992175"/>
            <a:ext cx="4319778" cy="1247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 Interface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Logs, IP Blocking, Alert Suppression. </a:t>
            </a: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Detection Accuracy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High, low false positives. </a:t>
            </a: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Detected Attacks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DoS, TCP scans, Recon.</a:t>
            </a:r>
          </a:p>
          <a:p>
            <a:pPr algn="l">
              <a:lnSpc>
                <a:spcPts val="2325"/>
              </a:lnSpc>
            </a:pPr>
            <a:r>
              <a:rPr lang="en-US" b="true" sz="1282">
                <a:solidFill>
                  <a:srgbClr val="EEEF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Real-time</a:t>
            </a:r>
            <a:r>
              <a:rPr lang="en-US" sz="1282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 Alerts, dynamic firewall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DAGkKc7fMpo</dc:identifier>
  <dcterms:modified xsi:type="dcterms:W3CDTF">2011-08-01T06:04:30Z</dcterms:modified>
  <cp:revision>1</cp:revision>
  <dc:title>Advanced-Intrusion-Detection-and-Prevention-System.pdf</dc:title>
</cp:coreProperties>
</file>