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72" r:id="rId7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</p:sldIdLst>
  <p:sldSz cx="7772400" cy="10058400"/>
  <p:notesSz cx="7772400" cy="10058400"/>
  <p:extLst>
    <p:ext uri="{EFAFB233-063F-42B5-8137-9DF3F51BA10A}">
      <p15:sldGuideLst xmlns:p15="http://schemas.microsoft.com/office/powerpoint/2012/main">
        <p15:guide id="0" orient="horz" pos="2879" userDrawn="1">
          <p15:clr>
            <a:srgbClr val="A4A3A4"/>
          </p15:clr>
        </p15:guide>
        <p15:guide id="1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8" d="100"/>
          <a:sy n="78" d="100"/>
        </p:scale>
        <p:origin x="-1536" y="-84"/>
      </p:cViewPr>
      <p:guideLst>
        <p:guide orient="horz" pos="287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37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37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7772400" y="0"/>
                </a:moveTo>
                <a:lnTo>
                  <a:pt x="0" y="0"/>
                </a:lnTo>
                <a:lnTo>
                  <a:pt x="0" y="10058400"/>
                </a:lnTo>
                <a:lnTo>
                  <a:pt x="7772400" y="10058400"/>
                </a:lnTo>
                <a:lnTo>
                  <a:pt x="7772400" y="0"/>
                </a:lnTo>
                <a:close/>
              </a:path>
            </a:pathLst>
          </a:custGeom>
          <a:solidFill>
            <a:srgbClr val="D9E6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37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0821" y="3404501"/>
            <a:ext cx="6610756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0037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4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1.xml.rels><?xml version="1.0" encoding="UTF-8"?>
<Relationships xmlns="http://schemas.openxmlformats.org/package/2006/relationships"><Relationship Id="rId2" Type="http://schemas.openxmlformats.org/officeDocument/2006/relationships/hyperlink" Target="http://www.baselgovernance.org/sites/default/files/2019-02/basel_aml_index_10_09_2018.pdf" TargetMode="External"></Relationship><Relationship Id="rId3" Type="http://schemas.openxmlformats.org/officeDocument/2006/relationships/hyperlink" Target="http://www.ft.com/content/71993cc2-20a9-11e9-b126-46fc3ad87c65" TargetMode="External"></Relationship><Relationship Id="rId4" Type="http://schemas.openxmlformats.org/officeDocument/2006/relationships/hyperlink" Target="http://www.enigma.com/blog/trend-watching-across-fincens-suspicious-activity-data" TargetMode="External"></Relationship><Relationship Id="rId5" Type="http://schemas.openxmlformats.org/officeDocument/2006/relationships/hyperlink" Target="http://www.globenewswire.com/news-release/2019/04/26/1810427/0/en/Global-Anti-Money-Laundering-Software-Market-Forecast-" TargetMode="External"></Relationship><Relationship Id="rId6" Type="http://schemas.openxmlformats.org/officeDocument/2006/relationships/hyperlink" Target="http://www.alliedmarketresearch.com/anti-money-laundering-software-consumption-market" TargetMode="External"></Relationship><Relationship Id="rId7" Type="http://schemas.openxmlformats.org/officeDocument/2006/relationships/hyperlink" Target="http://www.pwc.com/us/en/anti-money-laundering/publications/assets/aml-monitoring-system-risks.pdf" TargetMode="External"></Relationship><Relationship Id="rId8" Type="http://schemas.openxmlformats.org/officeDocument/2006/relationships/hyperlink" Target="http://www.napier.ai/post/6-ways-to-reduce-false-positives-in-sanction-screening" TargetMode="External"></Relationship><Relationship Id="rId9" Type="http://schemas.openxmlformats.org/officeDocument/2006/relationships/hyperlink" Target="mailto:askus@infosys.com" TargetMode="External"></Relationship><Relationship Id="rId10" Type="http://schemas.openxmlformats.org/officeDocument/2006/relationships/hyperlink" Target="https://www.infosys.com/" TargetMode="External"></Relationship><Relationship Id="rId16" Type="http://schemas.openxmlformats.org/officeDocument/2006/relationships/hyperlink" Target="http://www.baselgovernance.org/sites/default/files/2019-02/basel_aml_index_10_09_2018.pdf" TargetMode="External"></Relationship><Relationship Id="rId17" Type="http://schemas.openxmlformats.org/officeDocument/2006/relationships/hyperlink" Target="http://www.baselgovernance.org/sites/default/files/2019-02/basel_aml_index_10_09_2018.pdf" TargetMode="External"></Relationship><Relationship Id="rId18" Type="http://schemas.openxmlformats.org/officeDocument/2006/relationships/hyperlink" Target="http://www.baselgovernance.org/sites/default/files/2019-02/basel_aml_index_10_09_2018.pdf" TargetMode="External"></Relationship><Relationship Id="rId19" Type="http://schemas.openxmlformats.org/officeDocument/2006/relationships/hyperlink" Target="http://www.baselgovernance.org/sites/default/files/2019-02/basel_aml_index_10_09_2018.pdf" TargetMode="External"></Relationship><Relationship Id="rId20" Type="http://schemas.openxmlformats.org/officeDocument/2006/relationships/hyperlink" Target="http://www.ft.com/content/71993cc2-20a9-11e9-b126-46fc3ad87c65" TargetMode="External"></Relationship><Relationship Id="rId21" Type="http://schemas.openxmlformats.org/officeDocument/2006/relationships/hyperlink" Target="http://www.ft.com/content/71993cc2-20a9-11e9-b126-46fc3ad87c65" TargetMode="External"></Relationship><Relationship Id="rId22" Type="http://schemas.openxmlformats.org/officeDocument/2006/relationships/hyperlink" Target="http://www.enigma.com/blog/trend-watching-across-fincens-suspicious-activity-data" TargetMode="External"></Relationship><Relationship Id="rId23" Type="http://schemas.openxmlformats.org/officeDocument/2006/relationships/hyperlink" Target="http://www.enigma.com/blog/trend-watching-across-fincens-suspicious-activity-data" TargetMode="External"></Relationship><Relationship Id="rId24" Type="http://schemas.openxmlformats.org/officeDocument/2006/relationships/hyperlink" Target="http://www.globenewswire.com/news-release/2019/04/26/1810427/0/en/Global-Anti-Money-Laundering-Software-Market-Forecast-" TargetMode="External"></Relationship><Relationship Id="rId25" Type="http://schemas.openxmlformats.org/officeDocument/2006/relationships/hyperlink" Target="http://www.globenewswire.com/news-release/2019/04/26/1810427/0/en/Global-Anti-Money-Laundering-Software-Market-Forecast-" TargetMode="External"></Relationship><Relationship Id="rId26" Type="http://schemas.openxmlformats.org/officeDocument/2006/relationships/hyperlink" Target="http://www.globenewswire.com/news-release/2019/04/26/1810427/0/en/Global-Anti-Money-Laundering-Software-Market-Forecast-" TargetMode="External"></Relationship><Relationship Id="rId27" Type="http://schemas.openxmlformats.org/officeDocument/2006/relationships/hyperlink" Target="http://www.alliedmarketresearch.com/anti-money-laundering-software-consumption-market" TargetMode="External"></Relationship><Relationship Id="rId28" Type="http://schemas.openxmlformats.org/officeDocument/2006/relationships/hyperlink" Target="http://www.alliedmarketresearch.com/anti-money-laundering-software-consumption-market" TargetMode="External"></Relationship><Relationship Id="rId29" Type="http://schemas.openxmlformats.org/officeDocument/2006/relationships/hyperlink" Target="http://www.alliedmarketresearch.com/anti-money-laundering-software-consumption-market" TargetMode="External"></Relationship><Relationship Id="rId30" Type="http://schemas.openxmlformats.org/officeDocument/2006/relationships/hyperlink" Target="http://www.alliedmarketresearch.com/anti-money-laundering-software-consumption-market" TargetMode="External"></Relationship><Relationship Id="rId31" Type="http://schemas.openxmlformats.org/officeDocument/2006/relationships/hyperlink" Target="http://www.pwc.com/us/en/anti-money-laundering/publications/assets/aml-monitoring-system-risks.pdf" TargetMode="External"></Relationship><Relationship Id="rId32" Type="http://schemas.openxmlformats.org/officeDocument/2006/relationships/hyperlink" Target="http://www.pwc.com/us/en/anti-money-laundering/publications/assets/aml-monitoring-system-risks.pdf" TargetMode="External"></Relationship><Relationship Id="rId33" Type="http://schemas.openxmlformats.org/officeDocument/2006/relationships/hyperlink" Target="http://www.napier.ai/post/6-ways-to-reduce-false-positives-in-sanction-screening" TargetMode="External"></Relationship><Relationship Id="rId34" Type="http://schemas.openxmlformats.org/officeDocument/2006/relationships/hyperlink" Target="http://www.napier.ai/post/6-ways-to-reduce-false-positives-in-sanction-screening" TargetMode="External"></Relationship><Relationship Id="rId35" Type="http://schemas.openxmlformats.org/officeDocument/2006/relationships/hyperlink" Target="http://www.napier.ai/post/6-ways-to-reduce-false-positives-in-sanction-screening" TargetMode="External"></Relationship><Relationship Id="rId36" Type="http://schemas.openxmlformats.org/officeDocument/2006/relationships/hyperlink" Target="http://www.napier.ai/post/6-ways-to-reduce-false-positives-in-sanction-screening" TargetMode="External"></Relationship><Relationship Id="rId37" Type="http://schemas.openxmlformats.org/officeDocument/2006/relationships/hyperlink" Target="http://www.napier.ai/post/6-ways-to-reduce-false-positives-in-sanction-screening" TargetMode="External"></Relationship><Relationship Id="rId3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image4.jpg"></Relationship><Relationship Id="rId4" Type="http://schemas.openxmlformats.org/officeDocument/2006/relationships/hyperlink" Target="http://www.enigma.com/blog/trend-watching-across-fincens-suspicious-activity-data" TargetMode="Externa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hyperlink" Target="http://www.alliedmarketresearch.com/anti-money-laundering-software-" TargetMode="External"></Relationship><Relationship Id="rId4" Type="http://schemas.openxmlformats.org/officeDocument/2006/relationships/image" Target="../media/image6.jpg"></Relationship><Relationship Id="rId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image" Target="../media/image8.jpg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 3"/>
          <p:cNvSpPr/>
          <p:nvPr/>
        </p:nvSpPr>
        <p:spPr>
          <a:xfrm>
            <a:off x="3810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6987" y="0"/>
                </a:moveTo>
                <a:lnTo>
                  <a:pt x="0" y="0"/>
                </a:lnTo>
                <a:lnTo>
                  <a:pt x="0" y="1054938"/>
                </a:lnTo>
                <a:lnTo>
                  <a:pt x="126987" y="1054938"/>
                </a:lnTo>
                <a:lnTo>
                  <a:pt x="126987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Curve 4"/>
          <p:cNvSpPr/>
          <p:nvPr/>
        </p:nvSpPr>
        <p:spPr>
          <a:xfrm>
            <a:off x="638810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6987" y="0"/>
                </a:moveTo>
                <a:lnTo>
                  <a:pt x="0" y="0"/>
                </a:lnTo>
                <a:lnTo>
                  <a:pt x="0" y="1054925"/>
                </a:lnTo>
                <a:lnTo>
                  <a:pt x="126987" y="1054925"/>
                </a:lnTo>
                <a:lnTo>
                  <a:pt x="126987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Curve 5"/>
          <p:cNvSpPr/>
          <p:nvPr/>
        </p:nvSpPr>
        <p:spPr>
          <a:xfrm>
            <a:off x="7010400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6987" y="0"/>
                </a:moveTo>
                <a:lnTo>
                  <a:pt x="0" y="0"/>
                </a:lnTo>
                <a:lnTo>
                  <a:pt x="0" y="1054925"/>
                </a:lnTo>
                <a:lnTo>
                  <a:pt x="126987" y="1054925"/>
                </a:lnTo>
                <a:lnTo>
                  <a:pt x="126987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Curve 6"/>
          <p:cNvSpPr/>
          <p:nvPr/>
        </p:nvSpPr>
        <p:spPr>
          <a:xfrm>
            <a:off x="6375400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6949" y="0"/>
                </a:moveTo>
                <a:lnTo>
                  <a:pt x="0" y="0"/>
                </a:lnTo>
                <a:lnTo>
                  <a:pt x="0" y="1054925"/>
                </a:lnTo>
                <a:lnTo>
                  <a:pt x="126949" y="1054925"/>
                </a:lnTo>
                <a:lnTo>
                  <a:pt x="126949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Curve 7"/>
          <p:cNvSpPr/>
          <p:nvPr/>
        </p:nvSpPr>
        <p:spPr>
          <a:xfrm>
            <a:off x="4462780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7000" y="0"/>
                </a:moveTo>
                <a:lnTo>
                  <a:pt x="0" y="0"/>
                </a:lnTo>
                <a:lnTo>
                  <a:pt x="0" y="1054925"/>
                </a:lnTo>
                <a:lnTo>
                  <a:pt x="127000" y="1054925"/>
                </a:lnTo>
                <a:lnTo>
                  <a:pt x="127000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Curve 8"/>
          <p:cNvSpPr/>
          <p:nvPr/>
        </p:nvSpPr>
        <p:spPr>
          <a:xfrm>
            <a:off x="3827780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6961" y="0"/>
                </a:moveTo>
                <a:lnTo>
                  <a:pt x="0" y="0"/>
                </a:lnTo>
                <a:lnTo>
                  <a:pt x="0" y="1054925"/>
                </a:lnTo>
                <a:lnTo>
                  <a:pt x="126961" y="1054925"/>
                </a:lnTo>
                <a:lnTo>
                  <a:pt x="126961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Curve 9"/>
          <p:cNvSpPr/>
          <p:nvPr/>
        </p:nvSpPr>
        <p:spPr>
          <a:xfrm>
            <a:off x="5730875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7000" y="0"/>
                </a:moveTo>
                <a:lnTo>
                  <a:pt x="0" y="0"/>
                </a:lnTo>
                <a:lnTo>
                  <a:pt x="0" y="1054925"/>
                </a:lnTo>
                <a:lnTo>
                  <a:pt x="127000" y="1054925"/>
                </a:lnTo>
                <a:lnTo>
                  <a:pt x="127000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Curve 10"/>
          <p:cNvSpPr/>
          <p:nvPr/>
        </p:nvSpPr>
        <p:spPr>
          <a:xfrm>
            <a:off x="5095875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6949" y="0"/>
                </a:moveTo>
                <a:lnTo>
                  <a:pt x="0" y="0"/>
                </a:lnTo>
                <a:lnTo>
                  <a:pt x="0" y="1054925"/>
                </a:lnTo>
                <a:lnTo>
                  <a:pt x="126949" y="1054925"/>
                </a:lnTo>
                <a:lnTo>
                  <a:pt x="126949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Curve 11"/>
          <p:cNvSpPr/>
          <p:nvPr/>
        </p:nvSpPr>
        <p:spPr>
          <a:xfrm>
            <a:off x="3192780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6961" y="0"/>
                </a:moveTo>
                <a:lnTo>
                  <a:pt x="0" y="0"/>
                </a:lnTo>
                <a:lnTo>
                  <a:pt x="0" y="1054925"/>
                </a:lnTo>
                <a:lnTo>
                  <a:pt x="126961" y="1054925"/>
                </a:lnTo>
                <a:lnTo>
                  <a:pt x="126961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Curve 12"/>
          <p:cNvSpPr/>
          <p:nvPr/>
        </p:nvSpPr>
        <p:spPr>
          <a:xfrm>
            <a:off x="7645400" y="4580890"/>
            <a:ext cx="127000" cy="1055370"/>
          </a:xfrm>
          <a:custGeom>
            <a:avLst/>
            <a:gdLst/>
            <a:ahLst/>
            <a:cxnLst/>
            <a:rect l="l" t="t" r="r" b="b"/>
            <a:pathLst>
              <a:path w="127000" h="1055370">
                <a:moveTo>
                  <a:pt x="126987" y="0"/>
                </a:moveTo>
                <a:lnTo>
                  <a:pt x="0" y="0"/>
                </a:lnTo>
                <a:lnTo>
                  <a:pt x="0" y="1054938"/>
                </a:lnTo>
                <a:lnTo>
                  <a:pt x="126987" y="1054938"/>
                </a:lnTo>
                <a:lnTo>
                  <a:pt x="126987" y="0"/>
                </a:lnTo>
                <a:close/>
              </a:path>
            </a:pathLst>
          </a:custGeom>
          <a:solidFill>
            <a:srgbClr val="A5D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Rectangle 13"/>
          <p:cNvSpPr/>
          <p:nvPr/>
        </p:nvSpPr>
        <p:spPr>
          <a:xfrm>
            <a:off x="1151890" y="1646555"/>
            <a:ext cx="1628775" cy="6767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Text Box 27"/>
          <p:cNvSpPr txBox="1">
            <a:spLocks/>
          </p:cNvSpPr>
          <p:nvPr/>
        </p:nvSpPr>
        <p:spPr>
          <a:xfrm rot="0">
            <a:off x="3295015" y="2934970"/>
            <a:ext cx="360807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>
                <a:latin typeface="Times New Roman" charset="0"/>
                <a:ea typeface="Times New Roman" charset="0"/>
              </a:rPr>
              <a:t>AML Transaction Filering</a:t>
            </a:r>
            <a:endParaRPr lang="ko-KR" altLang="en-US" sz="24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772400" cy="1005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9991"/>
              <a:ext cx="2775585" cy="2527300"/>
            </a:xfrm>
            <a:custGeom>
              <a:avLst/>
              <a:gdLst/>
              <a:ahLst/>
              <a:cxnLst/>
              <a:rect l="l" t="t" r="r" b="b"/>
              <a:pathLst>
                <a:path w="2775585" h="2527300">
                  <a:moveTo>
                    <a:pt x="2775369" y="0"/>
                  </a:moveTo>
                  <a:lnTo>
                    <a:pt x="0" y="0"/>
                  </a:lnTo>
                  <a:lnTo>
                    <a:pt x="0" y="2527198"/>
                  </a:lnTo>
                  <a:lnTo>
                    <a:pt x="2775369" y="2527198"/>
                  </a:lnTo>
                  <a:lnTo>
                    <a:pt x="2775369" y="0"/>
                  </a:lnTo>
                  <a:close/>
                </a:path>
              </a:pathLst>
            </a:custGeom>
            <a:solidFill>
              <a:srgbClr val="00A9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42040" y="826211"/>
            <a:ext cx="1905635" cy="193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484"/>
              </a:spcBef>
            </a:pP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AI/ML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leveraged  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FIs to </a:t>
            </a:r>
            <a:r>
              <a:rPr dirty="0" sz="900" spc="-50">
                <a:solidFill>
                  <a:srgbClr val="FFFFFF"/>
                </a:solidFill>
                <a:latin typeface="Trebuchet MS"/>
                <a:cs typeface="Trebuchet MS"/>
              </a:rPr>
              <a:t>effectively 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manage 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their 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various 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AML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transaction 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filtering  processes.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reluctant 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900" spc="-45">
                <a:solidFill>
                  <a:srgbClr val="FFFFFF"/>
                </a:solidFill>
                <a:latin typeface="Trebuchet MS"/>
                <a:cs typeface="Trebuchet MS"/>
              </a:rPr>
              <a:t>totally 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replace their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legacy 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AML 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transaction 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filtering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systems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new-  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age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AI/ML 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solution,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could 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consider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leveraging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AI/ML 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capabilities 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plug-in.</a:t>
            </a:r>
            <a:r>
              <a:rPr dirty="0" sz="9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leveraging 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too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substantial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ignore.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336" y="9753749"/>
            <a:ext cx="148463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6D6E71"/>
                </a:solidFill>
                <a:latin typeface="Trebuchet MS"/>
                <a:cs typeface="Trebuchet MS"/>
              </a:rPr>
              <a:t>External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Document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©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2019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5">
                <a:solidFill>
                  <a:srgbClr val="6D6E71"/>
                </a:solidFill>
                <a:latin typeface="Trebuchet MS"/>
                <a:cs typeface="Trebuchet MS"/>
              </a:rPr>
              <a:t>Infosys</a:t>
            </a:r>
            <a:r>
              <a:rPr dirty="0" sz="650" spc="-6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Limited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72400" cy="2934335"/>
          </a:xfrm>
          <a:custGeom>
            <a:avLst/>
            <a:gdLst/>
            <a:ahLst/>
            <a:cxnLst/>
            <a:rect l="l" t="t" r="r" b="b"/>
            <a:pathLst>
              <a:path w="7772400" h="2934335">
                <a:moveTo>
                  <a:pt x="7772400" y="0"/>
                </a:moveTo>
                <a:lnTo>
                  <a:pt x="0" y="0"/>
                </a:lnTo>
                <a:lnTo>
                  <a:pt x="0" y="2934004"/>
                </a:lnTo>
                <a:lnTo>
                  <a:pt x="7772400" y="2934004"/>
                </a:lnTo>
                <a:lnTo>
                  <a:pt x="7772400" y="0"/>
                </a:lnTo>
                <a:close/>
              </a:path>
            </a:pathLst>
          </a:custGeom>
          <a:solidFill>
            <a:srgbClr val="D2E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/>
          </p:cNvSpPr>
          <p:nvPr/>
        </p:nvSpPr>
        <p:spPr>
          <a:xfrm rot="0">
            <a:off x="527050" y="389890"/>
            <a:ext cx="6659880" cy="2347595"/>
          </a:xfrm>
          <a:prstGeom prst="rect"/>
        </p:spPr>
        <p:txBody>
          <a:bodyPr wrap="square" lIns="0" tIns="108585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855"/>
              </a:spcBef>
              <a:buFontTx/>
              <a:buNone/>
            </a:pPr>
            <a:r>
              <a:rPr sz="1300" spc="-5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References</a:t>
            </a:r>
            <a:endParaRPr lang="ko-KR" altLang="en-US" sz="1300">
              <a:solidFill>
                <a:srgbClr val="003725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139065" indent="-127000" latinLnBrk="0">
              <a:lnSpc>
                <a:spcPct val="100000"/>
              </a:lnSpc>
              <a:spcBef>
                <a:spcPts val="525"/>
              </a:spcBef>
              <a:buClr>
                <a:srgbClr val="231F20"/>
              </a:buClr>
              <a:buFont typeface="Times New Roman"/>
              <a:buChar char="•"/>
              <a:tabLst>
                <a:tab pos="139700" algn="l"/>
              </a:tabLst>
            </a:pP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16"/>
              </a:rPr>
              <a:t>ttps://w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17"/>
              </a:rPr>
              <a:t>.baselgo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ver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18"/>
              </a:rPr>
              <a:t>nanc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e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19"/>
              </a:rPr>
              <a:t>.org/sites/default/files/2019-02/basel_aml_index_10_09_2018.pdf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139065" indent="-127000" latinLnBrk="0">
              <a:lnSpc>
                <a:spcPct val="100000"/>
              </a:lnSpc>
              <a:spcBef>
                <a:spcPts val="785"/>
              </a:spcBef>
              <a:buClr>
                <a:srgbClr val="231F20"/>
              </a:buClr>
              <a:buFont typeface="+mj-lt"/>
              <a:buAutoNum type="arabicPeriod"/>
              <a:tabLst>
                <a:tab pos="139700" algn="l"/>
              </a:tabLst>
            </a:pP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https://rm.coe.int/moneyval-annual-report-2017-eng/16808af3c2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12700" indent="0" latinLnBrk="0">
              <a:lnSpc>
                <a:spcPct val="100000"/>
              </a:lnSpc>
              <a:spcBef>
                <a:spcPts val="790"/>
              </a:spcBef>
              <a:buFontTx/>
              <a:buNone/>
            </a:pPr>
            <a:r>
              <a:rPr sz="900" spc="-7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3.</a:t>
            </a:r>
            <a:r>
              <a:rPr sz="900" spc="7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0"/>
              </a:rPr>
              <a:t>ttps://w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ww.ft.c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1"/>
              </a:rPr>
              <a:t>om/content/71993cc2-20a9-11e9-b126-46fc3ad87c65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139065" indent="-127000" latinLnBrk="0">
              <a:lnSpc>
                <a:spcPct val="100000"/>
              </a:lnSpc>
              <a:spcBef>
                <a:spcPts val="785"/>
              </a:spcBef>
              <a:buClr>
                <a:srgbClr val="231F20"/>
              </a:buClr>
              <a:buFont typeface="+mj-lt"/>
              <a:buAutoNum type="arabicPeriod"/>
              <a:tabLst>
                <a:tab pos="139700" algn="l"/>
              </a:tabLst>
            </a:pP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2"/>
              </a:rPr>
              <a:t>ttps://w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ww.enig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3"/>
              </a:rPr>
              <a:t>ma.com/blog/trend-watching-across-fincens-suspicious-activity-data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139700" marR="5080" indent="-127000" latinLnBrk="0">
              <a:lnSpc>
                <a:spcPct val="120400"/>
              </a:lnSpc>
              <a:spcBef>
                <a:spcPts val="565"/>
              </a:spcBef>
              <a:buClr>
                <a:srgbClr val="231F20"/>
              </a:buClr>
              <a:buFont typeface="+mj-lt"/>
              <a:buAutoNum type="arabicPeriod" startAt="4"/>
              <a:tabLst>
                <a:tab pos="139700" algn="l"/>
              </a:tabLst>
            </a:pP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4"/>
              </a:rPr>
              <a:t>ttps://w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5"/>
              </a:rPr>
              <a:t>.globenew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swire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6"/>
              </a:rPr>
              <a:t>.com/news-release/2019/04/26/1810427/0/en/Global-Anti-Money-Laundering-Software-Market-Forecast-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to-2024-Projected-to-Reach-1-9-Billion.html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139065" indent="-127000" latinLnBrk="0">
              <a:lnSpc>
                <a:spcPct val="100000"/>
              </a:lnSpc>
              <a:spcBef>
                <a:spcPts val="790"/>
              </a:spcBef>
              <a:buClr>
                <a:srgbClr val="231F20"/>
              </a:buClr>
              <a:buFont typeface="+mj-lt"/>
              <a:buAutoNum type="arabicPeriod" startAt="4"/>
              <a:tabLst>
                <a:tab pos="139700" algn="l"/>
              </a:tabLst>
            </a:pP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7"/>
              </a:rPr>
              <a:t>ttps://w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ww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8"/>
              </a:rPr>
              <a:t>.alliedmar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ketr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29"/>
              </a:rPr>
              <a:t>esearch.com/anti-money-laundering-sof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30"/>
              </a:rPr>
              <a:t>ware-consumption-market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139065" indent="-127000" latinLnBrk="0">
              <a:lnSpc>
                <a:spcPct val="100000"/>
              </a:lnSpc>
              <a:spcBef>
                <a:spcPts val="785"/>
              </a:spcBef>
              <a:buClr>
                <a:srgbClr val="231F20"/>
              </a:buClr>
              <a:buFont typeface="+mj-lt"/>
              <a:buAutoNum type="arabicPeriod" startAt="4"/>
              <a:tabLst>
                <a:tab pos="139700" algn="l"/>
              </a:tabLst>
            </a:pP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31"/>
              </a:rPr>
              <a:t>ttps://w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ww.pwc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32"/>
              </a:rPr>
              <a:t>.com/us/en/anti-money-laundering/publications/assets/aml-monitoring-system-risks.pdf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139065" indent="-127000" latinLnBrk="0">
              <a:lnSpc>
                <a:spcPct val="100000"/>
              </a:lnSpc>
              <a:spcBef>
                <a:spcPts val="790"/>
              </a:spcBef>
              <a:buClr>
                <a:srgbClr val="231F20"/>
              </a:buClr>
              <a:buFont typeface="+mj-lt"/>
              <a:buAutoNum type="arabicPeriod" startAt="4"/>
              <a:tabLst>
                <a:tab pos="139700" algn="l"/>
              </a:tabLst>
            </a:pP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33"/>
              </a:rPr>
              <a:t>ttps://w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ww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34"/>
              </a:rPr>
              <a:t>.napier.ai/post/6-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way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35"/>
              </a:rPr>
              <a:t>s-t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o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36"/>
              </a:rPr>
              <a:t>-reduc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e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  <a:hlinkClick r:id="rId37"/>
              </a:rPr>
              <a:t>-false-positives-in-sanction-screening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345" y="2707005"/>
            <a:ext cx="6823710" cy="3832860"/>
          </a:xfrm>
          <a:custGeom>
            <a:avLst/>
            <a:gdLst/>
            <a:ahLst/>
            <a:cxnLst/>
            <a:rect l="l" t="t" r="r" b="b"/>
            <a:pathLst>
              <a:path w="6823709" h="3832859">
                <a:moveTo>
                  <a:pt x="0" y="3832263"/>
                </a:moveTo>
                <a:lnTo>
                  <a:pt x="6823697" y="3832263"/>
                </a:lnTo>
                <a:lnTo>
                  <a:pt x="6823697" y="0"/>
                </a:lnTo>
                <a:lnTo>
                  <a:pt x="0" y="0"/>
                </a:lnTo>
                <a:lnTo>
                  <a:pt x="0" y="3832263"/>
                </a:lnTo>
                <a:close/>
              </a:path>
            </a:pathLst>
          </a:custGeom>
          <a:ln w="6350">
            <a:solidFill>
              <a:srgbClr val="00A9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0" y="6674485"/>
            <a:ext cx="7773035" cy="2878455"/>
          </a:xfrm>
          <a:prstGeom prst="rect"/>
          <a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Calibri" charset="0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650" y="485775"/>
            <a:ext cx="2072640" cy="193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300" spc="-35">
                <a:solidFill>
                  <a:srgbClr val="00A98A"/>
                </a:solidFill>
                <a:latin typeface="Trebuchet MS"/>
                <a:cs typeface="Trebuchet MS"/>
              </a:rPr>
              <a:t>Overview</a:t>
            </a:r>
            <a:endParaRPr sz="1300">
              <a:latin typeface="Trebuchet MS"/>
              <a:cs typeface="Trebuchet MS"/>
            </a:endParaRPr>
          </a:p>
          <a:p>
            <a:pPr marL="38100" marR="30480">
              <a:lnSpc>
                <a:spcPct val="120400"/>
              </a:lnSpc>
              <a:spcBef>
                <a:spcPts val="484"/>
              </a:spcBef>
            </a:pP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menace of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money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laundering  continues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unabated.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As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per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“Basel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Anti- 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Money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Laundering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(AML) Index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2018”</a:t>
            </a:r>
            <a:r>
              <a:rPr dirty="0" baseline="33333" sz="750" spc="-52">
                <a:solidFill>
                  <a:srgbClr val="231F20"/>
                </a:solidFill>
                <a:latin typeface="Trebuchet MS"/>
                <a:cs typeface="Trebuchet MS"/>
              </a:rPr>
              <a:t>1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report,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money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laundering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terrorist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financing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continue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distort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international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finances,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cripple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economies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harm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citizens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across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globe.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According</a:t>
            </a:r>
            <a:endParaRPr sz="900">
              <a:latin typeface="Trebuchet MS"/>
              <a:cs typeface="Trebuchet MS"/>
            </a:endParaRPr>
          </a:p>
          <a:p>
            <a:pPr marL="38100" marR="137795">
              <a:lnSpc>
                <a:spcPct val="120400"/>
              </a:lnSpc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estimates</a:t>
            </a:r>
            <a:r>
              <a:rPr dirty="0" baseline="33333" sz="750" spc="-67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amount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money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laundered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across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world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ranges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from 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US$500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billion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US$1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trillion.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2260" y="470535"/>
            <a:ext cx="2017395" cy="184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Over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past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seven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years,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since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it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was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first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computed, the Basel </a:t>
            </a:r>
            <a:r>
              <a:rPr dirty="0" sz="900" spc="20">
                <a:solidFill>
                  <a:srgbClr val="231F20"/>
                </a:solidFill>
                <a:latin typeface="Trebuchet MS"/>
                <a:cs typeface="Trebuchet MS"/>
              </a:rPr>
              <a:t>AML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Index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has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consistently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shown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slow progress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among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most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countries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enhancing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their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money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laundering </a:t>
            </a:r>
            <a:r>
              <a:rPr dirty="0" sz="900" spc="-165">
                <a:solidFill>
                  <a:srgbClr val="231F20"/>
                </a:solidFill>
                <a:latin typeface="Trebuchet MS"/>
                <a:cs typeface="Trebuchet MS"/>
              </a:rPr>
              <a:t>/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terrorist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financing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risk</a:t>
            </a:r>
            <a:r>
              <a:rPr dirty="0" sz="900" spc="-15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scores.  </a:t>
            </a:r>
            <a:r>
              <a:rPr dirty="0" sz="900" spc="50">
                <a:solidFill>
                  <a:srgbClr val="231F20"/>
                </a:solidFill>
                <a:latin typeface="Trebuchet MS"/>
                <a:cs typeface="Trebuchet MS"/>
              </a:rPr>
              <a:t>64%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countries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2018 ranking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risk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score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5.0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more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114">
                <a:solidFill>
                  <a:srgbClr val="231F20"/>
                </a:solidFill>
                <a:latin typeface="Trebuchet MS"/>
                <a:cs typeface="Trebuchet MS"/>
              </a:rPr>
              <a:t>–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implying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significant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risk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money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laundering</a:t>
            </a:r>
            <a:endParaRPr sz="900">
              <a:latin typeface="Trebuchet MS"/>
              <a:cs typeface="Trebuchet MS"/>
            </a:endParaRPr>
          </a:p>
          <a:p>
            <a:pPr marL="12700" marR="34925">
              <a:lnSpc>
                <a:spcPct val="120400"/>
              </a:lnSpc>
            </a:pP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terrorist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financing.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Also, </a:t>
            </a:r>
            <a:r>
              <a:rPr dirty="0" sz="900" spc="50">
                <a:solidFill>
                  <a:srgbClr val="231F20"/>
                </a:solidFill>
                <a:latin typeface="Trebuchet MS"/>
                <a:cs typeface="Trebuchet MS"/>
              </a:rPr>
              <a:t>42%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countries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seen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deterioration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their  risk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scores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between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2017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2018.</a:t>
            </a:r>
            <a:r>
              <a:rPr dirty="0" sz="900" spc="-1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1435" y="470535"/>
            <a:ext cx="2052955" cy="191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97790">
              <a:lnSpc>
                <a:spcPct val="120400"/>
              </a:lnSpc>
              <a:spcBef>
                <a:spcPts val="100"/>
              </a:spcBef>
            </a:pP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Basel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Trebuchet MS"/>
                <a:cs typeface="Trebuchet MS"/>
              </a:rPr>
              <a:t>AML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Index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has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shown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there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low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effective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AML/CFT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measures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enforcement.</a:t>
            </a:r>
            <a:endParaRPr sz="900">
              <a:latin typeface="Trebuchet MS"/>
              <a:cs typeface="Trebuchet MS"/>
            </a:endParaRPr>
          </a:p>
          <a:p>
            <a:pPr marL="38100" marR="30480">
              <a:lnSpc>
                <a:spcPct val="120400"/>
              </a:lnSpc>
              <a:spcBef>
                <a:spcPts val="565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Over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past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few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years,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number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suspicious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activity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reports (SARs) filing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has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been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increasing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many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jurisdictions. 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As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per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Financial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Times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article</a:t>
            </a:r>
            <a:r>
              <a:rPr dirty="0" baseline="33333" sz="750" spc="-82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,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2018,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number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SARs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filed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United 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Kingdom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National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Crime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Agency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reached  record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~464,000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114">
                <a:solidFill>
                  <a:srgbClr val="231F20"/>
                </a:solidFill>
                <a:latin typeface="Trebuchet MS"/>
                <a:cs typeface="Trebuchet MS"/>
              </a:rPr>
              <a:t>–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up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Trebuchet MS"/>
                <a:cs typeface="Trebuchet MS"/>
              </a:rPr>
              <a:t>~10%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from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2017.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020" y="2950845"/>
            <a:ext cx="6325235" cy="3391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136505"/>
            <a:chOff x="0" y="0"/>
            <a:chExt cx="7772400" cy="10136505"/>
          </a:xfrm>
        </p:grpSpPr>
        <p:sp>
          <p:nvSpPr>
            <p:cNvPr id="3" name="object 3"/>
            <p:cNvSpPr/>
            <p:nvPr/>
          </p:nvSpPr>
          <p:spPr>
            <a:xfrm>
              <a:off x="2142490" y="546100"/>
              <a:ext cx="5231765" cy="5608320"/>
            </a:xfrm>
            <a:custGeom>
              <a:avLst/>
              <a:gdLst/>
              <a:ahLst/>
              <a:cxnLst/>
              <a:rect l="l" t="t" r="r" b="b"/>
              <a:pathLst>
                <a:path w="5231765" h="5608320">
                  <a:moveTo>
                    <a:pt x="0" y="5608104"/>
                  </a:moveTo>
                  <a:lnTo>
                    <a:pt x="5231295" y="5608104"/>
                  </a:lnTo>
                  <a:lnTo>
                    <a:pt x="5231295" y="0"/>
                  </a:lnTo>
                  <a:lnTo>
                    <a:pt x="0" y="0"/>
                  </a:lnTo>
                  <a:lnTo>
                    <a:pt x="0" y="5608104"/>
                  </a:lnTo>
                  <a:close/>
                </a:path>
              </a:pathLst>
            </a:custGeom>
            <a:ln w="12700">
              <a:solidFill>
                <a:srgbClr val="00A9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854960" cy="6845300"/>
            </a:xfrm>
            <a:custGeom>
              <a:avLst/>
              <a:gdLst/>
              <a:ahLst/>
              <a:cxnLst/>
              <a:rect l="l" t="t" r="r" b="b"/>
              <a:pathLst>
                <a:path w="2854960" h="6845300">
                  <a:moveTo>
                    <a:pt x="2854807" y="0"/>
                  </a:moveTo>
                  <a:lnTo>
                    <a:pt x="0" y="0"/>
                  </a:lnTo>
                  <a:lnTo>
                    <a:pt x="0" y="6844804"/>
                  </a:lnTo>
                  <a:lnTo>
                    <a:pt x="2854807" y="6844804"/>
                  </a:lnTo>
                  <a:lnTo>
                    <a:pt x="2854807" y="0"/>
                  </a:lnTo>
                  <a:close/>
                </a:path>
              </a:pathLst>
            </a:custGeom>
            <a:solidFill>
              <a:srgbClr val="D2E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>
              <a:spLocks/>
            </p:cNvSpPr>
            <p:nvPr/>
          </p:nvSpPr>
          <p:spPr>
            <a:xfrm rot="0">
              <a:off x="0" y="6922770"/>
              <a:ext cx="7773035" cy="3214370"/>
            </a:xfrm>
            <a:prstGeom prst="rect"/>
            <a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+mn-lt"/>
                <a:ea typeface="Calibri" charset="0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/>
          </p:cNvSpPr>
          <p:nvPr/>
        </p:nvSpPr>
        <p:spPr>
          <a:xfrm rot="0">
            <a:off x="462915" y="86995"/>
            <a:ext cx="2143125" cy="651256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50800" marR="13589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300" spc="-1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Growing</a:t>
            </a:r>
            <a:r>
              <a:rPr sz="1300" spc="-13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1300" spc="-3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importance</a:t>
            </a:r>
            <a:r>
              <a:rPr sz="1300" spc="-13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1300" spc="-4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of</a:t>
            </a:r>
            <a:r>
              <a:rPr sz="1300" spc="-13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1300" spc="3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AML  </a:t>
            </a:r>
            <a:r>
              <a:rPr sz="1300" spc="-4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transaction</a:t>
            </a:r>
            <a:r>
              <a:rPr sz="1300" spc="-12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1300" spc="-50">
                <a:solidFill>
                  <a:srgbClr val="003725"/>
                </a:solidFill>
                <a:latin typeface="Trebuchet MS" charset="0"/>
                <a:ea typeface="Trebuchet MS" charset="0"/>
                <a:cs typeface="Trebuchet MS" charset="0"/>
              </a:rPr>
              <a:t>filtering</a:t>
            </a:r>
            <a:endParaRPr lang="ko-KR" altLang="en-US" sz="1300">
              <a:solidFill>
                <a:srgbClr val="003725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50800" marR="43180" indent="0" latinLnBrk="0">
              <a:lnSpc>
                <a:spcPct val="120400"/>
              </a:lnSpc>
              <a:spcBef>
                <a:spcPts val="484"/>
              </a:spcBef>
              <a:buFontTx/>
              <a:buNone/>
            </a:pP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Given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the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above, </a:t>
            </a:r>
            <a:r>
              <a:rPr sz="900" spc="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no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wonder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the </a:t>
            </a:r>
            <a:r>
              <a:rPr sz="900" spc="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 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software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solution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market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is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expected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to 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grow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significantly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the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coming </a:t>
            </a:r>
            <a:r>
              <a:rPr sz="900" spc="-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years.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As 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per</a:t>
            </a:r>
            <a:r>
              <a:rPr sz="900" spc="-1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ResearchAndMarkets.com’s</a:t>
            </a:r>
            <a:r>
              <a:rPr sz="900" spc="-1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report</a:t>
            </a:r>
            <a:r>
              <a:rPr sz="750" spc="-50" baseline="300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5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,</a:t>
            </a:r>
            <a:r>
              <a:rPr sz="900" spc="-1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the 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global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software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market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was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valued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50800" marR="90170" indent="0" latinLnBrk="0">
              <a:lnSpc>
                <a:spcPct val="120400"/>
              </a:lnSpc>
              <a:buFontTx/>
              <a:buNone/>
            </a:pPr>
            <a:r>
              <a:rPr sz="900" spc="-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at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US$898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million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 2018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and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is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forecast 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to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grow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at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CAGR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of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around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14%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to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reach 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US$1.9 billion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by</a:t>
            </a:r>
            <a:r>
              <a:rPr sz="900" spc="-1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2024.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50800" marR="71755" indent="0" latinLnBrk="0">
              <a:lnSpc>
                <a:spcPct val="120400"/>
              </a:lnSpc>
              <a:spcBef>
                <a:spcPts val="565"/>
              </a:spcBef>
              <a:buFontTx/>
              <a:buNone/>
            </a:pPr>
            <a:r>
              <a:rPr sz="900" spc="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transaction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filtering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is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 key 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component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of any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robust </a:t>
            </a:r>
            <a:r>
              <a:rPr sz="900" spc="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software  solution,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and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is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an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important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part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of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the  </a:t>
            </a:r>
            <a:r>
              <a:rPr sz="900" spc="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checks implemented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by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 financial 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institution </a:t>
            </a:r>
            <a:r>
              <a:rPr sz="900" spc="-7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(FI).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It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comprises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sanctions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and 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blacklist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screening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and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customer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profiling. 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It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screens transactions </a:t>
            </a:r>
            <a:r>
              <a:rPr sz="900" spc="-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at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pre-execution 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stage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to prevent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activities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violation of 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the </a:t>
            </a:r>
            <a:r>
              <a:rPr sz="900" spc="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</a:t>
            </a:r>
            <a:r>
              <a:rPr sz="900" spc="-1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rules.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50800" marR="120650" indent="0" latinLnBrk="0">
              <a:lnSpc>
                <a:spcPct val="120400"/>
              </a:lnSpc>
              <a:spcBef>
                <a:spcPts val="570"/>
              </a:spcBef>
              <a:buFontTx/>
              <a:buNone/>
            </a:pPr>
            <a:r>
              <a:rPr sz="900" spc="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transaction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filtering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is also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 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regulatory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requirement.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FIs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need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to have  adequate checks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and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filters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place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to 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detect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and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prevent dirty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money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from 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entering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the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banking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system.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Not </a:t>
            </a:r>
            <a:r>
              <a:rPr sz="900" spc="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doing 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so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would </a:t>
            </a:r>
            <a:r>
              <a:rPr sz="900" spc="-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attract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hundreds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of millions of  dollars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fines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for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the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concerned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7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FI,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apart  from reputational</a:t>
            </a:r>
            <a:r>
              <a:rPr sz="900" spc="-1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loss.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50800" marR="438785" indent="0" latinLnBrk="0">
              <a:lnSpc>
                <a:spcPct val="120400"/>
              </a:lnSpc>
              <a:spcBef>
                <a:spcPts val="565"/>
              </a:spcBef>
              <a:buFontTx/>
              <a:buNone/>
            </a:pPr>
            <a:r>
              <a:rPr sz="900" spc="-2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Key</a:t>
            </a:r>
            <a:r>
              <a:rPr sz="900" spc="-9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benefits</a:t>
            </a:r>
            <a:r>
              <a:rPr sz="900" spc="-9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expected</a:t>
            </a:r>
            <a:r>
              <a:rPr sz="900" spc="-9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from</a:t>
            </a:r>
            <a:r>
              <a:rPr sz="900" spc="-9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2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  </a:t>
            </a:r>
            <a:r>
              <a:rPr sz="900" spc="-1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transaction filtering</a:t>
            </a:r>
            <a:r>
              <a:rPr sz="900" spc="-16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 b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include:</a:t>
            </a:r>
            <a:endParaRPr lang="ko-KR" altLang="en-US" sz="900" b="1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50800" marR="64770" indent="0" latinLnBrk="0">
              <a:lnSpc>
                <a:spcPct val="120400"/>
              </a:lnSpc>
              <a:buFontTx/>
              <a:buNone/>
            </a:pPr>
            <a:r>
              <a:rPr sz="900" spc="-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a)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ensuring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global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compliance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consistency 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by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screening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transactions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against global 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watch-lists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b)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blocking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of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transactions</a:t>
            </a:r>
            <a:r>
              <a:rPr sz="900" spc="-8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</a:t>
            </a:r>
            <a:r>
              <a:rPr sz="900" spc="-4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real-time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5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c)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compliance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costs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reduction</a:t>
            </a:r>
            <a:r>
              <a:rPr sz="900" spc="-9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d)  </a:t>
            </a:r>
            <a:r>
              <a:rPr sz="900" spc="-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speedy </a:t>
            </a:r>
            <a:r>
              <a:rPr sz="900" spc="-2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investigations </a:t>
            </a:r>
            <a:r>
              <a:rPr sz="90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and</a:t>
            </a:r>
            <a:r>
              <a:rPr sz="900" spc="-21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30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reporting.</a:t>
            </a: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 rot="0">
            <a:off x="3783330" y="6396355"/>
            <a:ext cx="2015490" cy="17970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marR="5080" indent="0" latinLnBrk="0">
              <a:lnSpc>
                <a:spcPct val="120400"/>
              </a:lnSpc>
              <a:spcBef>
                <a:spcPts val="100"/>
              </a:spcBef>
              <a:buFontTx/>
              <a:buNone/>
            </a:pPr>
            <a:endParaRPr lang="ko-KR" altLang="en-US" sz="900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 rot="0">
            <a:off x="3068320" y="6231890"/>
            <a:ext cx="3773805" cy="15176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ctr" latinLnBrk="0">
              <a:lnSpc>
                <a:spcPct val="100000"/>
              </a:lnSpc>
              <a:spcBef>
                <a:spcPts val="785"/>
              </a:spcBef>
              <a:buFontTx/>
              <a:buNone/>
            </a:pPr>
            <a:r>
              <a:rPr sz="900" spc="-2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AML</a:t>
            </a:r>
            <a:r>
              <a:rPr sz="900" spc="-10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5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software</a:t>
            </a:r>
            <a:r>
              <a:rPr sz="900" spc="-10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5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market</a:t>
            </a:r>
            <a:r>
              <a:rPr sz="900" spc="-10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5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size</a:t>
            </a:r>
            <a:r>
              <a:rPr sz="900" spc="-10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4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is</a:t>
            </a:r>
            <a:r>
              <a:rPr sz="900" spc="-10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sz="900" spc="-20" i="1">
                <a:solidFill>
                  <a:srgbClr val="231F20"/>
                </a:solidFill>
                <a:latin typeface="Trebuchet MS" charset="0"/>
                <a:ea typeface="Trebuchet MS" charset="0"/>
                <a:cs typeface="Trebuchet MS" charset="0"/>
              </a:rPr>
              <a:t>growing</a:t>
            </a:r>
            <a:endParaRPr lang="ko-KR" altLang="en-US" sz="900" i="1">
              <a:solidFill>
                <a:srgbClr val="231F2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4810" y="1367790"/>
            <a:ext cx="4377690" cy="3965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12815" y="9753600"/>
            <a:ext cx="148463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6D6E71"/>
                </a:solidFill>
                <a:latin typeface="Trebuchet MS"/>
                <a:cs typeface="Trebuchet MS"/>
              </a:rPr>
              <a:t>External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Document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©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2019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5">
                <a:solidFill>
                  <a:srgbClr val="6D6E71"/>
                </a:solidFill>
                <a:latin typeface="Trebuchet MS"/>
                <a:cs typeface="Trebuchet MS"/>
              </a:rPr>
              <a:t>Infosys</a:t>
            </a:r>
            <a:r>
              <a:rPr dirty="0" sz="650" spc="-6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Limited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050" y="485775"/>
            <a:ext cx="2063750" cy="171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3990">
              <a:lnSpc>
                <a:spcPct val="100000"/>
              </a:lnSpc>
              <a:spcBef>
                <a:spcPts val="100"/>
              </a:spcBef>
            </a:pPr>
            <a:r>
              <a:rPr dirty="0" sz="1300" spc="-25">
                <a:solidFill>
                  <a:srgbClr val="00A98A"/>
                </a:solidFill>
                <a:latin typeface="Trebuchet MS"/>
                <a:cs typeface="Trebuchet MS"/>
              </a:rPr>
              <a:t>Need</a:t>
            </a:r>
            <a:r>
              <a:rPr dirty="0" sz="1300" spc="-130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65">
                <a:solidFill>
                  <a:srgbClr val="00A98A"/>
                </a:solidFill>
                <a:latin typeface="Trebuchet MS"/>
                <a:cs typeface="Trebuchet MS"/>
              </a:rPr>
              <a:t>for</a:t>
            </a:r>
            <a:r>
              <a:rPr dirty="0" sz="1300" spc="-125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00A98A"/>
                </a:solidFill>
                <a:latin typeface="Trebuchet MS"/>
                <a:cs typeface="Trebuchet MS"/>
              </a:rPr>
              <a:t>AI/ML</a:t>
            </a:r>
            <a:r>
              <a:rPr dirty="0" sz="1300" spc="-125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00A98A"/>
                </a:solidFill>
                <a:latin typeface="Trebuchet MS"/>
                <a:cs typeface="Trebuchet MS"/>
              </a:rPr>
              <a:t>adoption</a:t>
            </a:r>
            <a:r>
              <a:rPr dirty="0" sz="1300" spc="-130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00A98A"/>
                </a:solidFill>
                <a:latin typeface="Trebuchet MS"/>
                <a:cs typeface="Trebuchet MS"/>
              </a:rPr>
              <a:t>in  </a:t>
            </a:r>
            <a:r>
              <a:rPr dirty="0" sz="1300" spc="30">
                <a:solidFill>
                  <a:srgbClr val="00A98A"/>
                </a:solidFill>
                <a:latin typeface="Trebuchet MS"/>
                <a:cs typeface="Trebuchet MS"/>
              </a:rPr>
              <a:t>AML </a:t>
            </a:r>
            <a:r>
              <a:rPr dirty="0" sz="1300" spc="-45">
                <a:solidFill>
                  <a:srgbClr val="00A98A"/>
                </a:solidFill>
                <a:latin typeface="Trebuchet MS"/>
                <a:cs typeface="Trebuchet MS"/>
              </a:rPr>
              <a:t>transaction</a:t>
            </a:r>
            <a:r>
              <a:rPr dirty="0" sz="1300" spc="-275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55">
                <a:solidFill>
                  <a:srgbClr val="00A98A"/>
                </a:solidFill>
                <a:latin typeface="Trebuchet MS"/>
                <a:cs typeface="Trebuchet MS"/>
              </a:rPr>
              <a:t>filtering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484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Over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years,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regulatory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costs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due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 </a:t>
            </a:r>
            <a:r>
              <a:rPr dirty="0" sz="900" spc="20">
                <a:solidFill>
                  <a:srgbClr val="231F20"/>
                </a:solidFill>
                <a:latin typeface="Trebuchet MS"/>
                <a:cs typeface="Trebuchet MS"/>
              </a:rPr>
              <a:t>AML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non-compliances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increased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exponentially.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Regulatory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expectations</a:t>
            </a:r>
            <a:r>
              <a:rPr dirty="0" sz="900" spc="-2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too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increased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manifold.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evident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from 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quantum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fines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being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imposed 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dirty="0" sz="900" spc="-1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FIs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non-compliance.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transaction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volumes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rise,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becoming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50" y="8132445"/>
            <a:ext cx="2015490" cy="114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6695">
              <a:lnSpc>
                <a:spcPct val="100000"/>
              </a:lnSpc>
              <a:spcBef>
                <a:spcPts val="100"/>
              </a:spcBef>
            </a:pPr>
            <a:r>
              <a:rPr dirty="0" sz="1300" spc="-60">
                <a:solidFill>
                  <a:srgbClr val="00A98A"/>
                </a:solidFill>
                <a:latin typeface="Trebuchet MS"/>
                <a:cs typeface="Trebuchet MS"/>
              </a:rPr>
              <a:t>Traditional </a:t>
            </a:r>
            <a:r>
              <a:rPr dirty="0" sz="1300" spc="30">
                <a:solidFill>
                  <a:srgbClr val="00A98A"/>
                </a:solidFill>
                <a:latin typeface="Trebuchet MS"/>
                <a:cs typeface="Trebuchet MS"/>
              </a:rPr>
              <a:t>AML</a:t>
            </a:r>
            <a:r>
              <a:rPr dirty="0" sz="1300" spc="-210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00A98A"/>
                </a:solidFill>
                <a:latin typeface="Trebuchet MS"/>
                <a:cs typeface="Trebuchet MS"/>
              </a:rPr>
              <a:t>sanctions  screening</a:t>
            </a:r>
            <a:r>
              <a:rPr dirty="0" sz="1300" spc="-130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00A98A"/>
                </a:solidFill>
                <a:latin typeface="Trebuchet MS"/>
                <a:cs typeface="Trebuchet MS"/>
              </a:rPr>
              <a:t>workflow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484"/>
              </a:spcBef>
            </a:pP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As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part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transaction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filtering,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FIs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required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perform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screening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check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any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involved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financing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based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crime.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FIs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2260" y="8117205"/>
            <a:ext cx="2059940" cy="1253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obligation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screen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payment instructions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prior to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execution,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order to prevent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breaching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sanctions,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embargoes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other  </a:t>
            </a:r>
            <a:r>
              <a:rPr dirty="0" sz="900" spc="20">
                <a:solidFill>
                  <a:srgbClr val="231F20"/>
                </a:solidFill>
                <a:latin typeface="Trebuchet MS"/>
                <a:cs typeface="Trebuchet MS"/>
              </a:rPr>
              <a:t>AML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measures.</a:t>
            </a:r>
            <a:endParaRPr sz="900">
              <a:latin typeface="Trebuchet MS"/>
              <a:cs typeface="Trebuchet MS"/>
            </a:endParaRPr>
          </a:p>
          <a:p>
            <a:pPr marL="12700" marR="46355">
              <a:lnSpc>
                <a:spcPct val="120400"/>
              </a:lnSpc>
              <a:spcBef>
                <a:spcPts val="565"/>
              </a:spcBef>
            </a:pP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 screening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process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reviewing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bank’s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payments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on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real-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time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basis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against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list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check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6835" y="8117205"/>
            <a:ext cx="2045335" cy="118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2085">
              <a:lnSpc>
                <a:spcPct val="120400"/>
              </a:lnSpc>
              <a:spcBef>
                <a:spcPts val="100"/>
              </a:spcBef>
            </a:pP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if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payee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or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beneficiary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involved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financing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crime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terrorism.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screening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results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positive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hit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or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suspicious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transaction,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payment can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blocked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investigated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further.</a:t>
            </a:r>
            <a:r>
              <a:rPr dirty="0" sz="900" spc="-1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These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lists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procured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from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major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regulatory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bodies.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6860" y="470535"/>
            <a:ext cx="2101850" cy="174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increasingly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difficult for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FIs to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rely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on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legacy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filtering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systems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processes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that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found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wanting.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Criminals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finding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innovative ways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defeat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checks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that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place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these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legacy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systems.</a:t>
            </a:r>
            <a:endParaRPr sz="900">
              <a:latin typeface="Trebuchet MS"/>
              <a:cs typeface="Trebuchet MS"/>
            </a:endParaRPr>
          </a:p>
          <a:p>
            <a:pPr marL="38100" marR="118745">
              <a:lnSpc>
                <a:spcPct val="120400"/>
              </a:lnSpc>
              <a:spcBef>
                <a:spcPts val="565"/>
              </a:spcBef>
            </a:pP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Further,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according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report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from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PricewaterhouseCoopers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(PwC)</a:t>
            </a:r>
            <a:r>
              <a:rPr dirty="0" baseline="33333" sz="750" spc="-75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,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almost  </a:t>
            </a:r>
            <a:r>
              <a:rPr dirty="0" sz="900" spc="10">
                <a:solidFill>
                  <a:srgbClr val="231F20"/>
                </a:solidFill>
                <a:latin typeface="Trebuchet MS"/>
                <a:cs typeface="Trebuchet MS"/>
              </a:rPr>
              <a:t>90-95%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alerts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generated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false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positive.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not only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leads to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huge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operational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overhead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banks,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but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6835" y="470535"/>
            <a:ext cx="2061210" cy="174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4295">
              <a:lnSpc>
                <a:spcPct val="120400"/>
              </a:lnSpc>
              <a:spcBef>
                <a:spcPts val="100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also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run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risk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missing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genuine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alerts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wade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through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alerts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list.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65"/>
              </a:spcBef>
            </a:pPr>
            <a:r>
              <a:rPr dirty="0" sz="900" spc="-65" b="1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30" b="1">
                <a:solidFill>
                  <a:srgbClr val="231F20"/>
                </a:solidFill>
                <a:latin typeface="Trebuchet MS"/>
                <a:cs typeface="Trebuchet MS"/>
              </a:rPr>
              <a:t>overcome </a:t>
            </a: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challenges mentioned  </a:t>
            </a:r>
            <a:r>
              <a:rPr dirty="0" sz="900" spc="-30" b="1">
                <a:solidFill>
                  <a:srgbClr val="231F20"/>
                </a:solidFill>
                <a:latin typeface="Trebuchet MS"/>
                <a:cs typeface="Trebuchet MS"/>
              </a:rPr>
              <a:t>above,</a:t>
            </a:r>
            <a:r>
              <a:rPr dirty="0" sz="900" spc="-9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FIs</a:t>
            </a:r>
            <a:r>
              <a:rPr dirty="0" sz="9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9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5" b="1">
                <a:solidFill>
                  <a:srgbClr val="231F20"/>
                </a:solidFill>
                <a:latin typeface="Trebuchet MS"/>
                <a:cs typeface="Trebuchet MS"/>
              </a:rPr>
              <a:t>looking</a:t>
            </a:r>
            <a:r>
              <a:rPr dirty="0" sz="9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 b="1">
                <a:solidFill>
                  <a:srgbClr val="231F20"/>
                </a:solidFill>
                <a:latin typeface="Trebuchet MS"/>
                <a:cs typeface="Trebuchet MS"/>
              </a:rPr>
              <a:t>new</a:t>
            </a:r>
            <a:r>
              <a:rPr dirty="0" sz="900" spc="-9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solutions.  </a:t>
            </a: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Artificial intelligence </a:t>
            </a:r>
            <a:r>
              <a:rPr dirty="0" sz="900" b="1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machine  </a:t>
            </a: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learning </a:t>
            </a: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(AI/ML) </a:t>
            </a:r>
            <a:r>
              <a:rPr dirty="0" sz="900" spc="-5" b="1">
                <a:solidFill>
                  <a:srgbClr val="231F20"/>
                </a:solidFill>
                <a:latin typeface="Trebuchet MS"/>
                <a:cs typeface="Trebuchet MS"/>
              </a:rPr>
              <a:t>based </a:t>
            </a: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solution </a:t>
            </a: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can  </a:t>
            </a: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help </a:t>
            </a: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FIs </a:t>
            </a: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in this </a:t>
            </a: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regard. </a:t>
            </a:r>
            <a:r>
              <a:rPr dirty="0" sz="900" spc="-40" b="1">
                <a:solidFill>
                  <a:srgbClr val="231F20"/>
                </a:solidFill>
                <a:latin typeface="Trebuchet MS"/>
                <a:cs typeface="Trebuchet MS"/>
              </a:rPr>
              <a:t>For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example, </a:t>
            </a: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AI/  </a:t>
            </a:r>
            <a:r>
              <a:rPr dirty="0" sz="900" spc="25" b="1">
                <a:solidFill>
                  <a:srgbClr val="231F20"/>
                </a:solidFill>
                <a:latin typeface="Trebuchet MS"/>
                <a:cs typeface="Trebuchet MS"/>
              </a:rPr>
              <a:t>ML </a:t>
            </a:r>
            <a:r>
              <a:rPr dirty="0" sz="900" spc="-5" b="1">
                <a:solidFill>
                  <a:srgbClr val="231F20"/>
                </a:solidFill>
                <a:latin typeface="Trebuchet MS"/>
                <a:cs typeface="Trebuchet MS"/>
              </a:rPr>
              <a:t>based </a:t>
            </a: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solution </a:t>
            </a: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can </a:t>
            </a: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be leveraged to 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reduce </a:t>
            </a: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false </a:t>
            </a: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positives </a:t>
            </a:r>
            <a:r>
              <a:rPr dirty="0" sz="900" b="1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improve </a:t>
            </a: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the  </a:t>
            </a: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quality</a:t>
            </a:r>
            <a:r>
              <a:rPr dirty="0" sz="9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alerts.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6395" y="2698750"/>
            <a:ext cx="6830060" cy="3359150"/>
            <a:chOff x="366395" y="2698750"/>
            <a:chExt cx="6830060" cy="3359150"/>
          </a:xfrm>
        </p:grpSpPr>
        <p:sp>
          <p:nvSpPr>
            <p:cNvPr id="9" name="object 9"/>
            <p:cNvSpPr>
              <a:spLocks/>
            </p:cNvSpPr>
            <p:nvPr/>
          </p:nvSpPr>
          <p:spPr>
            <a:xfrm rot="0">
              <a:off x="434975" y="2884170"/>
              <a:ext cx="6628130" cy="3055620"/>
            </a:xfrm>
            <a:prstGeom prst="rect"/>
            <a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+mn-lt"/>
                <a:ea typeface="Calibri" charset="0"/>
                <a:cs typeface="+mn-cs"/>
              </a:endParaRPr>
            </a:p>
          </p:txBody>
        </p:sp>
        <p:sp>
          <p:nvSpPr>
            <p:cNvPr id="10" name="object 10"/>
            <p:cNvSpPr>
              <a:spLocks/>
            </p:cNvSpPr>
            <p:nvPr/>
          </p:nvSpPr>
          <p:spPr>
            <a:xfrm rot="0">
              <a:off x="369570" y="2701925"/>
              <a:ext cx="6824345" cy="3353435"/>
            </a:xfrm>
            <a:custGeom>
              <a:gdLst>
                <a:gd fmla="*/ 0 w 6823710" name="TX0"/>
                <a:gd fmla="*/ 3352228 h 3352801" name="TY0"/>
                <a:gd fmla="*/ 6823697 w 6823710" name="TX1"/>
                <a:gd fmla="*/ 3352228 h 3352801" name="TY1"/>
                <a:gd fmla="*/ 6823697 w 6823710" name="TX2"/>
                <a:gd fmla="*/ 0 h 3352801" name="TY2"/>
                <a:gd fmla="*/ 0 w 6823710" name="TX3"/>
                <a:gd fmla="*/ 0 h 3352801" name="TY3"/>
                <a:gd fmla="*/ 0 w 6823710" name="TX4"/>
                <a:gd fmla="*/ 3352228 h 33528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6823710" h="3352801">
                  <a:moveTo>
                    <a:pt x="0" y="3352228"/>
                  </a:moveTo>
                  <a:lnTo>
                    <a:pt x="6823697" y="3352228"/>
                  </a:lnTo>
                  <a:lnTo>
                    <a:pt x="6823697" y="0"/>
                  </a:lnTo>
                  <a:lnTo>
                    <a:pt x="0" y="0"/>
                  </a:lnTo>
                  <a:lnTo>
                    <a:pt x="0" y="3352228"/>
                  </a:lnTo>
                  <a:close/>
                </a:path>
              </a:pathLst>
            </a:custGeom>
            <a:ln w="6350" cap="flat" cmpd="sng">
              <a:solidFill>
                <a:srgbClr val="00A98A">
                  <a:alpha val="100000"/>
                </a:srgbClr>
              </a:solidFill>
              <a:prstDash val="solid"/>
            </a:ln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+mn-lt"/>
                <a:ea typeface="Calibri" charset="0"/>
                <a:cs typeface="+mn-cs"/>
              </a:endParaRPr>
            </a:p>
          </p:txBody>
        </p:sp>
      </p:grpSp>
      <p:sp>
        <p:nvSpPr>
          <p:cNvPr id="12" name="object 12"/>
          <p:cNvSpPr>
            <a:spLocks/>
          </p:cNvSpPr>
          <p:nvPr/>
        </p:nvSpPr>
        <p:spPr>
          <a:xfrm rot="0">
            <a:off x="0" y="6410960"/>
            <a:ext cx="7773035" cy="1595755"/>
          </a:xfrm>
          <a:prstGeom prst="rect"/>
          <a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Calibri" charset="0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590" y="9753600"/>
            <a:ext cx="148463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6D6E71"/>
                </a:solidFill>
                <a:latin typeface="Trebuchet MS"/>
                <a:cs typeface="Trebuchet MS"/>
              </a:rPr>
              <a:t>External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Document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©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2019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5">
                <a:solidFill>
                  <a:srgbClr val="6D6E71"/>
                </a:solidFill>
                <a:latin typeface="Trebuchet MS"/>
                <a:cs typeface="Trebuchet MS"/>
              </a:rPr>
              <a:t>Infosys</a:t>
            </a:r>
            <a:r>
              <a:rPr dirty="0" sz="650" spc="-6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Limited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51600"/>
            <a:ext cx="7772400" cy="4006850"/>
            <a:chOff x="0" y="6051600"/>
            <a:chExt cx="7772400" cy="4006850"/>
          </a:xfrm>
        </p:grpSpPr>
        <p:sp>
          <p:nvSpPr>
            <p:cNvPr id="3" name="object 3"/>
            <p:cNvSpPr/>
            <p:nvPr/>
          </p:nvSpPr>
          <p:spPr>
            <a:xfrm>
              <a:off x="5025593" y="6051600"/>
              <a:ext cx="2747010" cy="4006850"/>
            </a:xfrm>
            <a:custGeom>
              <a:avLst/>
              <a:gdLst/>
              <a:ahLst/>
              <a:cxnLst/>
              <a:rect l="l" t="t" r="r" b="b"/>
              <a:pathLst>
                <a:path w="2747009" h="4006850">
                  <a:moveTo>
                    <a:pt x="2746806" y="0"/>
                  </a:moveTo>
                  <a:lnTo>
                    <a:pt x="0" y="0"/>
                  </a:lnTo>
                  <a:lnTo>
                    <a:pt x="0" y="4006799"/>
                  </a:lnTo>
                  <a:lnTo>
                    <a:pt x="2746806" y="4006799"/>
                  </a:lnTo>
                  <a:lnTo>
                    <a:pt x="2746806" y="0"/>
                  </a:lnTo>
                  <a:close/>
                </a:path>
              </a:pathLst>
            </a:custGeom>
            <a:solidFill>
              <a:srgbClr val="D2EB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051600"/>
              <a:ext cx="5026025" cy="4006850"/>
            </a:xfrm>
            <a:custGeom>
              <a:avLst/>
              <a:gdLst/>
              <a:ahLst/>
              <a:cxnLst/>
              <a:rect l="l" t="t" r="r" b="b"/>
              <a:pathLst>
                <a:path w="5026025" h="4006850">
                  <a:moveTo>
                    <a:pt x="5025593" y="0"/>
                  </a:moveTo>
                  <a:lnTo>
                    <a:pt x="0" y="0"/>
                  </a:lnTo>
                  <a:lnTo>
                    <a:pt x="0" y="4006799"/>
                  </a:lnTo>
                  <a:lnTo>
                    <a:pt x="5025593" y="4006799"/>
                  </a:lnTo>
                  <a:lnTo>
                    <a:pt x="5025593" y="0"/>
                  </a:lnTo>
                  <a:close/>
                </a:path>
              </a:pathLst>
            </a:custGeom>
            <a:solidFill>
              <a:srgbClr val="EEF7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7300" y="6186233"/>
            <a:ext cx="2088514" cy="31337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31750">
              <a:lnSpc>
                <a:spcPts val="1460"/>
              </a:lnSpc>
              <a:spcBef>
                <a:spcPts val="229"/>
              </a:spcBef>
            </a:pPr>
            <a:r>
              <a:rPr dirty="0" sz="1300" spc="-25">
                <a:solidFill>
                  <a:srgbClr val="00A98A"/>
                </a:solidFill>
                <a:latin typeface="Trebuchet MS"/>
                <a:cs typeface="Trebuchet MS"/>
              </a:rPr>
              <a:t>Issues </a:t>
            </a:r>
            <a:r>
              <a:rPr dirty="0" sz="1300" spc="-40">
                <a:solidFill>
                  <a:srgbClr val="00A98A"/>
                </a:solidFill>
                <a:latin typeface="Trebuchet MS"/>
                <a:cs typeface="Trebuchet MS"/>
              </a:rPr>
              <a:t>with </a:t>
            </a:r>
            <a:r>
              <a:rPr dirty="0" sz="1300" spc="-50">
                <a:solidFill>
                  <a:srgbClr val="00A98A"/>
                </a:solidFill>
                <a:latin typeface="Trebuchet MS"/>
                <a:cs typeface="Trebuchet MS"/>
              </a:rPr>
              <a:t>traditional </a:t>
            </a:r>
            <a:r>
              <a:rPr dirty="0" sz="1300" spc="30">
                <a:solidFill>
                  <a:srgbClr val="00A98A"/>
                </a:solidFill>
                <a:latin typeface="Trebuchet MS"/>
                <a:cs typeface="Trebuchet MS"/>
              </a:rPr>
              <a:t>AML  </a:t>
            </a:r>
            <a:r>
              <a:rPr dirty="0" sz="1300" spc="-30">
                <a:solidFill>
                  <a:srgbClr val="00A98A"/>
                </a:solidFill>
                <a:latin typeface="Trebuchet MS"/>
                <a:cs typeface="Trebuchet MS"/>
              </a:rPr>
              <a:t>sanctions screening</a:t>
            </a:r>
            <a:r>
              <a:rPr dirty="0" sz="1300" spc="-254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00A98A"/>
                </a:solidFill>
                <a:latin typeface="Trebuchet MS"/>
                <a:cs typeface="Trebuchet MS"/>
              </a:rPr>
              <a:t>workflow</a:t>
            </a:r>
            <a:endParaRPr sz="1300">
              <a:latin typeface="Trebuchet MS"/>
              <a:cs typeface="Trebuchet MS"/>
            </a:endParaRPr>
          </a:p>
          <a:p>
            <a:pPr marL="12700" marR="63500">
              <a:lnSpc>
                <a:spcPct val="111100"/>
              </a:lnSpc>
              <a:spcBef>
                <a:spcPts val="455"/>
              </a:spcBef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While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there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many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such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algorithms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name matching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techniques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which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used,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all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suffer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from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common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issue:  false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positives.</a:t>
            </a:r>
            <a:endParaRPr sz="900">
              <a:latin typeface="Trebuchet MS"/>
              <a:cs typeface="Trebuchet MS"/>
            </a:endParaRPr>
          </a:p>
          <a:p>
            <a:pPr marL="12700" marR="136525">
              <a:lnSpc>
                <a:spcPct val="111100"/>
              </a:lnSpc>
              <a:spcBef>
                <a:spcPts val="570"/>
              </a:spcBef>
            </a:pP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positives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occur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when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transaction  associated with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genuine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customer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blocked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because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name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any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other  type of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match.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example,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payment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client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living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Kerman,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California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could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</a:pP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blocked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due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match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city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Kerman,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Iran.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They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significant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burden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FIs since they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result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significant cost 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effort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clear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possible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violations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which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actually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genuine.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process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delays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payment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release.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Additionally,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FI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has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engage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more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human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investigators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which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results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further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monetary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expense.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2094" y="6183693"/>
            <a:ext cx="2088514" cy="290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5090">
              <a:lnSpc>
                <a:spcPct val="111100"/>
              </a:lnSpc>
              <a:spcBef>
                <a:spcPts val="100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Over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past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few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years,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there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has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been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manifold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increase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number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 screening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alerts.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There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multiple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reasons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this.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Few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outlined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below:</a:t>
            </a:r>
            <a:endParaRPr sz="900">
              <a:latin typeface="Trebuchet MS"/>
              <a:cs typeface="Trebuchet MS"/>
            </a:endParaRPr>
          </a:p>
          <a:p>
            <a:pPr marL="156210" marR="212725" indent="-108585">
              <a:lnSpc>
                <a:spcPct val="111100"/>
              </a:lnSpc>
              <a:spcBef>
                <a:spcPts val="565"/>
              </a:spcBef>
              <a:buAutoNum type="arabicPeriod"/>
              <a:tabLst>
                <a:tab pos="155575" algn="l"/>
              </a:tabLst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Payment transactions</a:t>
            </a:r>
            <a:r>
              <a:rPr dirty="0" sz="900" spc="-204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increasing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over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14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years.</a:t>
            </a:r>
            <a:endParaRPr sz="900">
              <a:latin typeface="Trebuchet MS"/>
              <a:cs typeface="Trebuchet MS"/>
            </a:endParaRPr>
          </a:p>
          <a:p>
            <a:pPr marL="156210" marR="22860" indent="-108585">
              <a:lnSpc>
                <a:spcPct val="111100"/>
              </a:lnSpc>
              <a:spcBef>
                <a:spcPts val="570"/>
              </a:spcBef>
              <a:buAutoNum type="arabicPeriod"/>
              <a:tabLst>
                <a:tab pos="155575" algn="l"/>
              </a:tabLst>
            </a:pP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Risk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entity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entries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list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increasing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dirty="0" sz="900" spc="-15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time.</a:t>
            </a:r>
            <a:endParaRPr sz="900">
              <a:latin typeface="Trebuchet MS"/>
              <a:cs typeface="Trebuchet MS"/>
            </a:endParaRPr>
          </a:p>
          <a:p>
            <a:pPr marL="156210" marR="5080" indent="-108585">
              <a:lnSpc>
                <a:spcPct val="111100"/>
              </a:lnSpc>
              <a:spcBef>
                <a:spcPts val="565"/>
              </a:spcBef>
              <a:buAutoNum type="arabicPeriod"/>
              <a:tabLst>
                <a:tab pos="151130" algn="l"/>
              </a:tabLst>
            </a:pP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matching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processes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sub-optimal 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due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fuzzy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logic thresholds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not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being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set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properly.</a:t>
            </a:r>
            <a:endParaRPr sz="900">
              <a:latin typeface="Trebuchet MS"/>
              <a:cs typeface="Trebuchet MS"/>
            </a:endParaRPr>
          </a:p>
          <a:p>
            <a:pPr marL="156210" marR="19685" indent="-108585">
              <a:lnSpc>
                <a:spcPct val="111100"/>
              </a:lnSpc>
              <a:spcBef>
                <a:spcPts val="565"/>
              </a:spcBef>
              <a:buAutoNum type="arabicPeriod"/>
              <a:tabLst>
                <a:tab pos="155575" algn="l"/>
              </a:tabLst>
            </a:pP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many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types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payment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transactions,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due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data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quality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issues,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payment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format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standard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not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recognized.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Due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this,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field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scanning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not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being</a:t>
            </a:r>
            <a:r>
              <a:rPr dirty="0" sz="900" spc="-16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undertaken.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300" y="4318101"/>
            <a:ext cx="2072005" cy="158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1594">
              <a:lnSpc>
                <a:spcPct val="120400"/>
              </a:lnSpc>
              <a:spcBef>
                <a:spcPts val="100"/>
              </a:spcBef>
            </a:pP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Typically,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rules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screening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based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on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various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text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matching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algorithms,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few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examples of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which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given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below: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65"/>
              </a:spcBef>
            </a:pPr>
            <a:r>
              <a:rPr dirty="0" sz="900" spc="-65" b="1">
                <a:solidFill>
                  <a:srgbClr val="231F20"/>
                </a:solidFill>
                <a:latin typeface="Trebuchet MS"/>
                <a:cs typeface="Trebuchet MS"/>
              </a:rPr>
              <a:t>1. </a:t>
            </a:r>
            <a:r>
              <a:rPr dirty="0" sz="900" spc="-30" b="1">
                <a:solidFill>
                  <a:srgbClr val="231F20"/>
                </a:solidFill>
                <a:latin typeface="Trebuchet MS"/>
                <a:cs typeface="Trebuchet MS"/>
              </a:rPr>
              <a:t>Restrictive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exact match: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dirty="0" sz="900" spc="-2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generates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positive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match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when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input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data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exactly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matches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person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on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list.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takes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into account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possible name</a:t>
            </a:r>
            <a:r>
              <a:rPr dirty="0" sz="900" spc="-15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juxtaposition.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2094" y="4318101"/>
            <a:ext cx="202438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example,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using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algorithm,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all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following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names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would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match</a:t>
            </a:r>
            <a:r>
              <a:rPr dirty="0" sz="900" spc="-16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“Osama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Bin  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Laden”.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2094" y="4849393"/>
            <a:ext cx="977265" cy="62928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600"/>
              </a:spcBef>
              <a:buChar char="•"/>
              <a:tabLst>
                <a:tab pos="139700" algn="l"/>
              </a:tabLst>
            </a:pP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Laden Bin</a:t>
            </a:r>
            <a:r>
              <a:rPr dirty="0" sz="900" spc="-2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Osama</a:t>
            </a:r>
            <a:endParaRPr sz="900">
              <a:latin typeface="Trebuchet MS"/>
              <a:cs typeface="Trebuchet MS"/>
            </a:endParaRPr>
          </a:p>
          <a:p>
            <a:pPr marL="139065" indent="-127000">
              <a:lnSpc>
                <a:spcPct val="100000"/>
              </a:lnSpc>
              <a:spcBef>
                <a:spcPts val="505"/>
              </a:spcBef>
              <a:buChar char="•"/>
              <a:tabLst>
                <a:tab pos="139700" algn="l"/>
              </a:tabLst>
            </a:pP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Bin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Osama</a:t>
            </a:r>
            <a:r>
              <a:rPr dirty="0" sz="900" spc="-2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Laden</a:t>
            </a:r>
            <a:endParaRPr sz="900">
              <a:latin typeface="Trebuchet MS"/>
              <a:cs typeface="Trebuchet MS"/>
            </a:endParaRPr>
          </a:p>
          <a:p>
            <a:pPr marL="139065" indent="-127000">
              <a:lnSpc>
                <a:spcPct val="100000"/>
              </a:lnSpc>
              <a:spcBef>
                <a:spcPts val="505"/>
              </a:spcBef>
              <a:buChar char="•"/>
              <a:tabLst>
                <a:tab pos="139700" algn="l"/>
              </a:tabLst>
            </a:pP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Osama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Laden</a:t>
            </a:r>
            <a:r>
              <a:rPr dirty="0" sz="900" spc="-2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Bin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2094" y="5524703"/>
            <a:ext cx="202692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65" b="1">
                <a:solidFill>
                  <a:srgbClr val="231F20"/>
                </a:solidFill>
                <a:latin typeface="Trebuchet MS"/>
                <a:cs typeface="Trebuchet MS"/>
              </a:rPr>
              <a:t>2.</a:t>
            </a: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 b="1">
                <a:solidFill>
                  <a:srgbClr val="231F20"/>
                </a:solidFill>
                <a:latin typeface="Trebuchet MS"/>
                <a:cs typeface="Trebuchet MS"/>
              </a:rPr>
              <a:t>Fuzzy</a:t>
            </a:r>
            <a:r>
              <a:rPr dirty="0" sz="9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match:</a:t>
            </a:r>
            <a:r>
              <a:rPr dirty="0" sz="900" spc="-13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allows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algorithm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determine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similarity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between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data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898" y="4318101"/>
            <a:ext cx="1989455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18745">
              <a:lnSpc>
                <a:spcPct val="120400"/>
              </a:lnSpc>
              <a:spcBef>
                <a:spcPts val="100"/>
              </a:spcBef>
            </a:pP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elements.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It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detects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evaluates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near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matches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instead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exact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matches.</a:t>
            </a:r>
            <a:r>
              <a:rPr dirty="0" sz="900" spc="-1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percentage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match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set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by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 organization.</a:t>
            </a:r>
            <a:endParaRPr sz="900">
              <a:latin typeface="Trebuchet MS"/>
              <a:cs typeface="Trebuchet MS"/>
            </a:endParaRPr>
          </a:p>
          <a:p>
            <a:pPr algn="just" marL="12700" marR="5080">
              <a:lnSpc>
                <a:spcPct val="120400"/>
              </a:lnSpc>
              <a:spcBef>
                <a:spcPts val="565"/>
              </a:spcBef>
            </a:pP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example,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using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algorithm,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Osama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Bin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Laden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would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matched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6898" y="5416689"/>
            <a:ext cx="1065530" cy="42799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600"/>
              </a:spcBef>
              <a:buChar char="•"/>
              <a:tabLst>
                <a:tab pos="139700" algn="l"/>
              </a:tabLst>
            </a:pP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Osama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Been</a:t>
            </a:r>
            <a:r>
              <a:rPr dirty="0" sz="900" spc="-2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Laden</a:t>
            </a:r>
            <a:endParaRPr sz="900">
              <a:latin typeface="Trebuchet MS"/>
              <a:cs typeface="Trebuchet MS"/>
            </a:endParaRPr>
          </a:p>
          <a:p>
            <a:pPr marL="139065" indent="-127000">
              <a:lnSpc>
                <a:spcPct val="100000"/>
              </a:lnSpc>
              <a:spcBef>
                <a:spcPts val="505"/>
              </a:spcBef>
              <a:buChar char="•"/>
              <a:tabLst>
                <a:tab pos="139700" algn="l"/>
              </a:tabLst>
            </a:pP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Osam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Bin</a:t>
            </a:r>
            <a:r>
              <a:rPr dirty="0" sz="900" spc="-1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Leden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1169" y="440397"/>
            <a:ext cx="6830059" cy="3655060"/>
            <a:chOff x="471169" y="440397"/>
            <a:chExt cx="6830059" cy="3655060"/>
          </a:xfrm>
        </p:grpSpPr>
        <p:sp>
          <p:nvSpPr>
            <p:cNvPr id="14" name="object 14"/>
            <p:cNvSpPr/>
            <p:nvPr/>
          </p:nvSpPr>
          <p:spPr>
            <a:xfrm>
              <a:off x="474344" y="443572"/>
              <a:ext cx="6823709" cy="3648710"/>
            </a:xfrm>
            <a:custGeom>
              <a:avLst/>
              <a:gdLst/>
              <a:ahLst/>
              <a:cxnLst/>
              <a:rect l="l" t="t" r="r" b="b"/>
              <a:pathLst>
                <a:path w="6823709" h="3648710">
                  <a:moveTo>
                    <a:pt x="0" y="3648455"/>
                  </a:moveTo>
                  <a:lnTo>
                    <a:pt x="6823697" y="3648455"/>
                  </a:lnTo>
                  <a:lnTo>
                    <a:pt x="6823697" y="0"/>
                  </a:lnTo>
                  <a:lnTo>
                    <a:pt x="0" y="0"/>
                  </a:lnTo>
                  <a:lnTo>
                    <a:pt x="0" y="3648455"/>
                  </a:lnTo>
                  <a:close/>
                </a:path>
              </a:pathLst>
            </a:custGeom>
            <a:ln w="6350">
              <a:solidFill>
                <a:srgbClr val="00A9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0000" y="643647"/>
              <a:ext cx="6621208" cy="3283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27300" y="4108894"/>
            <a:ext cx="2591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 b="1" i="1">
                <a:solidFill>
                  <a:srgbClr val="231F20"/>
                </a:solidFill>
                <a:latin typeface="Trebuchet MS"/>
                <a:cs typeface="Trebuchet MS"/>
              </a:rPr>
              <a:t>Exhibit</a:t>
            </a:r>
            <a:r>
              <a:rPr dirty="0" sz="900" spc="-110" b="1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0" b="1" i="1">
                <a:solidFill>
                  <a:srgbClr val="231F20"/>
                </a:solidFill>
                <a:latin typeface="Trebuchet MS"/>
                <a:cs typeface="Trebuchet MS"/>
              </a:rPr>
              <a:t>4:</a:t>
            </a:r>
            <a:r>
              <a:rPr dirty="0" sz="900" spc="-105" b="1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Trebuchet MS"/>
                <a:cs typeface="Trebuchet MS"/>
              </a:rPr>
              <a:t>Traditional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 i="1">
                <a:solidFill>
                  <a:srgbClr val="231F20"/>
                </a:solidFill>
                <a:latin typeface="Trebuchet MS"/>
                <a:cs typeface="Trebuchet MS"/>
              </a:rPr>
              <a:t>AML</a:t>
            </a:r>
            <a:r>
              <a:rPr dirty="0" sz="900" spc="-11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i="1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 i="1">
                <a:solidFill>
                  <a:srgbClr val="231F20"/>
                </a:solidFill>
                <a:latin typeface="Trebuchet MS"/>
                <a:cs typeface="Trebuchet MS"/>
              </a:rPr>
              <a:t>screening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 i="1">
                <a:solidFill>
                  <a:srgbClr val="231F20"/>
                </a:solidFill>
                <a:latin typeface="Trebuchet MS"/>
                <a:cs typeface="Trebuchet MS"/>
              </a:rPr>
              <a:t>workflow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2624" y="9753749"/>
            <a:ext cx="148463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6D6E71"/>
                </a:solidFill>
                <a:latin typeface="Trebuchet MS"/>
                <a:cs typeface="Trebuchet MS"/>
              </a:rPr>
              <a:t>External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Document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©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2019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5">
                <a:solidFill>
                  <a:srgbClr val="6D6E71"/>
                </a:solidFill>
                <a:latin typeface="Trebuchet MS"/>
                <a:cs typeface="Trebuchet MS"/>
              </a:rPr>
              <a:t>Infosys</a:t>
            </a:r>
            <a:r>
              <a:rPr dirty="0" sz="650" spc="-6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Limited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1169" y="2098801"/>
            <a:ext cx="6830059" cy="3359150"/>
            <a:chOff x="471169" y="2098801"/>
            <a:chExt cx="6830059" cy="3359150"/>
          </a:xfrm>
        </p:grpSpPr>
        <p:sp>
          <p:nvSpPr>
            <p:cNvPr id="3" name="object 3"/>
            <p:cNvSpPr/>
            <p:nvPr/>
          </p:nvSpPr>
          <p:spPr>
            <a:xfrm>
              <a:off x="831373" y="2225641"/>
              <a:ext cx="6319083" cy="31595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4344" y="2101976"/>
              <a:ext cx="6823709" cy="3352800"/>
            </a:xfrm>
            <a:custGeom>
              <a:avLst/>
              <a:gdLst/>
              <a:ahLst/>
              <a:cxnLst/>
              <a:rect l="l" t="t" r="r" b="b"/>
              <a:pathLst>
                <a:path w="6823709" h="3352800">
                  <a:moveTo>
                    <a:pt x="0" y="3352228"/>
                  </a:moveTo>
                  <a:lnTo>
                    <a:pt x="6823697" y="3352228"/>
                  </a:lnTo>
                  <a:lnTo>
                    <a:pt x="6823697" y="0"/>
                  </a:lnTo>
                  <a:lnTo>
                    <a:pt x="0" y="0"/>
                  </a:lnTo>
                  <a:lnTo>
                    <a:pt x="0" y="3352228"/>
                  </a:lnTo>
                  <a:close/>
                </a:path>
              </a:pathLst>
            </a:custGeom>
            <a:ln w="6350">
              <a:solidFill>
                <a:srgbClr val="00A9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7300" y="486029"/>
            <a:ext cx="415290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25">
                <a:solidFill>
                  <a:srgbClr val="00A98A"/>
                </a:solidFill>
                <a:latin typeface="Trebuchet MS"/>
                <a:cs typeface="Trebuchet MS"/>
              </a:rPr>
              <a:t>A</a:t>
            </a:r>
            <a:r>
              <a:rPr dirty="0" sz="1300" spc="-114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00A98A"/>
                </a:solidFill>
                <a:latin typeface="Trebuchet MS"/>
                <a:cs typeface="Trebuchet MS"/>
              </a:rPr>
              <a:t>unique</a:t>
            </a:r>
            <a:r>
              <a:rPr dirty="0" sz="1300" spc="-114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00A98A"/>
                </a:solidFill>
                <a:latin typeface="Trebuchet MS"/>
                <a:cs typeface="Trebuchet MS"/>
              </a:rPr>
              <a:t>approach</a:t>
            </a:r>
            <a:r>
              <a:rPr dirty="0" sz="1300" spc="-110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00A98A"/>
                </a:solidFill>
                <a:latin typeface="Trebuchet MS"/>
                <a:cs typeface="Trebuchet MS"/>
              </a:rPr>
              <a:t>to</a:t>
            </a:r>
            <a:r>
              <a:rPr dirty="0" sz="1300" spc="-114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00A98A"/>
                </a:solidFill>
                <a:latin typeface="Trebuchet MS"/>
                <a:cs typeface="Trebuchet MS"/>
              </a:rPr>
              <a:t>AI/ML</a:t>
            </a:r>
            <a:r>
              <a:rPr dirty="0" sz="1300" spc="-114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00A98A"/>
                </a:solidFill>
                <a:latin typeface="Trebuchet MS"/>
                <a:cs typeface="Trebuchet MS"/>
              </a:rPr>
              <a:t>based</a:t>
            </a:r>
            <a:r>
              <a:rPr dirty="0" sz="1300" spc="-110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30">
                <a:solidFill>
                  <a:srgbClr val="00A98A"/>
                </a:solidFill>
                <a:latin typeface="Trebuchet MS"/>
                <a:cs typeface="Trebuchet MS"/>
              </a:rPr>
              <a:t>AML</a:t>
            </a:r>
            <a:r>
              <a:rPr dirty="0" sz="1300" spc="-114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00A98A"/>
                </a:solidFill>
                <a:latin typeface="Trebuchet MS"/>
                <a:cs typeface="Trebuchet MS"/>
              </a:rPr>
              <a:t>sanctions</a:t>
            </a:r>
            <a:r>
              <a:rPr dirty="0" sz="1300" spc="-110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00A98A"/>
                </a:solidFill>
                <a:latin typeface="Trebuchet MS"/>
                <a:cs typeface="Trebuchet MS"/>
              </a:rPr>
              <a:t>screening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300" y="760590"/>
            <a:ext cx="202628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AI/ML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based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solution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leveraged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reducing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screening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related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false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positives.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There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multiple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products in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market that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begun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offering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AI/  </a:t>
            </a:r>
            <a:r>
              <a:rPr dirty="0" sz="900" spc="25">
                <a:solidFill>
                  <a:srgbClr val="231F20"/>
                </a:solidFill>
                <a:latin typeface="Trebuchet MS"/>
                <a:cs typeface="Trebuchet MS"/>
              </a:rPr>
              <a:t>ML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based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screening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solution.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However,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many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FIs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already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300" y="5942786"/>
            <a:ext cx="2059939" cy="281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970">
              <a:lnSpc>
                <a:spcPct val="120400"/>
              </a:lnSpc>
              <a:spcBef>
                <a:spcPts val="100"/>
              </a:spcBef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While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it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extremely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difficult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completely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eliminate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positives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when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taking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balanced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risk-based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approach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sanctions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screening,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there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few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ways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reduce  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numbers:</a:t>
            </a:r>
            <a:endParaRPr sz="900">
              <a:latin typeface="Trebuchet MS"/>
              <a:cs typeface="Trebuchet MS"/>
            </a:endParaRPr>
          </a:p>
          <a:p>
            <a:pPr marL="139700" marR="5080" indent="-127000">
              <a:lnSpc>
                <a:spcPct val="120400"/>
              </a:lnSpc>
              <a:spcBef>
                <a:spcPts val="565"/>
              </a:spcBef>
              <a:buAutoNum type="arabicPeriod"/>
              <a:tabLst>
                <a:tab pos="139700" algn="l"/>
              </a:tabLst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Duplicate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alerts: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alert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same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person gets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generated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every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time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they  make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or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receive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payments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it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has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been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determined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that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alert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false,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then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Trebuchet MS"/>
                <a:cs typeface="Trebuchet MS"/>
              </a:rPr>
              <a:t>ML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trained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so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that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it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gets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closed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automatically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if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such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alert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generated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again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future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against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same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entity,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assuming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that  there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no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modifications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said 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entity.</a:t>
            </a:r>
            <a:endParaRPr sz="900">
              <a:latin typeface="Trebuchet MS"/>
              <a:cs typeface="Trebuchet MS"/>
            </a:endParaRPr>
          </a:p>
          <a:p>
            <a:pPr marL="139065" indent="-12700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139700" algn="l"/>
              </a:tabLst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Data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capture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multiple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fields: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Data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2094" y="760590"/>
            <a:ext cx="207454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invested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drawn-up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contracts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with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traditional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products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vendors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may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lack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advanced </a:t>
            </a:r>
            <a:r>
              <a:rPr dirty="0" sz="900" spc="25">
                <a:solidFill>
                  <a:srgbClr val="231F20"/>
                </a:solidFill>
                <a:latin typeface="Trebuchet MS"/>
                <a:cs typeface="Trebuchet MS"/>
              </a:rPr>
              <a:t>ML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characteristics. 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Yet,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such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FIs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may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not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eager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change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product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new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one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114">
                <a:solidFill>
                  <a:srgbClr val="231F20"/>
                </a:solidFill>
                <a:latin typeface="Trebuchet MS"/>
                <a:cs typeface="Trebuchet MS"/>
              </a:rPr>
              <a:t>–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considering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risks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cost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involved.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2094" y="5942786"/>
            <a:ext cx="2068830" cy="273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52705">
              <a:lnSpc>
                <a:spcPct val="120400"/>
              </a:lnSpc>
              <a:spcBef>
                <a:spcPts val="100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captured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multiple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fields.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example,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name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gathered as  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title,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first name,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middle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name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last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name.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helps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avoid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ambiguities.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Additionally,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25">
                <a:solidFill>
                  <a:srgbClr val="231F20"/>
                </a:solidFill>
                <a:latin typeface="Trebuchet MS"/>
                <a:cs typeface="Trebuchet MS"/>
              </a:rPr>
              <a:t>ML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algorithm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taught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to match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on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combination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 multiple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fields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like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Name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Customer 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Type.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to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avoid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false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alerts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where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names could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often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similar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individual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1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corporate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customers.</a:t>
            </a:r>
            <a:endParaRPr sz="900">
              <a:latin typeface="Trebuchet MS"/>
              <a:cs typeface="Trebuchet MS"/>
            </a:endParaRPr>
          </a:p>
          <a:p>
            <a:pPr marL="139700" marR="5080" indent="-127000">
              <a:lnSpc>
                <a:spcPct val="120400"/>
              </a:lnSpc>
              <a:spcBef>
                <a:spcPts val="565"/>
              </a:spcBef>
            </a:pP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3.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Alert data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enrichment: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Every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alert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when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closed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by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operations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team,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must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enough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comments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details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about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why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particular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action</a:t>
            </a: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was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taken.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Similarly,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every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entity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must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have history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past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alerts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actions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taken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898" y="760590"/>
            <a:ext cx="200787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10">
                <a:solidFill>
                  <a:srgbClr val="231F20"/>
                </a:solidFill>
                <a:latin typeface="Trebuchet MS"/>
                <a:cs typeface="Trebuchet MS"/>
              </a:rPr>
              <a:t>An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25" b="1">
                <a:solidFill>
                  <a:srgbClr val="231F20"/>
                </a:solidFill>
                <a:latin typeface="Trebuchet MS"/>
                <a:cs typeface="Trebuchet MS"/>
              </a:rPr>
              <a:t>ML</a:t>
            </a:r>
            <a:r>
              <a:rPr dirty="0" sz="900" spc="-9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 b="1">
                <a:solidFill>
                  <a:srgbClr val="231F20"/>
                </a:solidFill>
                <a:latin typeface="Trebuchet MS"/>
                <a:cs typeface="Trebuchet MS"/>
              </a:rPr>
              <a:t>plug-in</a:t>
            </a:r>
            <a:r>
              <a:rPr dirty="0" sz="900" spc="-9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approach</a:t>
            </a:r>
            <a:r>
              <a:rPr dirty="0" sz="9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adopted  in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such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cases.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Once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25">
                <a:solidFill>
                  <a:srgbClr val="231F20"/>
                </a:solidFill>
                <a:latin typeface="Trebuchet MS"/>
                <a:cs typeface="Trebuchet MS"/>
              </a:rPr>
              <a:t>ML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plug-in has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been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built,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reference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functional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architecture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could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below.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898" y="5942786"/>
            <a:ext cx="2059939" cy="273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22225">
              <a:lnSpc>
                <a:spcPct val="120400"/>
              </a:lnSpc>
              <a:spcBef>
                <a:spcPts val="100"/>
              </a:spcBef>
            </a:pP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on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them.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history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useful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when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analyzing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repetitive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alert.</a:t>
            </a:r>
            <a:r>
              <a:rPr dirty="0" sz="900" spc="-1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Trebuchet MS"/>
                <a:cs typeface="Trebuchet MS"/>
              </a:rPr>
              <a:t>ML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algorithm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take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decisions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based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on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past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actions.</a:t>
            </a:r>
            <a:endParaRPr sz="900">
              <a:latin typeface="Trebuchet MS"/>
              <a:cs typeface="Trebuchet MS"/>
            </a:endParaRPr>
          </a:p>
          <a:p>
            <a:pPr marL="139700" marR="5080" indent="-127000">
              <a:lnSpc>
                <a:spcPct val="120400"/>
              </a:lnSpc>
              <a:spcBef>
                <a:spcPts val="565"/>
              </a:spcBef>
            </a:pPr>
            <a:r>
              <a:rPr dirty="0" sz="900" spc="-80">
                <a:solidFill>
                  <a:srgbClr val="231F20"/>
                </a:solidFill>
                <a:latin typeface="Trebuchet MS"/>
                <a:cs typeface="Trebuchet MS"/>
              </a:rPr>
              <a:t>4.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Reason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categories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 false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positives: 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When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an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alert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closed as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false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positive 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by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operations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team,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reason 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should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clearly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stated.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main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repetitive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reasons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 false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positives 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should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identified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drop-down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field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should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provided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while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closing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alert.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will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help in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identifying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root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cause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help in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trend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analysis.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Trebuchet MS"/>
                <a:cs typeface="Trebuchet MS"/>
              </a:rPr>
              <a:t>ML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learn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suggest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auto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closure of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similar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alerts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 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future.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300" y="5499265"/>
            <a:ext cx="2744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 b="1" i="1">
                <a:solidFill>
                  <a:srgbClr val="231F20"/>
                </a:solidFill>
                <a:latin typeface="Trebuchet MS"/>
                <a:cs typeface="Trebuchet MS"/>
              </a:rPr>
              <a:t>Exhibit</a:t>
            </a:r>
            <a:r>
              <a:rPr dirty="0" sz="900" spc="-105" b="1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0" b="1" i="1">
                <a:solidFill>
                  <a:srgbClr val="231F20"/>
                </a:solidFill>
                <a:latin typeface="Trebuchet MS"/>
                <a:cs typeface="Trebuchet MS"/>
              </a:rPr>
              <a:t>5:</a:t>
            </a:r>
            <a:r>
              <a:rPr dirty="0" sz="900" spc="-105" b="1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0" i="1">
                <a:solidFill>
                  <a:srgbClr val="231F20"/>
                </a:solidFill>
                <a:latin typeface="Trebuchet MS"/>
                <a:cs typeface="Trebuchet MS"/>
              </a:rPr>
              <a:t>Reference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 i="1">
                <a:solidFill>
                  <a:srgbClr val="231F20"/>
                </a:solidFill>
                <a:latin typeface="Trebuchet MS"/>
                <a:cs typeface="Trebuchet MS"/>
              </a:rPr>
              <a:t>functional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 i="1">
                <a:solidFill>
                  <a:srgbClr val="231F20"/>
                </a:solidFill>
                <a:latin typeface="Trebuchet MS"/>
                <a:cs typeface="Trebuchet MS"/>
              </a:rPr>
              <a:t>architecture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 i="1">
                <a:solidFill>
                  <a:srgbClr val="231F20"/>
                </a:solidFill>
                <a:latin typeface="Trebuchet MS"/>
                <a:cs typeface="Trebuchet MS"/>
              </a:rPr>
              <a:t>ML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 i="1">
                <a:solidFill>
                  <a:srgbClr val="231F20"/>
                </a:solidFill>
                <a:latin typeface="Trebuchet MS"/>
                <a:cs typeface="Trebuchet MS"/>
              </a:rPr>
              <a:t>plug-in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336" y="9753749"/>
            <a:ext cx="148463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6D6E71"/>
                </a:solidFill>
                <a:latin typeface="Trebuchet MS"/>
                <a:cs typeface="Trebuchet MS"/>
              </a:rPr>
              <a:t>External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Document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©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2019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5">
                <a:solidFill>
                  <a:srgbClr val="6D6E71"/>
                </a:solidFill>
                <a:latin typeface="Trebuchet MS"/>
                <a:cs typeface="Trebuchet MS"/>
              </a:rPr>
              <a:t>Infosys</a:t>
            </a:r>
            <a:r>
              <a:rPr dirty="0" sz="650" spc="-6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Limited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48797"/>
            <a:ext cx="7772400" cy="2362200"/>
          </a:xfrm>
          <a:custGeom>
            <a:avLst/>
            <a:gdLst/>
            <a:ahLst/>
            <a:cxnLst/>
            <a:rect l="l" t="t" r="r" b="b"/>
            <a:pathLst>
              <a:path w="7772400" h="2362200">
                <a:moveTo>
                  <a:pt x="7772400" y="0"/>
                </a:moveTo>
                <a:lnTo>
                  <a:pt x="0" y="0"/>
                </a:lnTo>
                <a:lnTo>
                  <a:pt x="0" y="2361603"/>
                </a:lnTo>
                <a:lnTo>
                  <a:pt x="7772400" y="2361603"/>
                </a:lnTo>
                <a:lnTo>
                  <a:pt x="7772400" y="0"/>
                </a:lnTo>
                <a:close/>
              </a:path>
            </a:pathLst>
          </a:custGeom>
          <a:solidFill>
            <a:srgbClr val="F0F8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7300" y="486029"/>
            <a:ext cx="1967864" cy="1606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5">
                <a:solidFill>
                  <a:srgbClr val="00A98A"/>
                </a:solidFill>
                <a:latin typeface="Trebuchet MS"/>
                <a:cs typeface="Trebuchet MS"/>
              </a:rPr>
              <a:t>Implementation</a:t>
            </a:r>
            <a:r>
              <a:rPr dirty="0" sz="1300" spc="-135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00A98A"/>
                </a:solidFill>
                <a:latin typeface="Trebuchet MS"/>
                <a:cs typeface="Trebuchet MS"/>
              </a:rPr>
              <a:t>approach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484"/>
              </a:spcBef>
            </a:pP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For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system to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start learning,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main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input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needed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prior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alerts,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preferably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1 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years’</a:t>
            </a:r>
            <a:r>
              <a:rPr dirty="0" sz="900" spc="-1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worth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data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list.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sanctions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SME,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Trebuchet MS"/>
                <a:cs typeface="Trebuchet MS"/>
              </a:rPr>
              <a:t>AML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operations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team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data scientist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with </a:t>
            </a:r>
            <a:r>
              <a:rPr dirty="0" sz="900" spc="15">
                <a:solidFill>
                  <a:srgbClr val="231F20"/>
                </a:solidFill>
                <a:latin typeface="Trebuchet MS"/>
                <a:cs typeface="Trebuchet MS"/>
              </a:rPr>
              <a:t>ML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expertise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need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 work together to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understand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how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alerts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classified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positives.</a:t>
            </a:r>
            <a:r>
              <a:rPr dirty="0" sz="900" spc="-114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Additionally,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they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would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300" y="2186406"/>
            <a:ext cx="6558280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5080" indent="-127000">
              <a:lnSpc>
                <a:spcPct val="120400"/>
              </a:lnSpc>
              <a:spcBef>
                <a:spcPts val="100"/>
              </a:spcBef>
            </a:pP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1.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positive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alerts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mainly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due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partial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matches,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matching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will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modified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have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higher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match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percentage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or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taught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take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into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consideration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complete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name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understand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actually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part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list.</a:t>
            </a:r>
            <a:endParaRPr sz="900">
              <a:latin typeface="Trebuchet MS"/>
              <a:cs typeface="Trebuchet MS"/>
            </a:endParaRPr>
          </a:p>
          <a:p>
            <a:pPr marL="12700" marR="248285">
              <a:lnSpc>
                <a:spcPct val="120400"/>
              </a:lnSpc>
              <a:spcBef>
                <a:spcPts val="565"/>
              </a:spcBef>
            </a:pP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above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example,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will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taught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consider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all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fields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114">
                <a:solidFill>
                  <a:srgbClr val="231F20"/>
                </a:solidFill>
                <a:latin typeface="Trebuchet MS"/>
                <a:cs typeface="Trebuchet MS"/>
              </a:rPr>
              <a:t>–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first,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middle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last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name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avoid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genuine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customer’s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payment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from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being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withheld.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list: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300" y="4397031"/>
            <a:ext cx="6381115" cy="98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152400" indent="-127000">
              <a:lnSpc>
                <a:spcPct val="120400"/>
              </a:lnSpc>
              <a:spcBef>
                <a:spcPts val="100"/>
              </a:spcBef>
            </a:pP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2.</a:t>
            </a:r>
            <a:r>
              <a:rPr dirty="0" sz="900" spc="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name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matches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completely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list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causes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positives,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Trebuchet MS"/>
                <a:cs typeface="Trebuchet MS"/>
              </a:rPr>
              <a:t>ML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may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trained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consider  additional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fields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check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really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genuine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alert.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65"/>
              </a:spcBef>
            </a:pP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example,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will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taught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since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has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most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his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transactions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based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New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Zealand,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should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not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be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considered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high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risk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leading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withheld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payments.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list: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300" y="6741985"/>
            <a:ext cx="6597015" cy="58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85">
                <a:solidFill>
                  <a:srgbClr val="231F20"/>
                </a:solidFill>
                <a:latin typeface="Trebuchet MS"/>
                <a:cs typeface="Trebuchet MS"/>
              </a:rPr>
              <a:t>3.</a:t>
            </a:r>
            <a:r>
              <a:rPr dirty="0" sz="900" spc="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Sometimes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name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could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partially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match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name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corporation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leading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positives.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Once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again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case,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Trebuchet MS"/>
                <a:cs typeface="Trebuchet MS"/>
              </a:rPr>
              <a:t>ML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must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trained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consider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additional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fields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check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alert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genuine.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list: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2094" y="470789"/>
            <a:ext cx="2064385" cy="158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also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learn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main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reasons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positive 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alerts.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These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learnings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will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applied to 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create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supervised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Trebuchet MS"/>
                <a:cs typeface="Trebuchet MS"/>
              </a:rPr>
              <a:t>ML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based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on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techniques</a:t>
            </a:r>
            <a:r>
              <a:rPr dirty="0" sz="900" spc="-1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above.</a:t>
            </a:r>
            <a:endParaRPr sz="900">
              <a:latin typeface="Trebuchet MS"/>
              <a:cs typeface="Trebuchet MS"/>
            </a:endParaRPr>
          </a:p>
          <a:p>
            <a:pPr marL="12700" marR="132715">
              <a:lnSpc>
                <a:spcPct val="120400"/>
              </a:lnSpc>
              <a:spcBef>
                <a:spcPts val="565"/>
              </a:spcBef>
            </a:pP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These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must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tuned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from  time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time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so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that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system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“learns”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distinguish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correctly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between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genuine</a:t>
            </a:r>
            <a:endParaRPr sz="900">
              <a:latin typeface="Trebuchet MS"/>
              <a:cs typeface="Trebuchet MS"/>
            </a:endParaRPr>
          </a:p>
          <a:p>
            <a:pPr marL="12700" marR="39370">
              <a:lnSpc>
                <a:spcPct val="120400"/>
              </a:lnSpc>
            </a:pP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alerts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false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positives.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Without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periodic  checking,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there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high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probability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falling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6898" y="470789"/>
            <a:ext cx="2062480" cy="158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into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 other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dangerous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zone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false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negative.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With a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combination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periodic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manual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checks,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automation of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repetitive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processes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constant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teaching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the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system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via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historical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data,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FIs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should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able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reduce the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false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positives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improve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their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sanctions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screening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process.</a:t>
            </a:r>
            <a:endParaRPr sz="900">
              <a:latin typeface="Trebuchet MS"/>
              <a:cs typeface="Trebuchet MS"/>
            </a:endParaRPr>
          </a:p>
          <a:p>
            <a:pPr marL="12700" marR="108585">
              <a:lnSpc>
                <a:spcPct val="120400"/>
              </a:lnSpc>
              <a:spcBef>
                <a:spcPts val="565"/>
              </a:spcBef>
            </a:pP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Some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examples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how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can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taught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given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below.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300" y="3627132"/>
            <a:ext cx="855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14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 b="1">
                <a:solidFill>
                  <a:srgbClr val="231F20"/>
                </a:solidFill>
                <a:latin typeface="Trebuchet MS"/>
                <a:cs typeface="Trebuchet MS"/>
              </a:rPr>
              <a:t>name: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0004" y="3197707"/>
          <a:ext cx="6692900" cy="37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755"/>
                <a:gridCol w="2230755"/>
                <a:gridCol w="2230755"/>
              </a:tblGrid>
              <a:tr h="1873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Middle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1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Osama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2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Bin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2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Laden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004" y="3830408"/>
          <a:ext cx="6692900" cy="37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755"/>
                <a:gridCol w="2230755"/>
                <a:gridCol w="2230755"/>
              </a:tblGrid>
              <a:tr h="1873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Middle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1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Osama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-2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Bin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1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Mahmood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27300" y="5941999"/>
            <a:ext cx="855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14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 b="1">
                <a:solidFill>
                  <a:srgbClr val="231F20"/>
                </a:solidFill>
                <a:latin typeface="Trebuchet MS"/>
                <a:cs typeface="Trebuchet MS"/>
              </a:rPr>
              <a:t>name: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40004" y="5425198"/>
          <a:ext cx="669290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25"/>
                <a:gridCol w="1673225"/>
                <a:gridCol w="1153160"/>
                <a:gridCol w="2192655"/>
              </a:tblGrid>
              <a:tr h="21648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Middle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</a:tr>
              <a:tr h="21648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Steve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Law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Columbia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40004" y="6145276"/>
          <a:ext cx="669290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25"/>
                <a:gridCol w="1673225"/>
                <a:gridCol w="1153160"/>
                <a:gridCol w="2192655"/>
              </a:tblGrid>
              <a:tr h="216471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Middle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</a:tr>
              <a:tr h="21648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Steve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Law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1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New</a:t>
                      </a:r>
                      <a:r>
                        <a:rPr dirty="0" sz="900" spc="-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Zealand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27300" y="8579560"/>
            <a:ext cx="66782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above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example,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will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learn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even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though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there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partial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match,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sanctioned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an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entity,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while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genuine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1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person.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300" y="7887436"/>
            <a:ext cx="855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Customer</a:t>
            </a:r>
            <a:r>
              <a:rPr dirty="0" sz="900" spc="-14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 b="1">
                <a:solidFill>
                  <a:srgbClr val="231F20"/>
                </a:solidFill>
                <a:latin typeface="Trebuchet MS"/>
                <a:cs typeface="Trebuchet MS"/>
              </a:rPr>
              <a:t>name: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0004" y="7370635"/>
          <a:ext cx="669290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25"/>
                <a:gridCol w="1673225"/>
                <a:gridCol w="1202054"/>
                <a:gridCol w="2144395"/>
              </a:tblGrid>
              <a:tr h="216471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Middle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dirty="0" sz="9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</a:tr>
              <a:tr h="21648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Omar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Technologies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Corporate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0004" y="8090699"/>
          <a:ext cx="669290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25"/>
                <a:gridCol w="1673225"/>
                <a:gridCol w="1153160"/>
                <a:gridCol w="2192655"/>
              </a:tblGrid>
              <a:tr h="21648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Middle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9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dirty="0" sz="9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8A"/>
                    </a:solidFill>
                  </a:tcPr>
                </a:tc>
              </a:tr>
              <a:tr h="21648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2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Omar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 spc="-3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Personal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683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6DC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012624" y="9753749"/>
            <a:ext cx="148463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6D6E71"/>
                </a:solidFill>
                <a:latin typeface="Trebuchet MS"/>
                <a:cs typeface="Trebuchet MS"/>
              </a:rPr>
              <a:t>External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Document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©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2019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5">
                <a:solidFill>
                  <a:srgbClr val="6D6E71"/>
                </a:solidFill>
                <a:latin typeface="Trebuchet MS"/>
                <a:cs typeface="Trebuchet MS"/>
              </a:rPr>
              <a:t>Infosys</a:t>
            </a:r>
            <a:r>
              <a:rPr dirty="0" sz="650" spc="-6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Limited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1169" y="540004"/>
            <a:ext cx="6830059" cy="3582035"/>
            <a:chOff x="471169" y="540004"/>
            <a:chExt cx="6830059" cy="3582035"/>
          </a:xfrm>
        </p:grpSpPr>
        <p:sp>
          <p:nvSpPr>
            <p:cNvPr id="3" name="object 3"/>
            <p:cNvSpPr/>
            <p:nvPr/>
          </p:nvSpPr>
          <p:spPr>
            <a:xfrm>
              <a:off x="1085458" y="711477"/>
              <a:ext cx="5753893" cy="3315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4344" y="543179"/>
              <a:ext cx="6823709" cy="3575685"/>
            </a:xfrm>
            <a:custGeom>
              <a:avLst/>
              <a:gdLst/>
              <a:ahLst/>
              <a:cxnLst/>
              <a:rect l="l" t="t" r="r" b="b"/>
              <a:pathLst>
                <a:path w="6823709" h="3575685">
                  <a:moveTo>
                    <a:pt x="0" y="3575545"/>
                  </a:moveTo>
                  <a:lnTo>
                    <a:pt x="6823697" y="3575545"/>
                  </a:lnTo>
                  <a:lnTo>
                    <a:pt x="6823697" y="0"/>
                  </a:lnTo>
                  <a:lnTo>
                    <a:pt x="0" y="0"/>
                  </a:lnTo>
                  <a:lnTo>
                    <a:pt x="0" y="3575545"/>
                  </a:lnTo>
                  <a:close/>
                </a:path>
              </a:pathLst>
            </a:custGeom>
            <a:ln w="6350">
              <a:solidFill>
                <a:srgbClr val="00A9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7300" y="4144492"/>
            <a:ext cx="1708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 b="1" i="1">
                <a:solidFill>
                  <a:srgbClr val="231F20"/>
                </a:solidFill>
                <a:latin typeface="Trebuchet MS"/>
                <a:cs typeface="Trebuchet MS"/>
              </a:rPr>
              <a:t>Exhibit </a:t>
            </a:r>
            <a:r>
              <a:rPr dirty="0" sz="900" spc="-70" b="1" i="1">
                <a:solidFill>
                  <a:srgbClr val="231F20"/>
                </a:solidFill>
                <a:latin typeface="Trebuchet MS"/>
                <a:cs typeface="Trebuchet MS"/>
              </a:rPr>
              <a:t>6: </a:t>
            </a:r>
            <a:r>
              <a:rPr dirty="0" sz="900" spc="-50" i="1">
                <a:solidFill>
                  <a:srgbClr val="231F20"/>
                </a:solidFill>
                <a:latin typeface="Trebuchet MS"/>
                <a:cs typeface="Trebuchet MS"/>
              </a:rPr>
              <a:t>Implementation</a:t>
            </a:r>
            <a:r>
              <a:rPr dirty="0" sz="900" spc="-21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 i="1">
                <a:solidFill>
                  <a:srgbClr val="231F20"/>
                </a:solidFill>
                <a:latin typeface="Trebuchet MS"/>
                <a:cs typeface="Trebuchet MS"/>
              </a:rPr>
              <a:t>approach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428007"/>
            <a:ext cx="7772400" cy="427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5336" y="9753749"/>
            <a:ext cx="148463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6D6E71"/>
                </a:solidFill>
                <a:latin typeface="Trebuchet MS"/>
                <a:cs typeface="Trebuchet MS"/>
              </a:rPr>
              <a:t>External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Document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©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2019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5">
                <a:solidFill>
                  <a:srgbClr val="6D6E71"/>
                </a:solidFill>
                <a:latin typeface="Trebuchet MS"/>
                <a:cs typeface="Trebuchet MS"/>
              </a:rPr>
              <a:t>Infosys</a:t>
            </a:r>
            <a:r>
              <a:rPr dirty="0" sz="650" spc="-6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Limited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356" y="1583861"/>
            <a:ext cx="5426268" cy="23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88898" y="5441971"/>
            <a:ext cx="4865681" cy="228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300" y="3988028"/>
            <a:ext cx="3823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 b="1" i="1">
                <a:solidFill>
                  <a:srgbClr val="231F20"/>
                </a:solidFill>
                <a:latin typeface="Trebuchet MS"/>
                <a:cs typeface="Trebuchet MS"/>
              </a:rPr>
              <a:t>Exhibit</a:t>
            </a:r>
            <a:r>
              <a:rPr dirty="0" sz="900" spc="-105" b="1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0" b="1" i="1">
                <a:solidFill>
                  <a:srgbClr val="231F20"/>
                </a:solidFill>
                <a:latin typeface="Trebuchet MS"/>
                <a:cs typeface="Trebuchet MS"/>
              </a:rPr>
              <a:t>7:</a:t>
            </a:r>
            <a:r>
              <a:rPr dirty="0" sz="900" spc="-100" b="1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Trebuchet MS"/>
                <a:cs typeface="Trebuchet MS"/>
              </a:rPr>
              <a:t>Bank’s</a:t>
            </a:r>
            <a:r>
              <a:rPr dirty="0" sz="900" spc="-10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 i="1">
                <a:solidFill>
                  <a:srgbClr val="231F20"/>
                </a:solidFill>
                <a:latin typeface="Trebuchet MS"/>
                <a:cs typeface="Trebuchet MS"/>
              </a:rPr>
              <a:t>existing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i="1">
                <a:solidFill>
                  <a:srgbClr val="231F20"/>
                </a:solidFill>
                <a:latin typeface="Trebuchet MS"/>
                <a:cs typeface="Trebuchet MS"/>
              </a:rPr>
              <a:t>sanction</a:t>
            </a:r>
            <a:r>
              <a:rPr dirty="0" sz="900" spc="-10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 i="1">
                <a:solidFill>
                  <a:srgbClr val="231F20"/>
                </a:solidFill>
                <a:latin typeface="Trebuchet MS"/>
                <a:cs typeface="Trebuchet MS"/>
              </a:rPr>
              <a:t>screening</a:t>
            </a:r>
            <a:r>
              <a:rPr dirty="0" sz="900" spc="-10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Trebuchet MS"/>
                <a:cs typeface="Trebuchet MS"/>
              </a:rPr>
              <a:t>yielded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Trebuchet MS"/>
                <a:cs typeface="Trebuchet MS"/>
              </a:rPr>
              <a:t>very</a:t>
            </a:r>
            <a:r>
              <a:rPr dirty="0" sz="900" spc="-10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 i="1">
                <a:solidFill>
                  <a:srgbClr val="231F20"/>
                </a:solidFill>
                <a:latin typeface="Trebuchet MS"/>
                <a:cs typeface="Trebuchet MS"/>
              </a:rPr>
              <a:t>high</a:t>
            </a:r>
            <a:r>
              <a:rPr dirty="0" sz="900" spc="-10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 i="1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10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 i="1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100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 i="1">
                <a:solidFill>
                  <a:srgbClr val="231F20"/>
                </a:solidFill>
                <a:latin typeface="Trebuchet MS"/>
                <a:cs typeface="Trebuchet MS"/>
              </a:rPr>
              <a:t>positives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300" y="7786928"/>
            <a:ext cx="2449830" cy="96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 b="1" i="1">
                <a:solidFill>
                  <a:srgbClr val="231F20"/>
                </a:solidFill>
                <a:latin typeface="Trebuchet MS"/>
                <a:cs typeface="Trebuchet MS"/>
              </a:rPr>
              <a:t>Exhibit</a:t>
            </a:r>
            <a:r>
              <a:rPr dirty="0" sz="900" spc="-105" b="1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0" b="1" i="1">
                <a:solidFill>
                  <a:srgbClr val="231F20"/>
                </a:solidFill>
                <a:latin typeface="Trebuchet MS"/>
                <a:cs typeface="Trebuchet MS"/>
              </a:rPr>
              <a:t>8:</a:t>
            </a:r>
            <a:r>
              <a:rPr dirty="0" sz="900" spc="-105" b="1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Trebuchet MS"/>
                <a:cs typeface="Trebuchet MS"/>
              </a:rPr>
              <a:t>Bank’s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i="1">
                <a:solidFill>
                  <a:srgbClr val="231F20"/>
                </a:solidFill>
                <a:latin typeface="Trebuchet MS"/>
                <a:cs typeface="Trebuchet MS"/>
              </a:rPr>
              <a:t>sanction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 i="1">
                <a:solidFill>
                  <a:srgbClr val="231F20"/>
                </a:solidFill>
                <a:latin typeface="Trebuchet MS"/>
                <a:cs typeface="Trebuchet MS"/>
              </a:rPr>
              <a:t>screening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 i="1">
                <a:solidFill>
                  <a:srgbClr val="231F20"/>
                </a:solidFill>
                <a:latin typeface="Trebuchet MS"/>
                <a:cs typeface="Trebuchet MS"/>
              </a:rPr>
              <a:t>process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 i="1">
                <a:solidFill>
                  <a:srgbClr val="231F20"/>
                </a:solidFill>
                <a:latin typeface="Trebuchet MS"/>
                <a:cs typeface="Trebuchet MS"/>
              </a:rPr>
              <a:t>post</a:t>
            </a:r>
            <a:r>
              <a:rPr dirty="0" sz="900" spc="-10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i="1">
                <a:solidFill>
                  <a:srgbClr val="231F20"/>
                </a:solidFill>
                <a:latin typeface="Trebuchet MS"/>
                <a:cs typeface="Trebuchet MS"/>
              </a:rPr>
              <a:t>PoC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900" spc="-25" b="1">
                <a:solidFill>
                  <a:srgbClr val="231F20"/>
                </a:solidFill>
                <a:latin typeface="Trebuchet MS"/>
                <a:cs typeface="Trebuchet MS"/>
              </a:rPr>
              <a:t>Benefits:</a:t>
            </a:r>
            <a:endParaRPr sz="900">
              <a:latin typeface="Trebuchet MS"/>
              <a:cs typeface="Trebuchet MS"/>
            </a:endParaRPr>
          </a:p>
          <a:p>
            <a:pPr algn="just" marL="139700" marR="589915" indent="-127000">
              <a:lnSpc>
                <a:spcPct val="120400"/>
              </a:lnSpc>
              <a:spcBef>
                <a:spcPts val="570"/>
              </a:spcBef>
              <a:buChar char="•"/>
              <a:tabLst>
                <a:tab pos="139700" algn="l"/>
              </a:tabLst>
            </a:pP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Auto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closure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positive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alerts, 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hence,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saving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effort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get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them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analyzed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manually.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300" y="486029"/>
            <a:ext cx="1820545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40">
                <a:solidFill>
                  <a:srgbClr val="00A98A"/>
                </a:solidFill>
                <a:latin typeface="Trebuchet MS"/>
                <a:cs typeface="Trebuchet MS"/>
              </a:rPr>
              <a:t>Case</a:t>
            </a:r>
            <a:r>
              <a:rPr dirty="0" sz="1300" spc="-125">
                <a:solidFill>
                  <a:srgbClr val="00A98A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00A98A"/>
                </a:solidFill>
                <a:latin typeface="Trebuchet MS"/>
                <a:cs typeface="Trebuchet MS"/>
              </a:rPr>
              <a:t>Study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484"/>
              </a:spcBef>
            </a:pP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Infosys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team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was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involved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proof-  of-concept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(PoC)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one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large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300" y="4282325"/>
            <a:ext cx="187134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solidFill>
                  <a:srgbClr val="231F20"/>
                </a:solidFill>
                <a:latin typeface="Trebuchet MS"/>
                <a:cs typeface="Trebuchet MS"/>
              </a:rPr>
              <a:t>Issues:</a:t>
            </a:r>
            <a:endParaRPr sz="900">
              <a:latin typeface="Trebuchet MS"/>
              <a:cs typeface="Trebuchet MS"/>
            </a:endParaRPr>
          </a:p>
          <a:p>
            <a:pPr marL="139700" marR="5080" indent="-127000">
              <a:lnSpc>
                <a:spcPct val="120400"/>
              </a:lnSpc>
              <a:spcBef>
                <a:spcPts val="565"/>
              </a:spcBef>
              <a:buChar char="•"/>
              <a:tabLst>
                <a:tab pos="139700" algn="l"/>
              </a:tabLst>
            </a:pP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Due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huge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number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false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positives, there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significant</a:t>
            </a:r>
            <a:r>
              <a:rPr dirty="0" sz="900" spc="-15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costs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incurred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by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operations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team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300" y="8795567"/>
            <a:ext cx="202628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5080" indent="-127000">
              <a:lnSpc>
                <a:spcPct val="120400"/>
              </a:lnSpc>
              <a:spcBef>
                <a:spcPts val="100"/>
              </a:spcBef>
              <a:buChar char="•"/>
              <a:tabLst>
                <a:tab pos="139700" algn="l"/>
              </a:tabLst>
            </a:pP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Based </a:t>
            </a:r>
            <a:r>
              <a:rPr dirty="0" sz="900" spc="10">
                <a:solidFill>
                  <a:srgbClr val="231F20"/>
                </a:solidFill>
                <a:latin typeface="Trebuchet MS"/>
                <a:cs typeface="Trebuchet MS"/>
              </a:rPr>
              <a:t>on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trend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analysis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repetitive 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alerts,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main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categories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false 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positives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created.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Trebuchet MS"/>
                <a:cs typeface="Trebuchet MS"/>
              </a:rPr>
              <a:t>ML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2094" y="470789"/>
            <a:ext cx="188404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Australian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banks. The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bank uses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traditional vendor’s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product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their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sanctions screening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process.</a:t>
            </a:r>
            <a:r>
              <a:rPr dirty="0" sz="900" spc="-2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However,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2094" y="4282325"/>
            <a:ext cx="207645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9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close these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alerts.</a:t>
            </a:r>
            <a:endParaRPr sz="900">
              <a:latin typeface="Trebuchet MS"/>
              <a:cs typeface="Trebuchet MS"/>
            </a:endParaRPr>
          </a:p>
          <a:p>
            <a:pPr algn="just" marL="139700" marR="5080" indent="-127000">
              <a:lnSpc>
                <a:spcPct val="120400"/>
              </a:lnSpc>
              <a:spcBef>
                <a:spcPts val="565"/>
              </a:spcBef>
              <a:buChar char="•"/>
              <a:tabLst>
                <a:tab pos="139700" algn="l"/>
              </a:tabLst>
            </a:pP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matches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not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actioned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daily 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basis,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there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is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an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increased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risk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fraud 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since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alerts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are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open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long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time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2094" y="7991170"/>
            <a:ext cx="2033270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will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learn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suggest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auto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closure of 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similar alerts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with appropriate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reasons 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so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operations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team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can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take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quick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decisions.</a:t>
            </a:r>
            <a:endParaRPr sz="900">
              <a:latin typeface="Trebuchet MS"/>
              <a:cs typeface="Trebuchet MS"/>
            </a:endParaRPr>
          </a:p>
          <a:p>
            <a:pPr marL="139700" marR="264160" indent="-127000">
              <a:lnSpc>
                <a:spcPct val="120400"/>
              </a:lnSpc>
              <a:spcBef>
                <a:spcPts val="565"/>
              </a:spcBef>
              <a:buChar char="•"/>
              <a:tabLst>
                <a:tab pos="139700" algn="l"/>
              </a:tabLst>
            </a:pP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Standardized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audit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trail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dirty="0" sz="900" spc="-2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better 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traceability.</a:t>
            </a:r>
            <a:endParaRPr sz="900">
              <a:latin typeface="Trebuchet MS"/>
              <a:cs typeface="Trebuchet MS"/>
            </a:endParaRPr>
          </a:p>
          <a:p>
            <a:pPr marL="139065" indent="-127000">
              <a:lnSpc>
                <a:spcPct val="100000"/>
              </a:lnSpc>
              <a:spcBef>
                <a:spcPts val="785"/>
              </a:spcBef>
              <a:buChar char="•"/>
              <a:tabLst>
                <a:tab pos="139700" algn="l"/>
              </a:tabLst>
            </a:pP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Faster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reliable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decision</a:t>
            </a:r>
            <a:r>
              <a:rPr dirty="0" sz="900" spc="-17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making.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6898" y="470789"/>
            <a:ext cx="1939289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bank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has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been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struggling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Trebuchet MS"/>
                <a:cs typeface="Trebuchet MS"/>
              </a:rPr>
              <a:t>high 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number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false</a:t>
            </a:r>
            <a:r>
              <a:rPr dirty="0" sz="900" spc="-16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positives.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6898" y="4282325"/>
            <a:ext cx="200088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there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slower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turnaround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time.</a:t>
            </a:r>
            <a:endParaRPr sz="900">
              <a:latin typeface="Trebuchet MS"/>
              <a:cs typeface="Trebuchet MS"/>
            </a:endParaRPr>
          </a:p>
          <a:p>
            <a:pPr marL="139700" marR="274955" indent="-127000">
              <a:lnSpc>
                <a:spcPct val="120400"/>
              </a:lnSpc>
              <a:spcBef>
                <a:spcPts val="565"/>
              </a:spcBef>
              <a:buChar char="•"/>
              <a:tabLst>
                <a:tab pos="139700" algn="l"/>
              </a:tabLst>
            </a:pP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Non-standardized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audit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trail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and 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comments.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6898" y="8019110"/>
            <a:ext cx="1996439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100"/>
              </a:spcBef>
              <a:buChar char="•"/>
              <a:tabLst>
                <a:tab pos="139700" algn="l"/>
              </a:tabLst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Estimated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cost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savings</a:t>
            </a:r>
            <a:r>
              <a:rPr dirty="0" sz="900" spc="-1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60-70%.</a:t>
            </a:r>
            <a:endParaRPr sz="900">
              <a:latin typeface="Trebuchet MS"/>
              <a:cs typeface="Trebuchet MS"/>
            </a:endParaRPr>
          </a:p>
          <a:p>
            <a:pPr marL="12700" marR="129539">
              <a:lnSpc>
                <a:spcPct val="120400"/>
              </a:lnSpc>
              <a:spcBef>
                <a:spcPts val="565"/>
              </a:spcBef>
            </a:pPr>
            <a:r>
              <a:rPr dirty="0" sz="900" spc="5">
                <a:solidFill>
                  <a:srgbClr val="231F20"/>
                </a:solidFill>
                <a:latin typeface="Trebuchet MS"/>
                <a:cs typeface="Trebuchet MS"/>
              </a:rPr>
              <a:t>Due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above </a:t>
            </a:r>
            <a:r>
              <a:rPr dirty="0" sz="900" spc="-40">
                <a:solidFill>
                  <a:srgbClr val="231F20"/>
                </a:solidFill>
                <a:latin typeface="Trebuchet MS"/>
                <a:cs typeface="Trebuchet MS"/>
              </a:rPr>
              <a:t>benefits,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bank 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was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extremely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satisfied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with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PoC 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has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planned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Trebuchet MS"/>
                <a:cs typeface="Trebuchet MS"/>
              </a:rPr>
              <a:t>go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ahead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 implementation. </a:t>
            </a:r>
            <a:r>
              <a:rPr dirty="0" sz="900" spc="-10">
                <a:solidFill>
                  <a:srgbClr val="231F20"/>
                </a:solidFill>
                <a:latin typeface="Trebuchet MS"/>
                <a:cs typeface="Trebuchet MS"/>
              </a:rPr>
              <a:t>In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current</a:t>
            </a:r>
            <a:r>
              <a:rPr dirty="0" sz="900" spc="-1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phase,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35">
                <a:solidFill>
                  <a:srgbClr val="231F20"/>
                </a:solidFill>
                <a:latin typeface="Trebuchet MS"/>
                <a:cs typeface="Trebuchet MS"/>
              </a:rPr>
              <a:t>deferred alerts </a:t>
            </a:r>
            <a:r>
              <a:rPr dirty="0" sz="900" spc="-45">
                <a:solidFill>
                  <a:srgbClr val="231F20"/>
                </a:solidFill>
                <a:latin typeface="Trebuchet MS"/>
                <a:cs typeface="Trebuchet MS"/>
              </a:rPr>
              <a:t>are </a:t>
            </a:r>
            <a:r>
              <a:rPr dirty="0" sz="900">
                <a:solidFill>
                  <a:srgbClr val="231F20"/>
                </a:solidFill>
                <a:latin typeface="Trebuchet MS"/>
                <a:cs typeface="Trebuchet MS"/>
              </a:rPr>
              <a:t>being</a:t>
            </a:r>
            <a:r>
              <a:rPr dirty="0" sz="900" spc="-204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remediated  </a:t>
            </a:r>
            <a:r>
              <a:rPr dirty="0" sz="900" spc="-5">
                <a:solidFill>
                  <a:srgbClr val="231F20"/>
                </a:solidFill>
                <a:latin typeface="Trebuchet MS"/>
                <a:cs typeface="Trebuchet MS"/>
              </a:rPr>
              <a:t>through </a:t>
            </a:r>
            <a:r>
              <a:rPr dirty="0" sz="900" spc="-3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25">
                <a:solidFill>
                  <a:srgbClr val="231F20"/>
                </a:solidFill>
                <a:latin typeface="Trebuchet MS"/>
                <a:cs typeface="Trebuchet MS"/>
              </a:rPr>
              <a:t>AI/ML</a:t>
            </a:r>
            <a:r>
              <a:rPr dirty="0" sz="900" spc="-1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Trebuchet MS"/>
                <a:cs typeface="Trebuchet MS"/>
              </a:rPr>
              <a:t>Model.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344" y="1486395"/>
            <a:ext cx="6823709" cy="2496820"/>
          </a:xfrm>
          <a:custGeom>
            <a:avLst/>
            <a:gdLst/>
            <a:ahLst/>
            <a:cxnLst/>
            <a:rect l="l" t="t" r="r" b="b"/>
            <a:pathLst>
              <a:path w="6823709" h="2496820">
                <a:moveTo>
                  <a:pt x="0" y="2496502"/>
                </a:moveTo>
                <a:lnTo>
                  <a:pt x="6823697" y="2496502"/>
                </a:lnTo>
                <a:lnTo>
                  <a:pt x="6823697" y="0"/>
                </a:lnTo>
                <a:lnTo>
                  <a:pt x="0" y="0"/>
                </a:lnTo>
                <a:lnTo>
                  <a:pt x="0" y="2496502"/>
                </a:lnTo>
                <a:close/>
              </a:path>
            </a:pathLst>
          </a:custGeom>
          <a:ln w="6350">
            <a:solidFill>
              <a:srgbClr val="00A9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4344" y="5392140"/>
            <a:ext cx="6823709" cy="2397125"/>
          </a:xfrm>
          <a:custGeom>
            <a:avLst/>
            <a:gdLst/>
            <a:ahLst/>
            <a:cxnLst/>
            <a:rect l="l" t="t" r="r" b="b"/>
            <a:pathLst>
              <a:path w="6823709" h="2397125">
                <a:moveTo>
                  <a:pt x="0" y="2396578"/>
                </a:moveTo>
                <a:lnTo>
                  <a:pt x="6823697" y="2396578"/>
                </a:lnTo>
                <a:lnTo>
                  <a:pt x="6823697" y="0"/>
                </a:lnTo>
                <a:lnTo>
                  <a:pt x="0" y="0"/>
                </a:lnTo>
                <a:lnTo>
                  <a:pt x="0" y="2396578"/>
                </a:lnTo>
                <a:close/>
              </a:path>
            </a:pathLst>
          </a:custGeom>
          <a:ln w="6350">
            <a:solidFill>
              <a:srgbClr val="00A9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5385" y="1274457"/>
            <a:ext cx="10045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Existing</a:t>
            </a:r>
            <a:r>
              <a:rPr dirty="0" sz="900" spc="-13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20" b="1">
                <a:solidFill>
                  <a:srgbClr val="231F20"/>
                </a:solidFill>
                <a:latin typeface="Trebuchet MS"/>
                <a:cs typeface="Trebuchet MS"/>
              </a:rPr>
              <a:t>landscape: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300" y="5156898"/>
            <a:ext cx="1292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Innovation</a:t>
            </a:r>
            <a:r>
              <a:rPr dirty="0" sz="9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done</a:t>
            </a:r>
            <a:r>
              <a:rPr dirty="0" sz="9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231F20"/>
                </a:solidFill>
                <a:latin typeface="Trebuchet MS"/>
                <a:cs typeface="Trebuchet MS"/>
              </a:rPr>
              <a:t>via</a:t>
            </a:r>
            <a:r>
              <a:rPr dirty="0" sz="9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35" b="1">
                <a:solidFill>
                  <a:srgbClr val="231F20"/>
                </a:solidFill>
                <a:latin typeface="Trebuchet MS"/>
                <a:cs typeface="Trebuchet MS"/>
              </a:rPr>
              <a:t>PoC: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2624" y="9753749"/>
            <a:ext cx="148463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30">
                <a:solidFill>
                  <a:srgbClr val="6D6E71"/>
                </a:solidFill>
                <a:latin typeface="Trebuchet MS"/>
                <a:cs typeface="Trebuchet MS"/>
              </a:rPr>
              <a:t>External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Document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©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0">
                <a:solidFill>
                  <a:srgbClr val="6D6E71"/>
                </a:solidFill>
                <a:latin typeface="Trebuchet MS"/>
                <a:cs typeface="Trebuchet MS"/>
              </a:rPr>
              <a:t>2019</a:t>
            </a:r>
            <a:r>
              <a:rPr dirty="0" sz="650" spc="-65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15">
                <a:solidFill>
                  <a:srgbClr val="6D6E71"/>
                </a:solidFill>
                <a:latin typeface="Trebuchet MS"/>
                <a:cs typeface="Trebuchet MS"/>
              </a:rPr>
              <a:t>Infosys</a:t>
            </a:r>
            <a:r>
              <a:rPr dirty="0" sz="650" spc="-6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dirty="0" sz="650" spc="-25">
                <a:solidFill>
                  <a:srgbClr val="6D6E71"/>
                </a:solidFill>
                <a:latin typeface="Trebuchet MS"/>
                <a:cs typeface="Trebuchet MS"/>
              </a:rPr>
              <a:t>Limited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Infosys Limited</dc:creator>
  <cp:lastModifiedBy>Sreenivas Kalahasti</cp:lastModifiedBy>
  <dc:title>Application of Machine Learning in AML Transaction Filtering</dc:title>
  <dc:subject>Application of Machine Learning in AML Transaction Filtering</dc:subject>
  <dcterms:modified xsi:type="dcterms:W3CDTF">2021-03-18T08:40:21Z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2019-08-30T00:00:00Z</vt:filetime>
  </property>
  <property fmtid="{D5CDD505-2E9C-101B-9397-08002B2CF9AE}" pid="3" name="Creator">
    <vt:lpwstr>Adobe InDesign CC 13.0 (Windows)</vt:lpwstr>
  </property>
  <property fmtid="{D5CDD505-2E9C-101B-9397-08002B2CF9AE}" pid="4" name="LastSaved">
    <vt:filetime>2021-03-18T00:00:00Z</vt:filetime>
  </property>
</Properties>
</file>