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63" r:id="rId5"/>
    <p:sldId id="264" r:id="rId6"/>
    <p:sldId id="279" r:id="rId8"/>
    <p:sldId id="280" r:id="rId9"/>
    <p:sldId id="281" r:id="rId10"/>
    <p:sldId id="265" r:id="rId11"/>
    <p:sldId id="282" r:id="rId12"/>
    <p:sldId id="274" r:id="rId13"/>
    <p:sldId id="276" r:id="rId14"/>
    <p:sldId id="277" r:id="rId15"/>
    <p:sldId id="278" r:id="rId16"/>
    <p:sldId id="271" r:id="rId17"/>
    <p:sldId id="273" r:id="rId18"/>
    <p:sldId id="272" r:id="rId19"/>
    <p:sldId id="283" r:id="rId20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768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414E5-B9BA-40B2-BBA1-8C1F9ED8D86A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47DCF-7210-4054-9DF7-13F3CA1BA1AB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47DCF-7210-4054-9DF7-13F3CA1BA1AB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0" i="0">
                <a:solidFill>
                  <a:srgbClr val="E84C22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0" i="0">
                <a:solidFill>
                  <a:srgbClr val="E84C22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0" i="0">
                <a:solidFill>
                  <a:srgbClr val="E84C22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452407" y="0"/>
            <a:ext cx="2013585" cy="11309350"/>
          </a:xfrm>
          <a:custGeom>
            <a:avLst/>
            <a:gdLst/>
            <a:ahLst/>
            <a:cxnLst/>
            <a:rect l="l" t="t" r="r" b="b"/>
            <a:pathLst>
              <a:path w="2013584" h="11309350">
                <a:moveTo>
                  <a:pt x="0" y="0"/>
                </a:moveTo>
                <a:lnTo>
                  <a:pt x="2013255" y="11309350"/>
                </a:lnTo>
              </a:path>
            </a:pathLst>
          </a:custGeom>
          <a:ln w="952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2243956" y="6073828"/>
            <a:ext cx="7844790" cy="5235575"/>
          </a:xfrm>
          <a:custGeom>
            <a:avLst/>
            <a:gdLst/>
            <a:ahLst/>
            <a:cxnLst/>
            <a:rect l="l" t="t" r="r" b="b"/>
            <a:pathLst>
              <a:path w="7844790" h="5235575">
                <a:moveTo>
                  <a:pt x="7844493" y="0"/>
                </a:moveTo>
                <a:lnTo>
                  <a:pt x="0" y="5235521"/>
                </a:lnTo>
              </a:path>
            </a:pathLst>
          </a:custGeom>
          <a:ln w="952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5139871" y="0"/>
            <a:ext cx="4959350" cy="11309350"/>
          </a:xfrm>
          <a:custGeom>
            <a:avLst/>
            <a:gdLst/>
            <a:ahLst/>
            <a:cxnLst/>
            <a:rect l="l" t="t" r="r" b="b"/>
            <a:pathLst>
              <a:path w="4959350" h="11309350">
                <a:moveTo>
                  <a:pt x="4958992" y="11309350"/>
                </a:moveTo>
                <a:lnTo>
                  <a:pt x="0" y="11309350"/>
                </a:lnTo>
                <a:lnTo>
                  <a:pt x="3365462" y="0"/>
                </a:lnTo>
                <a:lnTo>
                  <a:pt x="4958992" y="0"/>
                </a:lnTo>
                <a:lnTo>
                  <a:pt x="4958992" y="11309350"/>
                </a:lnTo>
                <a:close/>
              </a:path>
            </a:pathLst>
          </a:custGeom>
          <a:solidFill>
            <a:srgbClr val="E84C22">
              <a:alpha val="2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5840129" y="0"/>
            <a:ext cx="4264025" cy="11309350"/>
          </a:xfrm>
          <a:custGeom>
            <a:avLst/>
            <a:gdLst/>
            <a:ahLst/>
            <a:cxnLst/>
            <a:rect l="l" t="t" r="r" b="b"/>
            <a:pathLst>
              <a:path w="4264025" h="11309350">
                <a:moveTo>
                  <a:pt x="4263970" y="11309350"/>
                </a:moveTo>
                <a:lnTo>
                  <a:pt x="1989893" y="11309350"/>
                </a:lnTo>
                <a:lnTo>
                  <a:pt x="0" y="0"/>
                </a:lnTo>
                <a:lnTo>
                  <a:pt x="4263970" y="0"/>
                </a:lnTo>
                <a:lnTo>
                  <a:pt x="4263970" y="11309350"/>
                </a:lnTo>
                <a:close/>
              </a:path>
            </a:pathLst>
          </a:custGeom>
          <a:solidFill>
            <a:srgbClr val="E84C22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4729045" y="5026379"/>
            <a:ext cx="5375275" cy="6283325"/>
          </a:xfrm>
          <a:custGeom>
            <a:avLst/>
            <a:gdLst/>
            <a:ahLst/>
            <a:cxnLst/>
            <a:rect l="l" t="t" r="r" b="b"/>
            <a:pathLst>
              <a:path w="5375275" h="6283325">
                <a:moveTo>
                  <a:pt x="5375054" y="6282972"/>
                </a:moveTo>
                <a:lnTo>
                  <a:pt x="0" y="6282972"/>
                </a:lnTo>
                <a:lnTo>
                  <a:pt x="5375054" y="0"/>
                </a:lnTo>
                <a:lnTo>
                  <a:pt x="5375054" y="6282972"/>
                </a:lnTo>
                <a:close/>
              </a:path>
            </a:pathLst>
          </a:custGeom>
          <a:solidFill>
            <a:srgbClr val="FFBD47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5401301" y="0"/>
            <a:ext cx="4697730" cy="11309350"/>
          </a:xfrm>
          <a:custGeom>
            <a:avLst/>
            <a:gdLst/>
            <a:ahLst/>
            <a:cxnLst/>
            <a:rect l="l" t="t" r="r" b="b"/>
            <a:pathLst>
              <a:path w="4697730" h="11309350">
                <a:moveTo>
                  <a:pt x="4697564" y="11309350"/>
                </a:moveTo>
                <a:lnTo>
                  <a:pt x="4065064" y="11309350"/>
                </a:lnTo>
                <a:lnTo>
                  <a:pt x="0" y="0"/>
                </a:lnTo>
                <a:lnTo>
                  <a:pt x="4697564" y="0"/>
                </a:lnTo>
                <a:lnTo>
                  <a:pt x="4697564" y="11309350"/>
                </a:lnTo>
                <a:close/>
              </a:path>
            </a:pathLst>
          </a:custGeom>
          <a:solidFill>
            <a:srgbClr val="F59D00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7981026" y="0"/>
            <a:ext cx="2118360" cy="11309350"/>
          </a:xfrm>
          <a:custGeom>
            <a:avLst/>
            <a:gdLst/>
            <a:ahLst/>
            <a:cxnLst/>
            <a:rect l="l" t="t" r="r" b="b"/>
            <a:pathLst>
              <a:path w="2118359" h="11309350">
                <a:moveTo>
                  <a:pt x="2117836" y="11309350"/>
                </a:moveTo>
                <a:lnTo>
                  <a:pt x="0" y="11309350"/>
                </a:lnTo>
                <a:lnTo>
                  <a:pt x="1668291" y="0"/>
                </a:lnTo>
                <a:lnTo>
                  <a:pt x="2117836" y="0"/>
                </a:lnTo>
                <a:lnTo>
                  <a:pt x="2117836" y="11309350"/>
                </a:lnTo>
                <a:close/>
              </a:path>
            </a:pathLst>
          </a:custGeom>
          <a:solidFill>
            <a:srgbClr val="F1947A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8042039" y="0"/>
            <a:ext cx="2057400" cy="11309350"/>
          </a:xfrm>
          <a:custGeom>
            <a:avLst/>
            <a:gdLst/>
            <a:ahLst/>
            <a:cxnLst/>
            <a:rect l="l" t="t" r="r" b="b"/>
            <a:pathLst>
              <a:path w="2057400" h="11309350">
                <a:moveTo>
                  <a:pt x="2056823" y="11309350"/>
                </a:moveTo>
                <a:lnTo>
                  <a:pt x="1825239" y="11309350"/>
                </a:lnTo>
                <a:lnTo>
                  <a:pt x="0" y="0"/>
                </a:lnTo>
                <a:lnTo>
                  <a:pt x="2056823" y="0"/>
                </a:lnTo>
                <a:lnTo>
                  <a:pt x="2056823" y="11309350"/>
                </a:lnTo>
                <a:close/>
              </a:path>
            </a:pathLst>
          </a:custGeom>
          <a:solidFill>
            <a:srgbClr val="E84C22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7102446" y="5919957"/>
            <a:ext cx="2996565" cy="5389880"/>
          </a:xfrm>
          <a:custGeom>
            <a:avLst/>
            <a:gdLst/>
            <a:ahLst/>
            <a:cxnLst/>
            <a:rect l="l" t="t" r="r" b="b"/>
            <a:pathLst>
              <a:path w="2996565" h="5389880">
                <a:moveTo>
                  <a:pt x="2996420" y="5389393"/>
                </a:moveTo>
                <a:lnTo>
                  <a:pt x="0" y="5389393"/>
                </a:lnTo>
                <a:lnTo>
                  <a:pt x="2996420" y="0"/>
                </a:lnTo>
                <a:lnTo>
                  <a:pt x="2996420" y="5389393"/>
                </a:lnTo>
                <a:close/>
              </a:path>
            </a:pathLst>
          </a:custGeom>
          <a:solidFill>
            <a:srgbClr val="E84C2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6618065"/>
            <a:ext cx="740410" cy="4691380"/>
          </a:xfrm>
          <a:custGeom>
            <a:avLst/>
            <a:gdLst/>
            <a:ahLst/>
            <a:cxnLst/>
            <a:rect l="l" t="t" r="r" b="b"/>
            <a:pathLst>
              <a:path w="740410" h="4691380">
                <a:moveTo>
                  <a:pt x="739941" y="4691285"/>
                </a:moveTo>
                <a:lnTo>
                  <a:pt x="0" y="4691285"/>
                </a:lnTo>
                <a:lnTo>
                  <a:pt x="0" y="0"/>
                </a:lnTo>
                <a:lnTo>
                  <a:pt x="739941" y="4691285"/>
                </a:lnTo>
                <a:close/>
              </a:path>
            </a:pathLst>
          </a:custGeom>
          <a:solidFill>
            <a:srgbClr val="E84C22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8393" y="523290"/>
            <a:ext cx="17947313" cy="833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00" b="0" i="0">
                <a:solidFill>
                  <a:srgbClr val="E84C22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67513" y="2186450"/>
            <a:ext cx="17769073" cy="7327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kaggle.com/datasets/dileep070/heart-disease-prediction-using-logistic-regression" TargetMode="External"/><Relationship Id="rId1" Type="http://schemas.openxmlformats.org/officeDocument/2006/relationships/hyperlink" Target="https://github.com/SreenivasKasulanati/AI_Projec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65650" y="4130675"/>
            <a:ext cx="9395302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spc="-130" dirty="0">
                <a:solidFill>
                  <a:srgbClr val="6E91A0"/>
                </a:solidFill>
                <a:latin typeface="Times New Roman" panose="02020603050405020304"/>
                <a:cs typeface="Times New Roman" panose="02020603050405020304"/>
              </a:rPr>
              <a:t>Hear</a:t>
            </a:r>
            <a:r>
              <a:rPr sz="7200" b="1" dirty="0">
                <a:solidFill>
                  <a:srgbClr val="6E91A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7200" b="1" spc="-250" dirty="0">
                <a:solidFill>
                  <a:srgbClr val="6E91A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7200" b="1" spc="-125" dirty="0">
                <a:solidFill>
                  <a:srgbClr val="6E91A0"/>
                </a:solidFill>
                <a:latin typeface="Arial MT"/>
                <a:cs typeface="Times New Roman" panose="02020603050405020304"/>
              </a:rPr>
              <a:t>Strok</a:t>
            </a:r>
            <a:r>
              <a:rPr sz="7200" b="1" dirty="0">
                <a:solidFill>
                  <a:srgbClr val="6E91A0"/>
                </a:solidFill>
                <a:latin typeface="Arial MT"/>
                <a:cs typeface="Times New Roman" panose="02020603050405020304"/>
              </a:rPr>
              <a:t>e</a:t>
            </a:r>
            <a:r>
              <a:rPr sz="7200" b="1" spc="-245" dirty="0">
                <a:solidFill>
                  <a:srgbClr val="6E91A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7200" b="1" spc="-125" dirty="0">
                <a:solidFill>
                  <a:srgbClr val="6E91A0"/>
                </a:solidFill>
                <a:latin typeface="Times New Roman" panose="02020603050405020304"/>
                <a:cs typeface="Times New Roman" panose="02020603050405020304"/>
              </a:rPr>
              <a:t>Prediction</a:t>
            </a:r>
            <a:endParaRPr sz="7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6650" y="6714483"/>
            <a:ext cx="8001000" cy="2949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10" dirty="0">
                <a:cs typeface="Times New Roman" panose="02020603050405020304"/>
              </a:rPr>
              <a:t>Team</a:t>
            </a:r>
            <a:r>
              <a:rPr sz="4000" b="1" spc="-35" dirty="0">
                <a:cs typeface="Times New Roman" panose="02020603050405020304"/>
              </a:rPr>
              <a:t> </a:t>
            </a:r>
            <a:r>
              <a:rPr sz="4000" b="1" spc="-10" dirty="0">
                <a:cs typeface="Times New Roman" panose="02020603050405020304"/>
              </a:rPr>
              <a:t>Members</a:t>
            </a:r>
            <a:r>
              <a:rPr sz="4000" b="1" spc="-35" dirty="0">
                <a:cs typeface="Times New Roman" panose="02020603050405020304"/>
              </a:rPr>
              <a:t> </a:t>
            </a:r>
            <a:r>
              <a:rPr sz="4000" b="1" spc="-5" dirty="0">
                <a:cs typeface="Times New Roman" panose="02020603050405020304"/>
              </a:rPr>
              <a:t>(Group</a:t>
            </a:r>
            <a:r>
              <a:rPr sz="4000" b="1" spc="-20" dirty="0">
                <a:cs typeface="Times New Roman" panose="02020603050405020304"/>
              </a:rPr>
              <a:t> </a:t>
            </a:r>
            <a:r>
              <a:rPr sz="4000" b="1" spc="-5" dirty="0">
                <a:cs typeface="Times New Roman" panose="02020603050405020304"/>
              </a:rPr>
              <a:t>Vk18):</a:t>
            </a:r>
            <a:endParaRPr sz="4000" dirty="0">
              <a:cs typeface="Times New Roman" panose="02020603050405020304"/>
            </a:endParaRPr>
          </a:p>
          <a:p>
            <a:pPr marL="12700" marR="2218690">
              <a:lnSpc>
                <a:spcPts val="5390"/>
              </a:lnSpc>
              <a:spcBef>
                <a:spcPts val="500"/>
              </a:spcBef>
            </a:pPr>
            <a:r>
              <a:rPr sz="4000" b="1" spc="-5" dirty="0">
                <a:cs typeface="Times New Roman" panose="02020603050405020304"/>
              </a:rPr>
              <a:t>Sreenivas</a:t>
            </a:r>
            <a:r>
              <a:rPr sz="4000" b="1" spc="-95" dirty="0">
                <a:cs typeface="Times New Roman" panose="02020603050405020304"/>
              </a:rPr>
              <a:t> </a:t>
            </a:r>
            <a:r>
              <a:rPr sz="4000" b="1" spc="-5" dirty="0" err="1">
                <a:cs typeface="Times New Roman" panose="02020603050405020304"/>
              </a:rPr>
              <a:t>Kasulanati</a:t>
            </a:r>
            <a:r>
              <a:rPr sz="4000" b="1" spc="-5" dirty="0">
                <a:cs typeface="Times New Roman" panose="02020603050405020304"/>
              </a:rPr>
              <a:t> </a:t>
            </a:r>
            <a:endParaRPr lang="en-US" sz="4000" b="1" spc="-5" dirty="0">
              <a:cs typeface="Times New Roman" panose="02020603050405020304"/>
            </a:endParaRPr>
          </a:p>
          <a:p>
            <a:pPr marL="12700" marR="2218690">
              <a:lnSpc>
                <a:spcPts val="5390"/>
              </a:lnSpc>
              <a:spcBef>
                <a:spcPts val="500"/>
              </a:spcBef>
            </a:pPr>
            <a:r>
              <a:rPr sz="4000" b="1" spc="-685" dirty="0">
                <a:cs typeface="Times New Roman" panose="02020603050405020304"/>
              </a:rPr>
              <a:t> </a:t>
            </a:r>
            <a:r>
              <a:rPr sz="4000" b="1" spc="-5" dirty="0">
                <a:cs typeface="Times New Roman" panose="02020603050405020304"/>
              </a:rPr>
              <a:t>Sneha</a:t>
            </a:r>
            <a:r>
              <a:rPr sz="4000" b="1" spc="-15" dirty="0">
                <a:cs typeface="Times New Roman" panose="02020603050405020304"/>
              </a:rPr>
              <a:t> </a:t>
            </a:r>
            <a:r>
              <a:rPr sz="4000" b="1" spc="-5" dirty="0">
                <a:cs typeface="Times New Roman" panose="02020603050405020304"/>
              </a:rPr>
              <a:t>Vangala</a:t>
            </a:r>
            <a:endParaRPr sz="4000" dirty="0"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4000" b="1" spc="-5" dirty="0">
                <a:cs typeface="Times New Roman" panose="02020603050405020304"/>
              </a:rPr>
              <a:t>Adil</a:t>
            </a:r>
            <a:r>
              <a:rPr sz="4000" b="1" spc="-50" dirty="0">
                <a:cs typeface="Times New Roman" panose="02020603050405020304"/>
              </a:rPr>
              <a:t> </a:t>
            </a:r>
            <a:r>
              <a:rPr sz="4000" b="1" spc="-5" dirty="0">
                <a:cs typeface="Times New Roman" panose="02020603050405020304"/>
              </a:rPr>
              <a:t>Shaik</a:t>
            </a:r>
            <a:endParaRPr sz="4000" dirty="0">
              <a:cs typeface="Times New Roman" panose="020206030504050203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59847" y="1964688"/>
            <a:ext cx="98298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8000" spc="-140" dirty="0"/>
              <a:t>         </a:t>
            </a:r>
            <a:r>
              <a:rPr sz="8000" spc="-140" dirty="0"/>
              <a:t>Ter</a:t>
            </a:r>
            <a:r>
              <a:rPr sz="8000" dirty="0"/>
              <a:t>m</a:t>
            </a:r>
            <a:r>
              <a:rPr sz="8000" spc="-275" dirty="0"/>
              <a:t> </a:t>
            </a:r>
            <a:r>
              <a:rPr sz="8000" spc="-145" dirty="0"/>
              <a:t>Proje</a:t>
            </a:r>
            <a:r>
              <a:rPr lang="en-US" sz="8000" spc="-145" dirty="0"/>
              <a:t>ct</a:t>
            </a:r>
            <a:endParaRPr sz="8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393" y="1082675"/>
            <a:ext cx="17947313" cy="923330"/>
          </a:xfrm>
        </p:spPr>
        <p:txBody>
          <a:bodyPr/>
          <a:lstStyle/>
          <a:p>
            <a:r>
              <a:rPr lang="en-US" sz="6000" dirty="0"/>
              <a:t>Decision Tree: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84250" y="3444875"/>
            <a:ext cx="10647045" cy="4924425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3200" dirty="0"/>
              <a:t>The Decision Tree did not give a good result.</a:t>
            </a:r>
            <a:endParaRPr lang="en-US" sz="32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3200" dirty="0"/>
              <a:t>The confusion matrix and metrics indicate the performance of a decision tree model for heart stroke prediction.</a:t>
            </a:r>
            <a:endParaRPr lang="en-US" sz="32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3200" dirty="0"/>
              <a:t>The model is about 77.36% accurate but has low precision (26.90%) and recall (22.01%), suggesting a high rate of false positives and misses in capturing actual positive instances. </a:t>
            </a:r>
            <a:endParaRPr lang="en-US" sz="32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3200" dirty="0"/>
              <a:t>The F1 Score, a balance of precision and recall, is also relatively low at 24.21%. These results suggest a need for further model refinement to improve overall predictive capability.</a:t>
            </a:r>
            <a:endParaRPr lang="en-IN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12109450" y="3978275"/>
            <a:ext cx="5980411" cy="29718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78309"/>
            <a:ext cx="17947313" cy="923330"/>
          </a:xfrm>
        </p:spPr>
        <p:txBody>
          <a:bodyPr/>
          <a:lstStyle/>
          <a:p>
            <a:r>
              <a:rPr lang="en-IN" sz="6000" dirty="0"/>
              <a:t>Random Forest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1850" y="1727834"/>
            <a:ext cx="9437366" cy="8863965"/>
          </a:xfrm>
        </p:spPr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/>
              <a:t>The Random Forest model was tuned using Grid Search, resulting in the best hyperparameters:</a:t>
            </a:r>
            <a:endParaRPr lang="en-US" sz="3200" dirty="0"/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`max _ depth` of 20</a:t>
            </a:r>
            <a:endParaRPr lang="en-US" sz="3200" dirty="0"/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`min _ samples _ split` of 2 </a:t>
            </a:r>
            <a:endParaRPr lang="en-US" sz="3200" dirty="0"/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`n _ estimators` of 100.</a:t>
            </a:r>
            <a:endParaRPr lang="en-US" sz="32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/>
              <a:t>With these settings, the model achieved a testing accuracy of 84.12%.</a:t>
            </a:r>
            <a:endParaRPr lang="en-US" sz="32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/>
              <a:t>This indicates improved performance compared to default settings.</a:t>
            </a:r>
            <a:endParaRPr lang="en-IN" sz="32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3200" dirty="0"/>
              <a:t>The Random Forest model, configured with the best hyperparameters, shows strong performance with a training cross-validation accuracy of 89.5% and a testing accuracy of 84.12%. </a:t>
            </a:r>
            <a:endParaRPr lang="en-US" sz="32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3200" dirty="0"/>
              <a:t>The model's predictions are balanced between the two classes.</a:t>
            </a:r>
            <a:endParaRPr lang="en-US" sz="32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3200" dirty="0"/>
              <a:t>This suggests effective learning from the training data, good generalization to new data, and the absence of overfitting or underfitting.</a:t>
            </a:r>
            <a:endParaRPr lang="en-IN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11195050" y="4646802"/>
            <a:ext cx="7129957" cy="833119"/>
          </a:xfrm>
        </p:spPr>
      </p:pic>
      <p:pic>
        <p:nvPicPr>
          <p:cNvPr id="7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8284" y="3597276"/>
            <a:ext cx="9437366" cy="8331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393" y="1387475"/>
            <a:ext cx="17947313" cy="923330"/>
          </a:xfrm>
        </p:spPr>
        <p:txBody>
          <a:bodyPr/>
          <a:lstStyle/>
          <a:p>
            <a:r>
              <a:rPr lang="en-IN" sz="6000" dirty="0"/>
              <a:t>XG-Boost Classifier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79450" y="3368675"/>
            <a:ext cx="8745284" cy="3939540"/>
          </a:xfrm>
        </p:spPr>
        <p:txBody>
          <a:bodyPr/>
          <a:lstStyle/>
          <a:p>
            <a:pPr algn="just"/>
            <a:endParaRPr lang="en-US" sz="32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/>
              <a:t>The XG-Boost Classifier achieved a mean cross-validation accuracy of 86.9% during training, with a small variability of +/- 4.4%. </a:t>
            </a:r>
            <a:endParaRPr lang="en-US" sz="32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/>
              <a:t>On the testing dataset, the accuracy was 83.02%, indicating good generalization to new data. </a:t>
            </a:r>
            <a:endParaRPr lang="en-US" sz="32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/>
              <a:t>The close alignment between training and testing accuracies suggests the model is well-calibrated. </a:t>
            </a:r>
            <a:endParaRPr lang="en-IN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10679368" y="5103495"/>
            <a:ext cx="7848803" cy="110236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115" y="930275"/>
            <a:ext cx="17947313" cy="923330"/>
          </a:xfrm>
        </p:spPr>
        <p:txBody>
          <a:bodyPr/>
          <a:lstStyle/>
          <a:p>
            <a:r>
              <a:rPr lang="en-IN" sz="6000" dirty="0"/>
              <a:t>Hybrid - Voting Classifier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80462" y="2946241"/>
            <a:ext cx="8745284" cy="5416868"/>
          </a:xfrm>
        </p:spPr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/>
              <a:t>The Hybrid Voting Classifier achieved an 88.4% mean cross-validation accuracy during training, with a standard deviation of +/- 4.6%. </a:t>
            </a:r>
            <a:endParaRPr lang="en-US" sz="32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/>
              <a:t>On the testing dataset, it showed an accuracy of 83.57%, indicating effective generalization.</a:t>
            </a:r>
            <a:endParaRPr lang="en-US" sz="32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/>
              <a:t>The output includes indices representing specific instances in the test dataset and details of a particular test instance with 18 features.</a:t>
            </a:r>
            <a:endParaRPr lang="en-US" sz="32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/>
              <a:t>This suggests successful combination and performance of individual models in the hybrid approach</a:t>
            </a:r>
            <a:endParaRPr lang="en-IN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10280650" y="5459094"/>
            <a:ext cx="7488937" cy="9906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468" y="1006475"/>
            <a:ext cx="17947313" cy="923330"/>
          </a:xfrm>
        </p:spPr>
        <p:txBody>
          <a:bodyPr/>
          <a:lstStyle/>
          <a:p>
            <a:r>
              <a:rPr lang="en-US" sz="6000" dirty="0"/>
              <a:t>Comparison of 3 Models:</a:t>
            </a:r>
            <a:endParaRPr lang="en-IN" sz="6000" dirty="0"/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11374821" y="5502274"/>
            <a:ext cx="8110811" cy="5283785"/>
          </a:xfrm>
        </p:spPr>
      </p:pic>
      <p:graphicFrame>
        <p:nvGraphicFramePr>
          <p:cNvPr id="17" name="Content Placeholder 16"/>
          <p:cNvGraphicFramePr>
            <a:graphicFrameLocks noGrp="1"/>
          </p:cNvGraphicFramePr>
          <p:nvPr>
            <p:ph sz="half" idx="2"/>
          </p:nvPr>
        </p:nvGraphicFramePr>
        <p:xfrm>
          <a:off x="618468" y="2835275"/>
          <a:ext cx="10342562" cy="6095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1281"/>
                <a:gridCol w="5171281"/>
              </a:tblGrid>
              <a:tr h="1071562">
                <a:tc>
                  <a:txBody>
                    <a:bodyPr/>
                    <a:lstStyle/>
                    <a:p>
                      <a:r>
                        <a:rPr lang="en-US" sz="5400" dirty="0"/>
                        <a:t>     MODELS</a:t>
                      </a:r>
                      <a:endParaRPr lang="en-IN" sz="5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   ACCURACY </a:t>
                      </a:r>
                      <a:endParaRPr lang="en-IN" sz="5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939400">
                <a:tc>
                  <a:txBody>
                    <a:bodyPr/>
                    <a:lstStyle/>
                    <a:p>
                      <a:r>
                        <a:rPr lang="en-US" sz="4000" dirty="0"/>
                        <a:t>Decision Tree:</a:t>
                      </a:r>
                      <a:endParaRPr lang="en-IN" sz="4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0.7736</a:t>
                      </a:r>
                      <a:endParaRPr lang="en-IN" sz="4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IN" sz="4000" dirty="0"/>
                        <a:t>Random Forest - Grid Search:</a:t>
                      </a:r>
                      <a:endParaRPr lang="en-IN" sz="4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0.8412</a:t>
                      </a:r>
                      <a:endParaRPr lang="en-IN" sz="4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4000" dirty="0"/>
                        <a:t>Logistic Regression:</a:t>
                      </a:r>
                      <a:endParaRPr lang="en-IN" sz="4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0.8325</a:t>
                      </a:r>
                      <a:endParaRPr lang="en-IN" sz="4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IN" sz="4000" dirty="0"/>
                        <a:t>XG-Boost Classifier:</a:t>
                      </a:r>
                      <a:endParaRPr lang="en-IN" sz="4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0.8302</a:t>
                      </a:r>
                      <a:endParaRPr lang="en-IN" sz="4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IN" sz="4000" dirty="0"/>
                        <a:t>Hybrid - Voting Classifier:</a:t>
                      </a:r>
                      <a:endParaRPr lang="en-IN" sz="4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0.8357</a:t>
                      </a:r>
                      <a:endParaRPr lang="en-IN" sz="4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3608" y="701675"/>
            <a:ext cx="7602024" cy="458628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392" y="854075"/>
            <a:ext cx="17947313" cy="923330"/>
          </a:xfrm>
        </p:spPr>
        <p:txBody>
          <a:bodyPr/>
          <a:lstStyle/>
          <a:p>
            <a:r>
              <a:rPr lang="en-US" sz="6000" dirty="0"/>
              <a:t>Future Scope:</a:t>
            </a:r>
            <a:endParaRPr lang="en-IN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850" y="2682875"/>
            <a:ext cx="14294737" cy="6401753"/>
          </a:xfrm>
        </p:spPr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/>
              <a:t>Model Enhancement: Continuously improve machine learning models and explore advanced algorithms for better accuracy.</a:t>
            </a:r>
            <a:endParaRPr lang="en-US" sz="32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/>
              <a:t>User-Centric Development: Incorporate user feedback and iterate on the model based on real-world outcomes.</a:t>
            </a:r>
            <a:endParaRPr lang="en-US" sz="32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/>
              <a:t>Comprehensive Health Metrics: Expand input features to include a broader range of health indicators for a more thorough risk assessment.</a:t>
            </a:r>
            <a:endParaRPr lang="en-US" sz="32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/>
              <a:t>Mobile Accessibility: Develop a mobile app for wider accessibility and include features like health reminders.</a:t>
            </a:r>
            <a:endParaRPr lang="en-US" sz="32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/>
              <a:t>Real-time Monitoring: Integrate wearables or IoT for real-time health data, providing more immediate and accurate predictions .</a:t>
            </a:r>
            <a:endParaRPr lang="en-US" sz="32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/>
              <a:t>Privacy Measures and Collaborations: Strengthen data security, comply with privacy regulations, and explore collaborations with healthcare professionals and institutions.</a:t>
            </a:r>
            <a:endParaRPr lang="en-IN"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521" y="1311275"/>
            <a:ext cx="17947313" cy="923330"/>
          </a:xfrm>
        </p:spPr>
        <p:txBody>
          <a:bodyPr/>
          <a:lstStyle/>
          <a:p>
            <a:r>
              <a:rPr lang="en-US" sz="6000" dirty="0"/>
              <a:t>Conclusion:</a:t>
            </a:r>
            <a:endParaRPr lang="en-IN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6521" y="3292475"/>
            <a:ext cx="14066137" cy="3446780"/>
          </a:xfrm>
        </p:spPr>
        <p:txBody>
          <a:bodyPr/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200" b="0" i="0" dirty="0"/>
              <a:t>After an exhaustive exploration involving various models and diverse hyperparameter configurations, we have opted to proceed with the Random Forest algorithm. </a:t>
            </a:r>
            <a:endParaRPr lang="en-US" sz="3200" b="0" i="0" dirty="0"/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200" b="0" i="0" dirty="0"/>
              <a:t>Specifically, we found that setting the hyperparameters to (n _ estimators=100, random _ state=555, max _ depth=20,     min _ samples _ split=2) yielded superior performance compared to other models with an accuracy value close to 85% (84.12)</a:t>
            </a:r>
            <a:endParaRPr lang="en-US" sz="3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393" y="523290"/>
            <a:ext cx="17947313" cy="2477601"/>
          </a:xfrm>
        </p:spPr>
        <p:txBody>
          <a:bodyPr/>
          <a:lstStyle/>
          <a:p>
            <a:br>
              <a:rPr lang="en-US" sz="5400" dirty="0">
                <a:latin typeface="Arial MT"/>
                <a:cs typeface="Arial MT"/>
              </a:rPr>
            </a:br>
            <a:r>
              <a:rPr lang="en-US" sz="5400" dirty="0">
                <a:latin typeface="Arial MT"/>
                <a:cs typeface="Arial MT"/>
              </a:rPr>
              <a:t>Links and References</a:t>
            </a:r>
            <a:br>
              <a:rPr lang="en-US" sz="5400" dirty="0">
                <a:latin typeface="Arial MT"/>
                <a:cs typeface="Arial MT"/>
              </a:rPr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7513" y="2301874"/>
            <a:ext cx="15132937" cy="3939540"/>
          </a:xfrm>
        </p:spPr>
        <p:txBody>
          <a:bodyPr/>
          <a:lstStyle/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/>
              <a:t>GITHUB LINK:</a:t>
            </a:r>
            <a:endParaRPr lang="en-US" sz="3200" dirty="0"/>
          </a:p>
          <a:p>
            <a:pPr algn="just"/>
            <a:r>
              <a:rPr lang="en-US" sz="3200" dirty="0">
                <a:hlinkClick r:id="rId1"/>
              </a:rPr>
              <a:t>https://github.com/SreenivasKasulanati/AI_Project</a:t>
            </a:r>
            <a:endParaRPr lang="en-US" sz="3200" dirty="0"/>
          </a:p>
          <a:p>
            <a:pPr algn="just"/>
            <a:endParaRPr lang="en-US" sz="32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/>
              <a:t>DATA SOURCE LINK:</a:t>
            </a:r>
            <a:endParaRPr lang="en-US" sz="3200" dirty="0"/>
          </a:p>
          <a:p>
            <a:pPr algn="just"/>
            <a:r>
              <a:rPr lang="en-US" sz="3200" dirty="0">
                <a:hlinkClick r:id="rId2"/>
              </a:rPr>
              <a:t>https://www.kaggle.com/datasets/dileep070/heart-disease-prediction-using-logistic-regression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032991" y="2911475"/>
            <a:ext cx="13652500" cy="4921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5170" indent="-685800" algn="just">
              <a:lnSpc>
                <a:spcPct val="100000"/>
              </a:lnSpc>
              <a:spcBef>
                <a:spcPts val="1875"/>
              </a:spcBef>
              <a:buFont typeface="Wingdings" panose="05000000000000000000" pitchFamily="2" charset="2"/>
              <a:buChar char="Ø"/>
            </a:pPr>
            <a:r>
              <a:rPr lang="en-US" sz="3200" dirty="0">
                <a:latin typeface="Arial MT"/>
                <a:cs typeface="Arial MT"/>
              </a:rPr>
              <a:t>Overview of the project</a:t>
            </a:r>
            <a:endParaRPr lang="en-US" sz="3200" dirty="0">
              <a:latin typeface="Arial MT"/>
              <a:cs typeface="Arial MT"/>
            </a:endParaRPr>
          </a:p>
          <a:p>
            <a:pPr marL="725170" indent="-685800" algn="just">
              <a:lnSpc>
                <a:spcPct val="100000"/>
              </a:lnSpc>
              <a:spcBef>
                <a:spcPts val="1875"/>
              </a:spcBef>
              <a:buFont typeface="Wingdings" panose="05000000000000000000" pitchFamily="2" charset="2"/>
              <a:buChar char="Ø"/>
            </a:pPr>
            <a:r>
              <a:rPr lang="en-US" sz="3200" dirty="0">
                <a:latin typeface="Arial MT"/>
                <a:cs typeface="Arial MT"/>
              </a:rPr>
              <a:t>Overview of the Datasets and Variables</a:t>
            </a:r>
            <a:endParaRPr lang="en-US" sz="3200" dirty="0">
              <a:latin typeface="Arial MT"/>
              <a:cs typeface="Arial MT"/>
            </a:endParaRPr>
          </a:p>
          <a:p>
            <a:pPr marL="725170" indent="-685800" algn="just">
              <a:lnSpc>
                <a:spcPct val="100000"/>
              </a:lnSpc>
              <a:spcBef>
                <a:spcPts val="1875"/>
              </a:spcBef>
              <a:buFont typeface="Wingdings" panose="05000000000000000000" pitchFamily="2" charset="2"/>
              <a:buChar char="Ø"/>
            </a:pPr>
            <a:r>
              <a:rPr lang="en-US" sz="3200" dirty="0">
                <a:latin typeface="Arial MT"/>
                <a:cs typeface="Arial MT"/>
              </a:rPr>
              <a:t>Machine Learning Model Results</a:t>
            </a:r>
            <a:endParaRPr lang="en-US" sz="3200" dirty="0">
              <a:latin typeface="Arial MT"/>
              <a:cs typeface="Arial MT"/>
            </a:endParaRPr>
          </a:p>
          <a:p>
            <a:pPr marL="725170" indent="-685800" algn="just">
              <a:lnSpc>
                <a:spcPct val="100000"/>
              </a:lnSpc>
              <a:spcBef>
                <a:spcPts val="1875"/>
              </a:spcBef>
              <a:buFont typeface="Wingdings" panose="05000000000000000000" pitchFamily="2" charset="2"/>
              <a:buChar char="Ø"/>
            </a:pPr>
            <a:r>
              <a:rPr lang="en-US" sz="3200" dirty="0">
                <a:latin typeface="Arial MT"/>
                <a:cs typeface="Arial MT"/>
              </a:rPr>
              <a:t>Evaluation Method and Conclusion</a:t>
            </a:r>
            <a:endParaRPr lang="en-US" sz="3200" dirty="0">
              <a:latin typeface="Arial MT"/>
              <a:cs typeface="Arial MT"/>
            </a:endParaRPr>
          </a:p>
          <a:p>
            <a:pPr marL="725170" indent="-685800" algn="just">
              <a:lnSpc>
                <a:spcPct val="100000"/>
              </a:lnSpc>
              <a:spcBef>
                <a:spcPts val="1875"/>
              </a:spcBef>
              <a:buFont typeface="Wingdings" panose="05000000000000000000" pitchFamily="2" charset="2"/>
              <a:buChar char="Ø"/>
            </a:pPr>
            <a:r>
              <a:rPr lang="en-US" sz="3200" dirty="0">
                <a:latin typeface="Arial MT"/>
                <a:cs typeface="Arial MT"/>
              </a:rPr>
              <a:t>Future Scope</a:t>
            </a:r>
            <a:endParaRPr lang="en-US" sz="3200" dirty="0">
              <a:latin typeface="Arial MT"/>
              <a:cs typeface="Arial MT"/>
            </a:endParaRPr>
          </a:p>
          <a:p>
            <a:pPr marL="725170" indent="-685800" algn="just">
              <a:lnSpc>
                <a:spcPct val="100000"/>
              </a:lnSpc>
              <a:spcBef>
                <a:spcPts val="1875"/>
              </a:spcBef>
              <a:buFont typeface="Wingdings" panose="05000000000000000000" pitchFamily="2" charset="2"/>
              <a:buChar char="Ø"/>
            </a:pPr>
            <a:r>
              <a:rPr lang="en-US" sz="3200" dirty="0">
                <a:latin typeface="Arial MT"/>
                <a:cs typeface="Arial MT"/>
              </a:rPr>
              <a:t>Conclusion</a:t>
            </a:r>
            <a:endParaRPr lang="en-US" sz="3200" dirty="0">
              <a:latin typeface="Arial MT"/>
              <a:cs typeface="Arial MT"/>
            </a:endParaRPr>
          </a:p>
          <a:p>
            <a:pPr marL="725170" indent="-685800" algn="just">
              <a:lnSpc>
                <a:spcPct val="100000"/>
              </a:lnSpc>
              <a:spcBef>
                <a:spcPts val="1875"/>
              </a:spcBef>
              <a:buFont typeface="Wingdings" panose="05000000000000000000" pitchFamily="2" charset="2"/>
              <a:buChar char="Ø"/>
            </a:pPr>
            <a:r>
              <a:rPr lang="en-US" sz="3200" dirty="0">
                <a:latin typeface="Arial MT"/>
                <a:cs typeface="Arial MT"/>
              </a:rPr>
              <a:t>Links and References</a:t>
            </a:r>
            <a:endParaRPr sz="32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62989" y="976925"/>
            <a:ext cx="7160261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000" spc="-10" dirty="0"/>
              <a:t>CONTENTS:</a:t>
            </a:r>
            <a:endParaRPr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1158875"/>
            <a:ext cx="17947313" cy="923330"/>
          </a:xfrm>
        </p:spPr>
        <p:txBody>
          <a:bodyPr/>
          <a:lstStyle/>
          <a:p>
            <a:r>
              <a:rPr lang="en-US" sz="6000" dirty="0">
                <a:latin typeface="Arial MT"/>
                <a:cs typeface="Arial MT"/>
              </a:rPr>
              <a:t>Overview of the project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05204" y="2601150"/>
            <a:ext cx="12780646" cy="7386638"/>
          </a:xfrm>
        </p:spPr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/>
              <a:t>The Heart Stroke prediction system uses the power of machine learning models to anticipate and mitigate the risk of heart strokes.</a:t>
            </a:r>
            <a:endParaRPr lang="en-US" sz="32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/>
              <a:t> This comprehensive approach involves:</a:t>
            </a:r>
            <a:endParaRPr lang="en-US" sz="3200" dirty="0"/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Collecting and preprocessing patient data</a:t>
            </a:r>
            <a:endParaRPr lang="en-US" sz="3200" dirty="0"/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Identifying crucial risk factors using models like Logistic Regression </a:t>
            </a:r>
            <a:r>
              <a:rPr lang="en-US" sz="3200" dirty="0" err="1"/>
              <a:t>asnd</a:t>
            </a:r>
            <a:r>
              <a:rPr lang="en-US" sz="3200" dirty="0"/>
              <a:t> Decision Trees </a:t>
            </a:r>
            <a:endParaRPr lang="en-US" sz="3200" dirty="0"/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Training ensemble models such as Random Forests and XG-Boost.</a:t>
            </a:r>
            <a:endParaRPr lang="en-US" sz="32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/>
              <a:t>The system's robustness is further enhanced through the application of a Hybrid Voting Classifier, combining predictions from various models.</a:t>
            </a:r>
            <a:endParaRPr lang="en-US" sz="32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/>
              <a:t>Rigorous evaluation and optimization processes ensure reliable performance metrics. </a:t>
            </a:r>
            <a:endParaRPr lang="en-US" sz="32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/>
              <a:t>Finally, the integrated system is deployed in healthcare settings, emphasizing continuous monitoring, interpretability, and ethical considerations to provide accurate and responsible predictions for identifying individuals at risk of heart strokes. </a:t>
            </a:r>
            <a:endParaRPr lang="en-IN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4050" y="3951545"/>
            <a:ext cx="5105400" cy="340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393" y="523290"/>
            <a:ext cx="17947313" cy="923330"/>
          </a:xfrm>
        </p:spPr>
        <p:txBody>
          <a:bodyPr/>
          <a:lstStyle/>
          <a:p>
            <a:r>
              <a:rPr lang="en-US" sz="6000" dirty="0">
                <a:latin typeface="Arial MT"/>
                <a:cs typeface="Arial MT"/>
              </a:rPr>
              <a:t>Overview of the Datasets and Variables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764903"/>
            <a:ext cx="8745284" cy="9048631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/>
              <a:t>Patient sex (Gender) : Male - 0, Female - 1 </a:t>
            </a:r>
            <a:endParaRPr lang="en-IN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/>
              <a:t>Patient age (Numerical)</a:t>
            </a:r>
            <a:endParaRPr lang="en-IN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/>
              <a:t>Patient education level (Numerical) : lowest lever – 0.0, Highest level – 4.0 </a:t>
            </a:r>
            <a:endParaRPr lang="en-IN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/>
              <a:t>Current Smoker : No - 0, Yes – 1</a:t>
            </a:r>
            <a:endParaRPr lang="en-IN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/>
              <a:t>Cigs Per Day (Numerical) : Number of cigarettes consumed by the person.</a:t>
            </a:r>
            <a:endParaRPr lang="en-IN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/>
              <a:t>BP Meds(If under Medication for BP) : No - 0, Yes – 1</a:t>
            </a:r>
            <a:endParaRPr lang="en-IN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/>
              <a:t>Prevalent Stroke(Patient history of heart stroke ) : No - 0, Yes – 1</a:t>
            </a:r>
            <a:endParaRPr lang="en-IN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/>
              <a:t>Prevalent Hyper(Patient history of hypertension) : No - 0, Yes - 1 </a:t>
            </a:r>
            <a:endParaRPr lang="en-IN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/>
              <a:t>Diabetes(Patient history of diabetes) : No - 0, Yes – 1</a:t>
            </a:r>
            <a:endParaRPr lang="en-IN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 err="1"/>
              <a:t>TotChol</a:t>
            </a:r>
            <a:r>
              <a:rPr lang="en-IN" sz="2800" dirty="0"/>
              <a:t> (Numerical) : Patient </a:t>
            </a:r>
            <a:r>
              <a:rPr lang="en-IN" sz="2800" dirty="0" err="1"/>
              <a:t>Cholestrol</a:t>
            </a:r>
            <a:r>
              <a:rPr lang="en-IN" sz="2800" dirty="0"/>
              <a:t> level</a:t>
            </a:r>
            <a:endParaRPr lang="en-IN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 err="1"/>
              <a:t>sysBP</a:t>
            </a:r>
            <a:r>
              <a:rPr lang="en-IN" sz="2800" dirty="0"/>
              <a:t> (Numerical) : Patient systolic blood pressure level</a:t>
            </a:r>
            <a:endParaRPr lang="en-IN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 err="1"/>
              <a:t>diaBP</a:t>
            </a:r>
            <a:r>
              <a:rPr lang="en-IN" sz="2800" dirty="0"/>
              <a:t> (Numerical) : Patient systolic blood pressure level</a:t>
            </a:r>
            <a:endParaRPr lang="en-IN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/>
              <a:t>BMI (Numerical) : Patient body mass index value</a:t>
            </a:r>
            <a:endParaRPr lang="en-IN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 err="1"/>
              <a:t>heartRate</a:t>
            </a:r>
            <a:r>
              <a:rPr lang="en-IN" sz="2800" dirty="0"/>
              <a:t> (Numerical) : Patient heart rate value </a:t>
            </a:r>
            <a:endParaRPr lang="en-IN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/>
              <a:t>glucose (Numerical) : Patient glucose level </a:t>
            </a:r>
            <a:endParaRPr lang="en-IN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/>
              <a:t>Stroke(Patient stroke chance for Ten years - risk of coronary heart disease): No - 0, Yes - 1</a:t>
            </a:r>
            <a:endParaRPr lang="en-IN" sz="2800" dirty="0"/>
          </a:p>
        </p:txBody>
      </p:sp>
      <p:pic>
        <p:nvPicPr>
          <p:cNvPr id="12" name="Content Placeholder 9"/>
          <p:cNvPicPr>
            <a:picLocks noGrp="1" noChangeAspect="1"/>
          </p:cNvPicPr>
          <p:nvPr>
            <p:ph sz="half" idx="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327" y="2835275"/>
            <a:ext cx="9829799" cy="6477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393" y="523290"/>
            <a:ext cx="17947313" cy="923330"/>
          </a:xfrm>
        </p:spPr>
        <p:txBody>
          <a:bodyPr/>
          <a:lstStyle/>
          <a:p>
            <a:r>
              <a:rPr lang="en-IN" sz="6000" dirty="0"/>
              <a:t>Data Visualization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08050" y="1576635"/>
            <a:ext cx="8745284" cy="8279190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3200" b="1" dirty="0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  </a:t>
            </a:r>
            <a:r>
              <a:rPr lang="en-IN" sz="4000" b="1" i="0" dirty="0">
                <a:solidFill>
                  <a:schemeClr val="accent6">
                    <a:lumMod val="75000"/>
                  </a:schemeClr>
                </a:solidFill>
                <a:effectLst/>
                <a:latin typeface="Helvetica Neue"/>
              </a:rPr>
              <a:t>Univariate Analysis:</a:t>
            </a:r>
            <a:endParaRPr lang="en-IN" sz="4000" b="1" i="0" dirty="0">
              <a:solidFill>
                <a:schemeClr val="accent6">
                  <a:lumMod val="75000"/>
                </a:schemeClr>
              </a:solidFill>
              <a:effectLst/>
              <a:latin typeface="Helvetica Neue"/>
            </a:endParaRPr>
          </a:p>
          <a:p>
            <a:pPr algn="l"/>
            <a:endParaRPr lang="en-IN" sz="3200" b="1" dirty="0">
              <a:solidFill>
                <a:schemeClr val="accent6">
                  <a:lumMod val="75000"/>
                </a:schemeClr>
              </a:solidFill>
              <a:latin typeface="Helvetica Neue"/>
            </a:endParaRPr>
          </a:p>
          <a:p>
            <a:pPr algn="l"/>
            <a:endParaRPr lang="en-IN" sz="3200" b="1" i="0" dirty="0">
              <a:solidFill>
                <a:schemeClr val="accent6">
                  <a:lumMod val="75000"/>
                </a:schemeClr>
              </a:solidFill>
              <a:effectLst/>
              <a:latin typeface="Helvetica Neue"/>
            </a:endParaRPr>
          </a:p>
          <a:p>
            <a:pPr algn="l"/>
            <a:endParaRPr lang="en-IN" sz="3200" b="1" dirty="0">
              <a:solidFill>
                <a:schemeClr val="accent6">
                  <a:lumMod val="75000"/>
                </a:schemeClr>
              </a:solidFill>
              <a:latin typeface="Helvetica Neue"/>
            </a:endParaRPr>
          </a:p>
          <a:p>
            <a:pPr algn="l"/>
            <a:endParaRPr lang="en-IN" sz="3200" b="1" i="0" dirty="0">
              <a:solidFill>
                <a:schemeClr val="accent6">
                  <a:lumMod val="75000"/>
                </a:schemeClr>
              </a:solidFill>
              <a:effectLst/>
              <a:latin typeface="Helvetica Neue"/>
            </a:endParaRPr>
          </a:p>
          <a:p>
            <a:pPr algn="l"/>
            <a:endParaRPr lang="en-IN" sz="3200" b="1" dirty="0">
              <a:solidFill>
                <a:schemeClr val="accent6">
                  <a:lumMod val="75000"/>
                </a:schemeClr>
              </a:solidFill>
              <a:latin typeface="Helvetica Neue"/>
            </a:endParaRPr>
          </a:p>
          <a:p>
            <a:pPr algn="l"/>
            <a:endParaRPr lang="en-IN" sz="3200" b="1" i="0" dirty="0">
              <a:solidFill>
                <a:schemeClr val="accent6">
                  <a:lumMod val="75000"/>
                </a:schemeClr>
              </a:solidFill>
              <a:effectLst/>
              <a:latin typeface="Helvetica Neue"/>
            </a:endParaRPr>
          </a:p>
          <a:p>
            <a:pPr algn="l"/>
            <a:endParaRPr lang="en-IN" sz="3200" b="1" dirty="0">
              <a:solidFill>
                <a:schemeClr val="accent6">
                  <a:lumMod val="75000"/>
                </a:schemeClr>
              </a:solidFill>
              <a:latin typeface="Helvetica Neue"/>
            </a:endParaRPr>
          </a:p>
          <a:p>
            <a:pPr algn="l"/>
            <a:endParaRPr lang="en-IN" sz="3200" b="1" i="0" dirty="0">
              <a:solidFill>
                <a:schemeClr val="accent6">
                  <a:lumMod val="75000"/>
                </a:schemeClr>
              </a:solidFill>
              <a:effectLst/>
              <a:latin typeface="Helvetica Neue"/>
            </a:endParaRPr>
          </a:p>
          <a:p>
            <a:pPr algn="l"/>
            <a:endParaRPr lang="en-IN" sz="3200" b="1" dirty="0">
              <a:solidFill>
                <a:schemeClr val="accent6">
                  <a:lumMod val="75000"/>
                </a:schemeClr>
              </a:solidFill>
              <a:latin typeface="Helvetica Neue"/>
            </a:endParaRPr>
          </a:p>
          <a:p>
            <a:pPr algn="l"/>
            <a:endParaRPr lang="en-IN" sz="3200" b="1" i="0" dirty="0">
              <a:solidFill>
                <a:schemeClr val="accent6">
                  <a:lumMod val="75000"/>
                </a:schemeClr>
              </a:solidFill>
              <a:effectLst/>
              <a:latin typeface="Helvetica Neue"/>
            </a:endParaRPr>
          </a:p>
          <a:p>
            <a:pPr algn="l"/>
            <a:endParaRPr lang="en-IN" sz="3200" b="1" dirty="0">
              <a:solidFill>
                <a:schemeClr val="accent6">
                  <a:lumMod val="75000"/>
                </a:schemeClr>
              </a:solidFill>
              <a:latin typeface="Helvetica Neue"/>
            </a:endParaRPr>
          </a:p>
          <a:p>
            <a:pPr algn="l"/>
            <a:endParaRPr lang="en-IN" sz="3200" b="1" i="0" dirty="0">
              <a:solidFill>
                <a:schemeClr val="accent6">
                  <a:lumMod val="75000"/>
                </a:schemeClr>
              </a:solidFill>
              <a:effectLst/>
              <a:latin typeface="Helvetica Neue"/>
            </a:endParaRPr>
          </a:p>
          <a:p>
            <a:pPr algn="l"/>
            <a:endParaRPr lang="en-IN" sz="3200" b="1" dirty="0">
              <a:solidFill>
                <a:schemeClr val="accent6">
                  <a:lumMod val="75000"/>
                </a:schemeClr>
              </a:solidFill>
              <a:latin typeface="Helvetica Neue"/>
            </a:endParaRPr>
          </a:p>
          <a:p>
            <a:pPr algn="l"/>
            <a:endParaRPr lang="en-IN" sz="3200" b="1" i="0" dirty="0">
              <a:solidFill>
                <a:schemeClr val="accent6">
                  <a:lumMod val="75000"/>
                </a:schemeClr>
              </a:solidFill>
              <a:effectLst/>
              <a:latin typeface="Helvetica Neue"/>
            </a:endParaRPr>
          </a:p>
          <a:p>
            <a:pPr algn="l"/>
            <a:endParaRPr lang="en-IN" sz="3200" b="1" i="0" dirty="0">
              <a:solidFill>
                <a:schemeClr val="accent6">
                  <a:lumMod val="75000"/>
                </a:schemeClr>
              </a:solidFill>
              <a:effectLst/>
              <a:latin typeface="Helvetica Neue"/>
            </a:endParaRP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t="3144" b="2421"/>
          <a:stretch>
            <a:fillRect/>
          </a:stretch>
        </p:blipFill>
        <p:spPr>
          <a:xfrm>
            <a:off x="3906682" y="2471821"/>
            <a:ext cx="5905890" cy="38253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650" y="2471821"/>
            <a:ext cx="4953000" cy="28729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2332"/>
          <a:stretch>
            <a:fillRect/>
          </a:stretch>
        </p:blipFill>
        <p:spPr>
          <a:xfrm>
            <a:off x="2736850" y="6584463"/>
            <a:ext cx="4122777" cy="28729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005" y="6583580"/>
            <a:ext cx="4016088" cy="28196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t="5128"/>
          <a:stretch>
            <a:fillRect/>
          </a:stretch>
        </p:blipFill>
        <p:spPr>
          <a:xfrm>
            <a:off x="13100050" y="6583580"/>
            <a:ext cx="4153260" cy="28196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1850" y="1768475"/>
            <a:ext cx="8745284" cy="892552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4000" b="1" i="0" dirty="0">
                <a:solidFill>
                  <a:schemeClr val="accent6">
                    <a:lumMod val="75000"/>
                  </a:schemeClr>
                </a:solidFill>
                <a:effectLst/>
                <a:latin typeface="Helvetica Neue"/>
              </a:rPr>
              <a:t>Bivariate Analysis:</a:t>
            </a:r>
            <a:endParaRPr lang="en-IN" sz="4000" b="1" i="0" dirty="0">
              <a:solidFill>
                <a:schemeClr val="accent6">
                  <a:lumMod val="75000"/>
                </a:schemeClr>
              </a:solidFill>
              <a:effectLst/>
              <a:latin typeface="Helvetica Neue"/>
            </a:endParaRP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8850" y="2759075"/>
            <a:ext cx="5029200" cy="3397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450" y="2654544"/>
            <a:ext cx="5029200" cy="35016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203" y="6532741"/>
            <a:ext cx="4771182" cy="33971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3738" y="6452679"/>
            <a:ext cx="5561912" cy="34367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9050" y="6350029"/>
            <a:ext cx="4588859" cy="35106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2446362"/>
            <a:ext cx="4450789" cy="32083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503" y="2213876"/>
            <a:ext cx="4907739" cy="3322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008" y="2285100"/>
            <a:ext cx="4450789" cy="32751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48797" y="2392767"/>
            <a:ext cx="4568356" cy="32619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4248" y="6152904"/>
            <a:ext cx="4627250" cy="33225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9394" y="6152902"/>
            <a:ext cx="4604921" cy="32199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82211" y="6147755"/>
            <a:ext cx="5214837" cy="325068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3250" y="3825875"/>
            <a:ext cx="9220200" cy="2769989"/>
          </a:xfrm>
        </p:spPr>
        <p:txBody>
          <a:bodyPr/>
          <a:lstStyle/>
          <a:p>
            <a:pPr algn="ctr"/>
            <a:r>
              <a:rPr lang="en-US" sz="6000" spc="-5" dirty="0"/>
              <a:t>Machine Learning Models And </a:t>
            </a:r>
            <a:br>
              <a:rPr lang="en-US" sz="6000" spc="-5" dirty="0"/>
            </a:br>
            <a:r>
              <a:rPr lang="en-US" sz="6000" spc="-5" dirty="0"/>
              <a:t>Evaluation Techniques </a:t>
            </a:r>
            <a:endParaRPr lang="en-IN" sz="6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393" y="1225242"/>
            <a:ext cx="17947313" cy="923330"/>
          </a:xfrm>
        </p:spPr>
        <p:txBody>
          <a:bodyPr/>
          <a:lstStyle/>
          <a:p>
            <a:r>
              <a:rPr lang="en-US" sz="6000" dirty="0"/>
              <a:t>Logistic Regression:</a:t>
            </a:r>
            <a:endParaRPr lang="en-IN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02075"/>
            <a:ext cx="10439400" cy="3939540"/>
          </a:xfrm>
        </p:spPr>
        <p:txBody>
          <a:bodyPr/>
          <a:lstStyle/>
          <a:p>
            <a:pPr algn="just"/>
            <a:endParaRPr lang="en-US" sz="32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/>
              <a:t>The logistic regression model achieved an 81.4% mean cross-validation accuracy during training, with low variability. </a:t>
            </a:r>
            <a:endParaRPr lang="en-US" sz="32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/>
              <a:t>On the testing dataset, the accuracy was 83.25%, indicating good generalization to new data. </a:t>
            </a:r>
            <a:endParaRPr lang="en-US" sz="32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/>
              <a:t>The close alignment between training and testing accuracies suggests the model is well-calibrated. </a:t>
            </a:r>
            <a:endParaRPr lang="en-IN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04650" y="5128879"/>
            <a:ext cx="6830610" cy="10515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D5F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6125</Words>
  <Application>WPS Presentation</Application>
  <PresentationFormat>Custom</PresentationFormat>
  <Paragraphs>161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SimSun</vt:lpstr>
      <vt:lpstr>Wingdings</vt:lpstr>
      <vt:lpstr>Arial MT</vt:lpstr>
      <vt:lpstr>Times New Roman</vt:lpstr>
      <vt:lpstr>Helvetica Neue</vt:lpstr>
      <vt:lpstr>Calibri</vt:lpstr>
      <vt:lpstr>Microsoft YaHei</vt:lpstr>
      <vt:lpstr>Arial Unicode MS</vt:lpstr>
      <vt:lpstr>Office Theme</vt:lpstr>
      <vt:lpstr>         Term Project</vt:lpstr>
      <vt:lpstr>CONTENTS:</vt:lpstr>
      <vt:lpstr>Overview of the project</vt:lpstr>
      <vt:lpstr>Overview of the Datasets and Variables</vt:lpstr>
      <vt:lpstr>Data Visualization</vt:lpstr>
      <vt:lpstr>PowerPoint 演示文稿</vt:lpstr>
      <vt:lpstr>PowerPoint 演示文稿</vt:lpstr>
      <vt:lpstr>Machine Learning Models And  Evaluation Techniques </vt:lpstr>
      <vt:lpstr>Logistic Regression:</vt:lpstr>
      <vt:lpstr>Decision Tree:</vt:lpstr>
      <vt:lpstr>Random Forest</vt:lpstr>
      <vt:lpstr>XG-Boost Classifier</vt:lpstr>
      <vt:lpstr>Hybrid - Voting Classifier</vt:lpstr>
      <vt:lpstr>Comparison of 3 Models:</vt:lpstr>
      <vt:lpstr>Future Scope:</vt:lpstr>
      <vt:lpstr>Conclusion:</vt:lpstr>
      <vt:lpstr> Links and References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detection</dc:title>
  <dc:creator>Adil</dc:creator>
  <cp:lastModifiedBy>Sreenivas Kasulanati</cp:lastModifiedBy>
  <cp:revision>6</cp:revision>
  <dcterms:created xsi:type="dcterms:W3CDTF">2023-11-27T17:52:00Z</dcterms:created>
  <dcterms:modified xsi:type="dcterms:W3CDTF">2023-12-14T03:19:34Z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2023-11-03T19:00:00Z</vt:filetime>
  </property>
  <property fmtid="{D5CDD505-2E9C-101B-9397-08002B2CF9AE}" pid="3" name="Creator">
    <vt:lpwstr>Aspose Ltd.</vt:lpwstr>
  </property>
  <property fmtid="{D5CDD505-2E9C-101B-9397-08002B2CF9AE}" pid="4" name="LastSaved">
    <vt:filetime>2023-11-26T19:00:00Z</vt:filetime>
  </property>
  <property fmtid="{D5CDD505-2E9C-101B-9397-08002B2CF9AE}" pid="5" name="ICV">
    <vt:lpwstr>A2BCD4A27D2346989CD63FD52E1B509A</vt:lpwstr>
  </property>
  <property fmtid="{D5CDD505-2E9C-101B-9397-08002B2CF9AE}" pid="6" name="KSOProductBuildVer">
    <vt:lpwstr>1033-11.2.0.11225</vt:lpwstr>
  </property>
</Properties>
</file>