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36" y="-39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9C9CBD4-B5A3-4E8A-BF4C-2569D7CB14F0}" type="datetimeFigureOut">
              <a:rPr lang="en-IN" smtClean="0"/>
            </a:fld>
            <a:endParaRPr lang="en-IN"/>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118F583-543C-4D8D-8ECB-BFA49089014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18F583-543C-4D8D-8ECB-BFA49089014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F0F3E"/>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F0F3E"/>
                </a:solidFill>
                <a:latin typeface="Calibri" panose="020F0502020204030204"/>
                <a:cs typeface="Calibri" panose="020F0502020204030204"/>
              </a:defRPr>
            </a:lvl1pPr>
          </a:lstStyle>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92687" y="121029"/>
            <a:ext cx="3159494" cy="777134"/>
          </a:xfrm>
          <a:prstGeom prst="rect">
            <a:avLst/>
          </a:prstGeom>
        </p:spPr>
      </p:pic>
      <p:sp>
        <p:nvSpPr>
          <p:cNvPr id="17" name="bg object 17"/>
          <p:cNvSpPr/>
          <p:nvPr/>
        </p:nvSpPr>
        <p:spPr>
          <a:xfrm>
            <a:off x="12877" y="4267174"/>
            <a:ext cx="5860415" cy="2490470"/>
          </a:xfrm>
          <a:custGeom>
            <a:avLst/>
            <a:gdLst/>
            <a:ahLst/>
            <a:cxnLst/>
            <a:rect l="l" t="t" r="r" b="b"/>
            <a:pathLst>
              <a:path w="5860415" h="2490470">
                <a:moveTo>
                  <a:pt x="4379024" y="2490114"/>
                </a:moveTo>
                <a:lnTo>
                  <a:pt x="0" y="2490114"/>
                </a:lnTo>
                <a:lnTo>
                  <a:pt x="0" y="0"/>
                </a:lnTo>
                <a:lnTo>
                  <a:pt x="5859888" y="0"/>
                </a:lnTo>
                <a:lnTo>
                  <a:pt x="4379024" y="2490114"/>
                </a:lnTo>
                <a:close/>
              </a:path>
            </a:pathLst>
          </a:custGeom>
          <a:solidFill>
            <a:srgbClr val="97D0FF"/>
          </a:solidFill>
        </p:spPr>
        <p:txBody>
          <a:bodyPr wrap="square" lIns="0" tIns="0" rIns="0" bIns="0" rtlCol="0"/>
          <a:lstStyle/>
          <a:p/>
        </p:txBody>
      </p:sp>
      <p:pic>
        <p:nvPicPr>
          <p:cNvPr id="18" name="bg object 18"/>
          <p:cNvPicPr/>
          <p:nvPr/>
        </p:nvPicPr>
        <p:blipFill>
          <a:blip r:embed="rId3" cstate="print"/>
          <a:stretch>
            <a:fillRect/>
          </a:stretch>
        </p:blipFill>
        <p:spPr>
          <a:xfrm>
            <a:off x="441959" y="5333403"/>
            <a:ext cx="6163310" cy="3679190"/>
          </a:xfrm>
          <a:prstGeom prst="rect">
            <a:avLst/>
          </a:prstGeom>
        </p:spPr>
      </p:pic>
      <p:sp>
        <p:nvSpPr>
          <p:cNvPr id="19" name="bg object 19"/>
          <p:cNvSpPr/>
          <p:nvPr/>
        </p:nvSpPr>
        <p:spPr>
          <a:xfrm>
            <a:off x="4108157" y="4099597"/>
            <a:ext cx="2274570" cy="3122930"/>
          </a:xfrm>
          <a:custGeom>
            <a:avLst/>
            <a:gdLst/>
            <a:ahLst/>
            <a:cxnLst/>
            <a:rect l="l" t="t" r="r" b="b"/>
            <a:pathLst>
              <a:path w="2274570" h="3122929">
                <a:moveTo>
                  <a:pt x="409901" y="3122527"/>
                </a:moveTo>
                <a:lnTo>
                  <a:pt x="0" y="3122527"/>
                </a:lnTo>
                <a:lnTo>
                  <a:pt x="1864113" y="0"/>
                </a:lnTo>
                <a:lnTo>
                  <a:pt x="2274015" y="0"/>
                </a:lnTo>
                <a:close/>
              </a:path>
            </a:pathLst>
          </a:custGeom>
          <a:solidFill>
            <a:srgbClr val="D9D9D9">
              <a:alpha val="75685"/>
            </a:srgbClr>
          </a:solidFill>
        </p:spPr>
        <p:txBody>
          <a:bodyPr wrap="square" lIns="0" tIns="0" rIns="0" bIns="0" rtlCol="0"/>
          <a:lstStyle/>
          <a:p/>
        </p:txBody>
      </p:sp>
      <p:sp>
        <p:nvSpPr>
          <p:cNvPr id="20" name="bg object 20"/>
          <p:cNvSpPr/>
          <p:nvPr/>
        </p:nvSpPr>
        <p:spPr>
          <a:xfrm>
            <a:off x="733425" y="5702972"/>
            <a:ext cx="2330450" cy="3310890"/>
          </a:xfrm>
          <a:custGeom>
            <a:avLst/>
            <a:gdLst/>
            <a:ahLst/>
            <a:cxnLst/>
            <a:rect l="l" t="t" r="r" b="b"/>
            <a:pathLst>
              <a:path w="2330450" h="3310890">
                <a:moveTo>
                  <a:pt x="350564" y="3310890"/>
                </a:moveTo>
                <a:lnTo>
                  <a:pt x="0" y="3310890"/>
                </a:lnTo>
                <a:lnTo>
                  <a:pt x="1977231" y="0"/>
                </a:lnTo>
                <a:lnTo>
                  <a:pt x="2330449" y="0"/>
                </a:lnTo>
                <a:close/>
              </a:path>
            </a:pathLst>
          </a:custGeom>
          <a:solidFill>
            <a:srgbClr val="97D0FF">
              <a:alpha val="75685"/>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400" b="1" i="0">
                <a:solidFill>
                  <a:srgbClr val="0F0F3E"/>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82607"/>
            <a:ext cx="4117340" cy="974725"/>
          </a:xfrm>
          <a:custGeom>
            <a:avLst/>
            <a:gdLst/>
            <a:ahLst/>
            <a:cxnLst/>
            <a:rect l="l" t="t" r="r" b="b"/>
            <a:pathLst>
              <a:path w="4117340" h="974725">
                <a:moveTo>
                  <a:pt x="3535845" y="974726"/>
                </a:moveTo>
                <a:lnTo>
                  <a:pt x="0" y="974726"/>
                </a:lnTo>
                <a:lnTo>
                  <a:pt x="0" y="0"/>
                </a:lnTo>
                <a:lnTo>
                  <a:pt x="4117189" y="0"/>
                </a:lnTo>
                <a:lnTo>
                  <a:pt x="3535845" y="974726"/>
                </a:lnTo>
                <a:close/>
              </a:path>
            </a:pathLst>
          </a:custGeom>
          <a:solidFill>
            <a:srgbClr val="8FC4E5"/>
          </a:solidFill>
        </p:spPr>
        <p:txBody>
          <a:bodyPr wrap="square" lIns="0" tIns="0" rIns="0" bIns="0" rtlCol="0"/>
          <a:lstStyle/>
          <a:p/>
        </p:txBody>
      </p:sp>
      <p:sp>
        <p:nvSpPr>
          <p:cNvPr id="17" name="bg object 17"/>
          <p:cNvSpPr/>
          <p:nvPr/>
        </p:nvSpPr>
        <p:spPr>
          <a:xfrm>
            <a:off x="6877618" y="288530"/>
            <a:ext cx="895350" cy="1512570"/>
          </a:xfrm>
          <a:custGeom>
            <a:avLst/>
            <a:gdLst/>
            <a:ahLst/>
            <a:cxnLst/>
            <a:rect l="l" t="t" r="r" b="b"/>
            <a:pathLst>
              <a:path w="895350" h="1512570">
                <a:moveTo>
                  <a:pt x="91632" y="1512569"/>
                </a:moveTo>
                <a:lnTo>
                  <a:pt x="0" y="1512569"/>
                </a:lnTo>
                <a:lnTo>
                  <a:pt x="0" y="1418894"/>
                </a:lnTo>
                <a:lnTo>
                  <a:pt x="846840" y="0"/>
                </a:lnTo>
                <a:lnTo>
                  <a:pt x="894782" y="0"/>
                </a:lnTo>
                <a:lnTo>
                  <a:pt x="894782" y="166880"/>
                </a:lnTo>
                <a:lnTo>
                  <a:pt x="91632" y="1512569"/>
                </a:lnTo>
                <a:close/>
              </a:path>
            </a:pathLst>
          </a:custGeom>
          <a:solidFill>
            <a:srgbClr val="293B90">
              <a:alpha val="86665"/>
            </a:srgbClr>
          </a:solidFill>
        </p:spPr>
        <p:txBody>
          <a:bodyPr wrap="square" lIns="0" tIns="0" rIns="0" bIns="0" rtlCol="0"/>
          <a:lstStyle/>
          <a:p/>
        </p:txBody>
      </p:sp>
      <p:sp>
        <p:nvSpPr>
          <p:cNvPr id="2" name="Holder 2"/>
          <p:cNvSpPr>
            <a:spLocks noGrp="1"/>
          </p:cNvSpPr>
          <p:nvPr>
            <p:ph type="title"/>
          </p:nvPr>
        </p:nvSpPr>
        <p:spPr>
          <a:xfrm>
            <a:off x="787400" y="751598"/>
            <a:ext cx="6197600" cy="391159"/>
          </a:xfrm>
          <a:prstGeom prst="rect">
            <a:avLst/>
          </a:prstGeom>
        </p:spPr>
        <p:txBody>
          <a:bodyPr wrap="square" lIns="0" tIns="0" rIns="0" bIns="0">
            <a:spAutoFit/>
          </a:bodyPr>
          <a:lstStyle>
            <a:lvl1pPr>
              <a:defRPr sz="2400" b="1" i="0">
                <a:solidFill>
                  <a:srgbClr val="0F0F3E"/>
                </a:solidFill>
                <a:latin typeface="Calibri" panose="020F0502020204030204"/>
                <a:cs typeface="Calibri" panose="020F0502020204030204"/>
              </a:defRPr>
            </a:lvl1pPr>
          </a:lstStyle>
          <a:p/>
        </p:txBody>
      </p:sp>
      <p:sp>
        <p:nvSpPr>
          <p:cNvPr id="3" name="Holder 3"/>
          <p:cNvSpPr>
            <a:spLocks noGrp="1"/>
          </p:cNvSpPr>
          <p:nvPr>
            <p:ph type="body" idx="1"/>
          </p:nvPr>
        </p:nvSpPr>
        <p:spPr>
          <a:xfrm>
            <a:off x="718819" y="1976971"/>
            <a:ext cx="6334760" cy="32797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github.com/SreenivasKasulanati/DE-Project/tree/main/Final_Proje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487" y="2973146"/>
            <a:ext cx="4250055" cy="421640"/>
          </a:xfrm>
          <a:prstGeom prst="rect">
            <a:avLst/>
          </a:prstGeom>
        </p:spPr>
        <p:txBody>
          <a:bodyPr vert="horz" wrap="square" lIns="0" tIns="12700" rIns="0" bIns="0" rtlCol="0">
            <a:spAutoFit/>
          </a:bodyPr>
          <a:lstStyle/>
          <a:p>
            <a:pPr marL="12700" algn="ctr">
              <a:lnSpc>
                <a:spcPct val="100000"/>
              </a:lnSpc>
              <a:spcBef>
                <a:spcPts val="100"/>
              </a:spcBef>
            </a:pPr>
            <a:r>
              <a:rPr sz="2600" spc="-5" dirty="0"/>
              <a:t>TECHNICAL</a:t>
            </a:r>
            <a:r>
              <a:rPr sz="2600" spc="-40" dirty="0"/>
              <a:t> </a:t>
            </a:r>
            <a:r>
              <a:rPr sz="2600" spc="-5" dirty="0"/>
              <a:t>REPORT</a:t>
            </a:r>
            <a:r>
              <a:rPr sz="2600" spc="-35" dirty="0"/>
              <a:t> </a:t>
            </a:r>
            <a:endParaRPr sz="2600" dirty="0"/>
          </a:p>
        </p:txBody>
      </p:sp>
      <p:sp>
        <p:nvSpPr>
          <p:cNvPr id="3" name="object 3"/>
          <p:cNvSpPr txBox="1"/>
          <p:nvPr/>
        </p:nvSpPr>
        <p:spPr>
          <a:xfrm>
            <a:off x="708841" y="1981200"/>
            <a:ext cx="5918835" cy="299720"/>
          </a:xfrm>
          <a:prstGeom prst="rect">
            <a:avLst/>
          </a:prstGeom>
        </p:spPr>
        <p:txBody>
          <a:bodyPr vert="horz" wrap="square" lIns="0" tIns="12700" rIns="0" bIns="0" rtlCol="0">
            <a:spAutoFit/>
          </a:bodyPr>
          <a:lstStyle/>
          <a:p>
            <a:pPr marL="12700" algn="ctr">
              <a:lnSpc>
                <a:spcPct val="100000"/>
              </a:lnSpc>
              <a:spcBef>
                <a:spcPts val="100"/>
              </a:spcBef>
            </a:pPr>
            <a:r>
              <a:rPr lang="en-US" spc="-5" dirty="0">
                <a:solidFill>
                  <a:srgbClr val="0189F9"/>
                </a:solidFill>
                <a:latin typeface="Calibri" panose="020F0502020204030204"/>
                <a:cs typeface="Calibri" panose="020F0502020204030204"/>
              </a:rPr>
              <a:t>Distributed and Scalable Data Engineering</a:t>
            </a:r>
            <a:r>
              <a:rPr sz="1800" dirty="0">
                <a:solidFill>
                  <a:srgbClr val="0189F9"/>
                </a:solidFill>
                <a:latin typeface="Calibri" panose="020F0502020204030204"/>
                <a:cs typeface="Calibri" panose="020F0502020204030204"/>
              </a:rPr>
              <a:t> </a:t>
            </a:r>
            <a:r>
              <a:rPr sz="1800" spc="-5" dirty="0">
                <a:solidFill>
                  <a:srgbClr val="0189F9"/>
                </a:solidFill>
                <a:latin typeface="Calibri" panose="020F0502020204030204"/>
                <a:cs typeface="Calibri" panose="020F0502020204030204"/>
              </a:rPr>
              <a:t>(</a:t>
            </a:r>
            <a:r>
              <a:rPr lang="en-US" spc="-5" dirty="0">
                <a:solidFill>
                  <a:srgbClr val="0189F9"/>
                </a:solidFill>
                <a:latin typeface="Calibri" panose="020F0502020204030204"/>
                <a:cs typeface="Calibri" panose="020F0502020204030204"/>
              </a:rPr>
              <a:t>DSDE</a:t>
            </a:r>
            <a:r>
              <a:rPr sz="1800" spc="-5" dirty="0">
                <a:solidFill>
                  <a:srgbClr val="0189F9"/>
                </a:solidFill>
                <a:latin typeface="Calibri" panose="020F0502020204030204"/>
                <a:cs typeface="Calibri" panose="020F0502020204030204"/>
              </a:rPr>
              <a:t>)</a:t>
            </a:r>
            <a:r>
              <a:rPr lang="en-US" spc="-5" dirty="0">
                <a:solidFill>
                  <a:srgbClr val="0189F9"/>
                </a:solidFill>
                <a:latin typeface="Calibri" panose="020F0502020204030204"/>
                <a:cs typeface="Calibri" panose="020F0502020204030204"/>
              </a:rPr>
              <a:t>-</a:t>
            </a:r>
            <a:r>
              <a:rPr lang="en-US" sz="1800" spc="-5" dirty="0">
                <a:solidFill>
                  <a:srgbClr val="0189F9"/>
                </a:solidFill>
                <a:latin typeface="Calibri" panose="020F0502020204030204"/>
                <a:cs typeface="Calibri" panose="020F0502020204030204"/>
              </a:rPr>
              <a:t>6007-02</a:t>
            </a:r>
            <a:endParaRPr sz="1800" dirty="0">
              <a:latin typeface="Calibri" panose="020F0502020204030204"/>
              <a:cs typeface="Calibri" panose="020F0502020204030204"/>
            </a:endParaRPr>
          </a:p>
        </p:txBody>
      </p:sp>
      <p:sp>
        <p:nvSpPr>
          <p:cNvPr id="4" name="object 4"/>
          <p:cNvSpPr txBox="1"/>
          <p:nvPr/>
        </p:nvSpPr>
        <p:spPr>
          <a:xfrm>
            <a:off x="687070" y="9095231"/>
            <a:ext cx="1024890" cy="299720"/>
          </a:xfrm>
          <a:prstGeom prst="rect">
            <a:avLst/>
          </a:prstGeom>
        </p:spPr>
        <p:txBody>
          <a:bodyPr vert="horz" wrap="square" lIns="0" tIns="12700" rIns="0" bIns="0" rtlCol="0">
            <a:spAutoFit/>
          </a:bodyPr>
          <a:lstStyle/>
          <a:p>
            <a:pPr marL="12700">
              <a:lnSpc>
                <a:spcPct val="100000"/>
              </a:lnSpc>
              <a:spcBef>
                <a:spcPts val="100"/>
              </a:spcBef>
            </a:pPr>
            <a:r>
              <a:rPr lang="en-US" b="1" spc="-5" dirty="0">
                <a:solidFill>
                  <a:srgbClr val="FF0000"/>
                </a:solidFill>
                <a:latin typeface="Calibri" panose="020F0502020204030204"/>
                <a:cs typeface="Calibri" panose="020F0502020204030204"/>
              </a:rPr>
              <a:t>FALL</a:t>
            </a:r>
            <a:r>
              <a:rPr sz="1800" b="1" spc="-60" dirty="0">
                <a:solidFill>
                  <a:srgbClr val="FF0000"/>
                </a:solidFill>
                <a:latin typeface="Calibri" panose="020F0502020204030204"/>
                <a:cs typeface="Calibri" panose="020F0502020204030204"/>
              </a:rPr>
              <a:t> </a:t>
            </a:r>
            <a:r>
              <a:rPr sz="1800" b="1" dirty="0">
                <a:solidFill>
                  <a:srgbClr val="FF0000"/>
                </a:solidFill>
                <a:latin typeface="Calibri" panose="020F0502020204030204"/>
                <a:cs typeface="Calibri" panose="020F0502020204030204"/>
              </a:rPr>
              <a:t>2</a:t>
            </a:r>
            <a:r>
              <a:rPr lang="en-US" sz="1800" b="1" dirty="0">
                <a:solidFill>
                  <a:srgbClr val="FF0000"/>
                </a:solidFill>
                <a:latin typeface="Calibri" panose="020F0502020204030204"/>
                <a:cs typeface="Calibri" panose="020F0502020204030204"/>
              </a:rPr>
              <a:t>023</a:t>
            </a:r>
            <a:endParaRPr sz="1800" dirty="0">
              <a:latin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1</a:t>
            </a:r>
            <a:endParaRPr sz="1600">
              <a:latin typeface="Calibri" panose="020F0502020204030204"/>
              <a:cs typeface="Calibri" panose="020F0502020204030204"/>
            </a:endParaRPr>
          </a:p>
        </p:txBody>
      </p:sp>
      <p:sp>
        <p:nvSpPr>
          <p:cNvPr id="3" name="object 3"/>
          <p:cNvSpPr txBox="1"/>
          <p:nvPr/>
        </p:nvSpPr>
        <p:spPr>
          <a:xfrm>
            <a:off x="762000" y="1976971"/>
            <a:ext cx="6225540" cy="3337324"/>
          </a:xfrm>
          <a:prstGeom prst="rect">
            <a:avLst/>
          </a:prstGeom>
        </p:spPr>
        <p:txBody>
          <a:bodyPr vert="horz" wrap="square" lIns="0" tIns="12700" rIns="0" bIns="0" rtlCol="0">
            <a:spAutoFit/>
          </a:bodyPr>
          <a:lstStyle/>
          <a:p>
            <a:pPr marL="12700" marR="2458720">
              <a:lnSpc>
                <a:spcPct val="117000"/>
              </a:lnSpc>
              <a:spcBef>
                <a:spcPts val="100"/>
              </a:spcBef>
            </a:pPr>
            <a:r>
              <a:rPr lang="en-US" sz="1400" b="1" spc="-5" dirty="0">
                <a:solidFill>
                  <a:srgbClr val="0F0F3E"/>
                </a:solidFill>
                <a:latin typeface="Calibri" panose="020F0502020204030204"/>
                <a:cs typeface="Calibri" panose="020F0502020204030204"/>
              </a:rPr>
              <a:t>Loan Eligibility Prediction………………………..1</a:t>
            </a:r>
            <a:endParaRPr lang="en-US" sz="1400" b="1" spc="-5" dirty="0">
              <a:solidFill>
                <a:srgbClr val="0F0F3E"/>
              </a:solidFill>
              <a:latin typeface="Calibri" panose="020F0502020204030204"/>
              <a:cs typeface="Calibri" panose="020F0502020204030204"/>
            </a:endParaRPr>
          </a:p>
          <a:p>
            <a:pPr marL="12700" marR="2458720">
              <a:lnSpc>
                <a:spcPct val="117000"/>
              </a:lnSpc>
              <a:spcBef>
                <a:spcPts val="100"/>
              </a:spcBef>
            </a:pPr>
            <a:r>
              <a:rPr sz="1400" b="1" spc="-305"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hlinkClick r:id="rId1" action="ppaction://hlinksldjump"/>
              </a:rPr>
              <a:t>Executive Summary</a:t>
            </a:r>
            <a:r>
              <a:rPr sz="1400" b="1" spc="35" dirty="0">
                <a:solidFill>
                  <a:srgbClr val="0F0F3E"/>
                </a:solidFill>
                <a:latin typeface="Calibri" panose="020F0502020204030204"/>
                <a:cs typeface="Calibri" panose="020F0502020204030204"/>
                <a:hlinkClick r:id="rId1" action="ppaction://hlinksldjump"/>
              </a:rPr>
              <a:t> </a:t>
            </a:r>
            <a:r>
              <a:rPr sz="1400" b="1" spc="-5" dirty="0">
                <a:solidFill>
                  <a:srgbClr val="0F0F3E"/>
                </a:solidFill>
                <a:latin typeface="Calibri" panose="020F0502020204030204"/>
                <a:cs typeface="Calibri" panose="020F0502020204030204"/>
                <a:hlinkClick r:id="rId1" action="ppaction://hlinksldjump"/>
              </a:rPr>
              <a:t>..................................2</a:t>
            </a:r>
            <a:endParaRPr sz="1400" dirty="0">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hlinkClick r:id="rId2" action="ppaction://hlinksldjump"/>
              </a:rPr>
              <a:t>T</a:t>
            </a:r>
            <a:r>
              <a:rPr sz="1400" b="1" dirty="0">
                <a:solidFill>
                  <a:srgbClr val="0F0F3E"/>
                </a:solidFill>
                <a:latin typeface="Calibri" panose="020F0502020204030204"/>
                <a:cs typeface="Calibri" panose="020F0502020204030204"/>
                <a:hlinkClick r:id="rId2" action="ppaction://hlinksldjump"/>
              </a:rPr>
              <a:t>e</a:t>
            </a:r>
            <a:r>
              <a:rPr sz="1400" b="1" spc="-5" dirty="0">
                <a:solidFill>
                  <a:srgbClr val="0F0F3E"/>
                </a:solidFill>
                <a:latin typeface="Calibri" panose="020F0502020204030204"/>
                <a:cs typeface="Calibri" panose="020F0502020204030204"/>
                <a:hlinkClick r:id="rId2" action="ppaction://hlinksldjump"/>
              </a:rPr>
              <a:t>chn</a:t>
            </a:r>
            <a:r>
              <a:rPr sz="1400" b="1" dirty="0">
                <a:solidFill>
                  <a:srgbClr val="0F0F3E"/>
                </a:solidFill>
                <a:latin typeface="Calibri" panose="020F0502020204030204"/>
                <a:cs typeface="Calibri" panose="020F0502020204030204"/>
                <a:hlinkClick r:id="rId2" action="ppaction://hlinksldjump"/>
              </a:rPr>
              <a:t>ical Rep</a:t>
            </a:r>
            <a:r>
              <a:rPr sz="1400" b="1" spc="-5" dirty="0">
                <a:solidFill>
                  <a:srgbClr val="0F0F3E"/>
                </a:solidFill>
                <a:latin typeface="Calibri" panose="020F0502020204030204"/>
                <a:cs typeface="Calibri" panose="020F0502020204030204"/>
                <a:hlinkClick r:id="rId2" action="ppaction://hlinksldjump"/>
              </a:rPr>
              <a:t>o</a:t>
            </a:r>
            <a:r>
              <a:rPr sz="1400" b="1" dirty="0">
                <a:solidFill>
                  <a:srgbClr val="0F0F3E"/>
                </a:solidFill>
                <a:latin typeface="Calibri" panose="020F0502020204030204"/>
                <a:cs typeface="Calibri" panose="020F0502020204030204"/>
                <a:hlinkClick r:id="rId2" action="ppaction://hlinksldjump"/>
              </a:rPr>
              <a:t>rt</a:t>
            </a:r>
            <a:r>
              <a:rPr sz="1400" b="1" spc="-160" dirty="0">
                <a:solidFill>
                  <a:srgbClr val="0F0F3E"/>
                </a:solidFill>
                <a:latin typeface="Calibri" panose="020F0502020204030204"/>
                <a:cs typeface="Calibri" panose="020F0502020204030204"/>
                <a:hlinkClick r:id="rId2" action="ppaction://hlinksldjump"/>
              </a:rPr>
              <a:t> </a:t>
            </a:r>
            <a:r>
              <a:rPr sz="1400" b="1" spc="-5" dirty="0">
                <a:solidFill>
                  <a:srgbClr val="0F0F3E"/>
                </a:solidFill>
                <a:latin typeface="Calibri" panose="020F0502020204030204"/>
                <a:cs typeface="Calibri" panose="020F0502020204030204"/>
                <a:hlinkClick r:id="rId2" action="ppaction://hlinksldjump"/>
              </a:rPr>
              <a:t>.</a:t>
            </a:r>
            <a:r>
              <a:rPr sz="1400" b="1" dirty="0">
                <a:solidFill>
                  <a:srgbClr val="0F0F3E"/>
                </a:solidFill>
                <a:latin typeface="Calibri" panose="020F0502020204030204"/>
                <a:cs typeface="Calibri" panose="020F0502020204030204"/>
                <a:hlinkClick r:id="rId2" action="ppaction://hlinksldjump"/>
              </a:rPr>
              <a:t>.</a:t>
            </a:r>
            <a:r>
              <a:rPr sz="1400" b="1" spc="-5" dirty="0">
                <a:solidFill>
                  <a:srgbClr val="0F0F3E"/>
                </a:solidFill>
                <a:latin typeface="Calibri" panose="020F0502020204030204"/>
                <a:cs typeface="Calibri" panose="020F0502020204030204"/>
                <a:hlinkClick r:id="rId2" action="ppaction://hlinksldjump"/>
              </a:rPr>
              <a:t>..........</a:t>
            </a:r>
            <a:r>
              <a:rPr sz="1400" b="1" dirty="0">
                <a:solidFill>
                  <a:srgbClr val="0F0F3E"/>
                </a:solidFill>
                <a:latin typeface="Calibri" panose="020F0502020204030204"/>
                <a:cs typeface="Calibri" panose="020F0502020204030204"/>
                <a:hlinkClick r:id="rId2" action="ppaction://hlinksldjump"/>
              </a:rPr>
              <a:t>.</a:t>
            </a:r>
            <a:r>
              <a:rPr sz="1400" b="1" spc="-5" dirty="0">
                <a:solidFill>
                  <a:srgbClr val="0F0F3E"/>
                </a:solidFill>
                <a:latin typeface="Calibri" panose="020F0502020204030204"/>
                <a:cs typeface="Calibri" panose="020F0502020204030204"/>
                <a:hlinkClick r:id="rId2" action="ppaction://hlinksldjump"/>
              </a:rPr>
              <a:t>..........</a:t>
            </a:r>
            <a:r>
              <a:rPr sz="1400" b="1" dirty="0">
                <a:solidFill>
                  <a:srgbClr val="0F0F3E"/>
                </a:solidFill>
                <a:latin typeface="Calibri" panose="020F0502020204030204"/>
                <a:cs typeface="Calibri" panose="020F0502020204030204"/>
                <a:hlinkClick r:id="rId2" action="ppaction://hlinksldjump"/>
              </a:rPr>
              <a:t>.</a:t>
            </a:r>
            <a:r>
              <a:rPr sz="1400" b="1" spc="-5" dirty="0">
                <a:solidFill>
                  <a:srgbClr val="0F0F3E"/>
                </a:solidFill>
                <a:latin typeface="Calibri" panose="020F0502020204030204"/>
                <a:cs typeface="Calibri" panose="020F0502020204030204"/>
                <a:hlinkClick r:id="rId2" action="ppaction://hlinksldjump"/>
              </a:rPr>
              <a:t>...........</a:t>
            </a:r>
            <a:r>
              <a:rPr sz="1400" b="1" dirty="0">
                <a:solidFill>
                  <a:srgbClr val="0F0F3E"/>
                </a:solidFill>
                <a:latin typeface="Calibri" panose="020F0502020204030204"/>
                <a:cs typeface="Calibri" panose="020F0502020204030204"/>
                <a:hlinkClick r:id="rId2" action="ppaction://hlinksldjump"/>
              </a:rPr>
              <a:t>.</a:t>
            </a:r>
            <a:r>
              <a:rPr sz="1400" b="1" spc="-5" dirty="0">
                <a:solidFill>
                  <a:srgbClr val="0F0F3E"/>
                </a:solidFill>
                <a:latin typeface="Calibri" panose="020F0502020204030204"/>
                <a:cs typeface="Calibri" panose="020F0502020204030204"/>
                <a:hlinkClick r:id="rId2" action="ppaction://hlinksldjump"/>
              </a:rPr>
              <a:t>...</a:t>
            </a:r>
            <a:r>
              <a:rPr sz="1400" b="1" dirty="0">
                <a:solidFill>
                  <a:srgbClr val="0F0F3E"/>
                </a:solidFill>
                <a:latin typeface="Calibri" panose="020F0502020204030204"/>
                <a:cs typeface="Calibri" panose="020F0502020204030204"/>
                <a:hlinkClick r:id="rId2" action="ppaction://hlinksldjump"/>
              </a:rPr>
              <a:t>3</a:t>
            </a:r>
            <a:endParaRPr sz="1400" dirty="0">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hlinkClick r:id="rId2" action="ppaction://hlinksldjump"/>
              </a:rPr>
              <a:t>Highlights</a:t>
            </a:r>
            <a:r>
              <a:rPr sz="1400" b="1" dirty="0">
                <a:solidFill>
                  <a:srgbClr val="0F0F3E"/>
                </a:solidFill>
                <a:latin typeface="Calibri" panose="020F0502020204030204"/>
                <a:cs typeface="Calibri" panose="020F0502020204030204"/>
                <a:hlinkClick r:id="rId2" action="ppaction://hlinksldjump"/>
              </a:rPr>
              <a:t> </a:t>
            </a:r>
            <a:r>
              <a:rPr sz="1400" b="1" spc="-5" dirty="0">
                <a:solidFill>
                  <a:srgbClr val="0F0F3E"/>
                </a:solidFill>
                <a:latin typeface="Calibri" panose="020F0502020204030204"/>
                <a:cs typeface="Calibri" panose="020F0502020204030204"/>
                <a:hlinkClick r:id="rId2" action="ppaction://hlinksldjump"/>
              </a:rPr>
              <a:t>of</a:t>
            </a:r>
            <a:r>
              <a:rPr sz="1400" b="1" dirty="0">
                <a:solidFill>
                  <a:srgbClr val="0F0F3E"/>
                </a:solidFill>
                <a:latin typeface="Calibri" panose="020F0502020204030204"/>
                <a:cs typeface="Calibri" panose="020F0502020204030204"/>
                <a:hlinkClick r:id="rId2" action="ppaction://hlinksldjump"/>
              </a:rPr>
              <a:t> </a:t>
            </a:r>
            <a:r>
              <a:rPr sz="1400" b="1" spc="-5" dirty="0">
                <a:solidFill>
                  <a:srgbClr val="0F0F3E"/>
                </a:solidFill>
                <a:latin typeface="Calibri" panose="020F0502020204030204"/>
                <a:cs typeface="Calibri" panose="020F0502020204030204"/>
                <a:hlinkClick r:id="rId2" action="ppaction://hlinksldjump"/>
              </a:rPr>
              <a:t>Project..................................3</a:t>
            </a:r>
            <a:endParaRPr sz="1400" dirty="0">
              <a:latin typeface="Calibri" panose="020F0502020204030204"/>
              <a:cs typeface="Calibri" panose="020F0502020204030204"/>
            </a:endParaRPr>
          </a:p>
          <a:p>
            <a:pPr marL="12700" marR="33655">
              <a:lnSpc>
                <a:spcPct val="117000"/>
              </a:lnSpc>
              <a:spcBef>
                <a:spcPts val="75"/>
              </a:spcBef>
              <a:buFont typeface="Verdana" panose="020B0604030504040204"/>
              <a:buChar char="•"/>
              <a:tabLst>
                <a:tab pos="367665" algn="l"/>
                <a:tab pos="368300" algn="l"/>
              </a:tabLst>
            </a:pPr>
            <a:r>
              <a:rPr sz="1400" b="1" u="sng" spc="-5" dirty="0">
                <a:solidFill>
                  <a:srgbClr val="0F0F3E"/>
                </a:solidFill>
                <a:latin typeface="Calibri" panose="020F0502020204030204"/>
                <a:cs typeface="Calibri" panose="020F0502020204030204"/>
                <a:hlinkClick r:id="rId2" action="ppaction://hlinksldjump"/>
              </a:rPr>
              <a:t>Usi</a:t>
            </a:r>
            <a:r>
              <a:rPr lang="en-IN" sz="1400" b="1" u="sng" spc="-5" dirty="0">
                <a:solidFill>
                  <a:srgbClr val="0F0F3E"/>
                </a:solidFill>
                <a:latin typeface="Calibri" panose="020F0502020204030204"/>
                <a:cs typeface="Calibri" panose="020F0502020204030204"/>
                <a:hlinkClick r:id="rId2" action="ppaction://hlinksldjump"/>
              </a:rPr>
              <a:t>ng </a:t>
            </a:r>
            <a:r>
              <a:rPr lang="en-IN" sz="1400" b="1" u="sng" spc="-5" dirty="0">
                <a:solidFill>
                  <a:srgbClr val="0F0F3E"/>
                </a:solidFill>
                <a:latin typeface="Calibri" panose="020F0502020204030204"/>
                <a:cs typeface="Calibri" panose="020F0502020204030204"/>
              </a:rPr>
              <a:t>Python for building a Loan Prediction model and AWS for</a:t>
            </a:r>
            <a:endParaRPr lang="en-IN" sz="1400" b="1" u="sng" spc="-5" dirty="0">
              <a:solidFill>
                <a:srgbClr val="0F0F3E"/>
              </a:solidFill>
              <a:latin typeface="Calibri" panose="020F0502020204030204"/>
              <a:cs typeface="Calibri" panose="020F0502020204030204"/>
            </a:endParaRPr>
          </a:p>
          <a:p>
            <a:pPr marL="12700" marR="33655">
              <a:lnSpc>
                <a:spcPct val="117000"/>
              </a:lnSpc>
              <a:spcBef>
                <a:spcPts val="75"/>
              </a:spcBef>
              <a:tabLst>
                <a:tab pos="367665" algn="l"/>
                <a:tab pos="368300" algn="l"/>
              </a:tabLst>
            </a:pPr>
            <a:r>
              <a:rPr lang="en-IN" sz="1400" b="1" u="sng" spc="-5" dirty="0">
                <a:solidFill>
                  <a:srgbClr val="0F0F3E"/>
                </a:solidFill>
                <a:latin typeface="Calibri" panose="020F0502020204030204"/>
                <a:cs typeface="Calibri" panose="020F0502020204030204"/>
              </a:rPr>
              <a:t>   deployment </a:t>
            </a:r>
            <a:r>
              <a:rPr sz="1400" b="1" spc="-5" dirty="0">
                <a:solidFill>
                  <a:srgbClr val="0F0F3E"/>
                </a:solidFill>
                <a:latin typeface="Calibri" panose="020F0502020204030204"/>
                <a:cs typeface="Calibri" panose="020F0502020204030204"/>
                <a:hlinkClick r:id="rId2" action="ppaction://hlinksldjump"/>
              </a:rPr>
              <a:t>................................................3</a:t>
            </a:r>
            <a:endParaRPr sz="1400" dirty="0">
              <a:latin typeface="Calibri" panose="020F0502020204030204"/>
              <a:cs typeface="Calibri" panose="020F0502020204030204"/>
            </a:endParaRPr>
          </a:p>
          <a:p>
            <a:pPr marL="12700" marR="3003550">
              <a:lnSpc>
                <a:spcPct val="117000"/>
              </a:lnSpc>
            </a:pPr>
            <a:r>
              <a:rPr sz="1400" b="1" spc="-5" dirty="0">
                <a:solidFill>
                  <a:srgbClr val="0F0F3E"/>
                </a:solidFill>
                <a:latin typeface="Calibri" panose="020F0502020204030204"/>
                <a:cs typeface="Calibri" panose="020F0502020204030204"/>
                <a:hlinkClick r:id="rId2" action="ppaction://hlinksldjump"/>
              </a:rPr>
              <a:t>Submitted </a:t>
            </a:r>
            <a:r>
              <a:rPr sz="1400" b="1" dirty="0">
                <a:solidFill>
                  <a:srgbClr val="0F0F3E"/>
                </a:solidFill>
                <a:latin typeface="Calibri" panose="020F0502020204030204"/>
                <a:cs typeface="Calibri" panose="020F0502020204030204"/>
                <a:hlinkClick r:id="rId2" action="ppaction://hlinksldjump"/>
              </a:rPr>
              <a:t>on: </a:t>
            </a:r>
            <a:r>
              <a:rPr sz="1400" b="1" spc="-5" dirty="0">
                <a:solidFill>
                  <a:srgbClr val="0F0F3E"/>
                </a:solidFill>
                <a:latin typeface="Calibri" panose="020F0502020204030204"/>
                <a:cs typeface="Calibri" panose="020F0502020204030204"/>
                <a:hlinkClick r:id="rId2" action="ppaction://hlinksldjump"/>
              </a:rPr>
              <a:t>4/30/2023..........................3 </a:t>
            </a:r>
            <a:r>
              <a:rPr sz="1400" b="1" spc="-305"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hlinkClick r:id="rId3" action="ppaction://hlinksldjump"/>
              </a:rPr>
              <a:t>Abstract....................................................4</a:t>
            </a:r>
            <a:endParaRPr sz="1400" dirty="0">
              <a:latin typeface="Calibri" panose="020F0502020204030204"/>
              <a:cs typeface="Calibri" panose="020F0502020204030204"/>
            </a:endParaRPr>
          </a:p>
          <a:p>
            <a:pPr marL="12700">
              <a:lnSpc>
                <a:spcPct val="100000"/>
              </a:lnSpc>
              <a:spcBef>
                <a:spcPts val="285"/>
              </a:spcBef>
            </a:pPr>
            <a:r>
              <a:rPr sz="1400" b="1" dirty="0">
                <a:solidFill>
                  <a:srgbClr val="0F0F3E"/>
                </a:solidFill>
                <a:latin typeface="Calibri" panose="020F0502020204030204"/>
                <a:cs typeface="Calibri" panose="020F0502020204030204"/>
                <a:hlinkClick r:id="rId4" action="ppaction://hlinksldjump"/>
              </a:rPr>
              <a:t>Meth</a:t>
            </a:r>
            <a:r>
              <a:rPr sz="1400" b="1" spc="-5" dirty="0">
                <a:solidFill>
                  <a:srgbClr val="0F0F3E"/>
                </a:solidFill>
                <a:latin typeface="Calibri" panose="020F0502020204030204"/>
                <a:cs typeface="Calibri" panose="020F0502020204030204"/>
                <a:hlinkClick r:id="rId4" action="ppaction://hlinksldjump"/>
              </a:rPr>
              <a:t>o</a:t>
            </a:r>
            <a:r>
              <a:rPr sz="1400" b="1" dirty="0">
                <a:solidFill>
                  <a:srgbClr val="0F0F3E"/>
                </a:solidFill>
                <a:latin typeface="Calibri" panose="020F0502020204030204"/>
                <a:cs typeface="Calibri" panose="020F0502020204030204"/>
                <a:hlinkClick r:id="rId4" action="ppaction://hlinksldjump"/>
              </a:rPr>
              <a:t>do</a:t>
            </a:r>
            <a:r>
              <a:rPr sz="1400" b="1" spc="-5" dirty="0">
                <a:solidFill>
                  <a:srgbClr val="0F0F3E"/>
                </a:solidFill>
                <a:latin typeface="Calibri" panose="020F0502020204030204"/>
                <a:cs typeface="Calibri" panose="020F0502020204030204"/>
                <a:hlinkClick r:id="rId4" action="ppaction://hlinksldjump"/>
              </a:rPr>
              <a:t>l</a:t>
            </a:r>
            <a:r>
              <a:rPr sz="1400" b="1" dirty="0">
                <a:solidFill>
                  <a:srgbClr val="0F0F3E"/>
                </a:solidFill>
                <a:latin typeface="Calibri" panose="020F0502020204030204"/>
                <a:cs typeface="Calibri" panose="020F0502020204030204"/>
                <a:hlinkClick r:id="rId4" action="ppaction://hlinksldjump"/>
              </a:rPr>
              <a:t>ogy</a:t>
            </a:r>
            <a:r>
              <a:rPr sz="1400" b="1" spc="-125" dirty="0">
                <a:solidFill>
                  <a:srgbClr val="0F0F3E"/>
                </a:solidFill>
                <a:latin typeface="Calibri" panose="020F0502020204030204"/>
                <a:cs typeface="Calibri" panose="020F0502020204030204"/>
                <a:hlinkClick r:id="rId4" action="ppaction://hlinksldjump"/>
              </a:rPr>
              <a:t> </a:t>
            </a:r>
            <a:r>
              <a:rPr sz="1400" b="1" spc="-5" dirty="0">
                <a:solidFill>
                  <a:srgbClr val="0F0F3E"/>
                </a:solidFill>
                <a:latin typeface="Calibri" panose="020F0502020204030204"/>
                <a:cs typeface="Calibri" panose="020F0502020204030204"/>
                <a:hlinkClick r:id="rId4" action="ppaction://hlinksldjump"/>
              </a:rPr>
              <a:t>.....</a:t>
            </a:r>
            <a:r>
              <a:rPr sz="1400" b="1" dirty="0">
                <a:solidFill>
                  <a:srgbClr val="0F0F3E"/>
                </a:solidFill>
                <a:latin typeface="Calibri" panose="020F0502020204030204"/>
                <a:cs typeface="Calibri" panose="020F0502020204030204"/>
                <a:hlinkClick r:id="rId4" action="ppaction://hlinksldjump"/>
              </a:rPr>
              <a:t>.</a:t>
            </a:r>
            <a:r>
              <a:rPr sz="1400" b="1" spc="-5" dirty="0">
                <a:solidFill>
                  <a:srgbClr val="0F0F3E"/>
                </a:solidFill>
                <a:latin typeface="Calibri" panose="020F0502020204030204"/>
                <a:cs typeface="Calibri" panose="020F0502020204030204"/>
                <a:hlinkClick r:id="rId4" action="ppaction://hlinksldjump"/>
              </a:rPr>
              <a:t>..........</a:t>
            </a:r>
            <a:r>
              <a:rPr sz="1400" b="1" dirty="0">
                <a:solidFill>
                  <a:srgbClr val="0F0F3E"/>
                </a:solidFill>
                <a:latin typeface="Calibri" panose="020F0502020204030204"/>
                <a:cs typeface="Calibri" panose="020F0502020204030204"/>
                <a:hlinkClick r:id="rId4" action="ppaction://hlinksldjump"/>
              </a:rPr>
              <a:t>.</a:t>
            </a:r>
            <a:r>
              <a:rPr sz="1400" b="1" spc="-5" dirty="0">
                <a:solidFill>
                  <a:srgbClr val="0F0F3E"/>
                </a:solidFill>
                <a:latin typeface="Calibri" panose="020F0502020204030204"/>
                <a:cs typeface="Calibri" panose="020F0502020204030204"/>
                <a:hlinkClick r:id="rId4" action="ppaction://hlinksldjump"/>
              </a:rPr>
              <a:t>..........</a:t>
            </a:r>
            <a:r>
              <a:rPr sz="1400" b="1" dirty="0">
                <a:solidFill>
                  <a:srgbClr val="0F0F3E"/>
                </a:solidFill>
                <a:latin typeface="Calibri" panose="020F0502020204030204"/>
                <a:cs typeface="Calibri" panose="020F0502020204030204"/>
                <a:hlinkClick r:id="rId4" action="ppaction://hlinksldjump"/>
              </a:rPr>
              <a:t>.</a:t>
            </a:r>
            <a:r>
              <a:rPr sz="1400" b="1" spc="-5" dirty="0">
                <a:solidFill>
                  <a:srgbClr val="0F0F3E"/>
                </a:solidFill>
                <a:latin typeface="Calibri" panose="020F0502020204030204"/>
                <a:cs typeface="Calibri" panose="020F0502020204030204"/>
                <a:hlinkClick r:id="rId4" action="ppaction://hlinksldjump"/>
              </a:rPr>
              <a:t>...........</a:t>
            </a:r>
            <a:r>
              <a:rPr sz="1400" b="1" dirty="0">
                <a:solidFill>
                  <a:srgbClr val="0F0F3E"/>
                </a:solidFill>
                <a:latin typeface="Calibri" panose="020F0502020204030204"/>
                <a:cs typeface="Calibri" panose="020F0502020204030204"/>
                <a:hlinkClick r:id="rId4" action="ppaction://hlinksldjump"/>
              </a:rPr>
              <a:t>.</a:t>
            </a:r>
            <a:r>
              <a:rPr sz="1400" b="1" spc="-5" dirty="0">
                <a:solidFill>
                  <a:srgbClr val="0F0F3E"/>
                </a:solidFill>
                <a:latin typeface="Calibri" panose="020F0502020204030204"/>
                <a:cs typeface="Calibri" panose="020F0502020204030204"/>
                <a:hlinkClick r:id="rId4" action="ppaction://hlinksldjump"/>
              </a:rPr>
              <a:t>....</a:t>
            </a:r>
            <a:r>
              <a:rPr sz="1400" b="1" dirty="0">
                <a:solidFill>
                  <a:srgbClr val="0F0F3E"/>
                </a:solidFill>
                <a:latin typeface="Calibri" panose="020F0502020204030204"/>
                <a:cs typeface="Calibri" panose="020F0502020204030204"/>
                <a:hlinkClick r:id="rId4" action="ppaction://hlinksldjump"/>
              </a:rPr>
              <a:t>5</a:t>
            </a:r>
            <a:endParaRPr sz="1400" dirty="0">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hlinkClick r:id="rId5" action="ppaction://hlinksldjump"/>
              </a:rPr>
              <a:t>Results</a:t>
            </a:r>
            <a:r>
              <a:rPr sz="1400" b="1" spc="-10"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Section</a:t>
            </a:r>
            <a:r>
              <a:rPr sz="1400" b="1" spc="45"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.........................................7</a:t>
            </a:r>
            <a:endParaRPr sz="1400" dirty="0">
              <a:latin typeface="Calibri" panose="020F0502020204030204"/>
              <a:cs typeface="Calibri" panose="020F0502020204030204"/>
            </a:endParaRPr>
          </a:p>
          <a:p>
            <a:pPr marL="12700" marR="5080">
              <a:lnSpc>
                <a:spcPct val="117000"/>
              </a:lnSpc>
            </a:pPr>
            <a:r>
              <a:rPr sz="1400" b="1" spc="-5" dirty="0">
                <a:solidFill>
                  <a:srgbClr val="0F0F3E"/>
                </a:solidFill>
                <a:latin typeface="Calibri" panose="020F0502020204030204"/>
                <a:cs typeface="Calibri" panose="020F0502020204030204"/>
                <a:hlinkClick r:id="rId5" action="ppaction://hlinksldjump"/>
              </a:rPr>
              <a:t>This</a:t>
            </a:r>
            <a:r>
              <a:rPr sz="1400" b="1" spc="5" dirty="0">
                <a:solidFill>
                  <a:srgbClr val="0F0F3E"/>
                </a:solidFill>
                <a:latin typeface="Calibri" panose="020F0502020204030204"/>
                <a:cs typeface="Calibri" panose="020F0502020204030204"/>
                <a:hlinkClick r:id="rId5" action="ppaction://hlinksldjump"/>
              </a:rPr>
              <a:t> </a:t>
            </a:r>
            <a:r>
              <a:rPr sz="1400" b="1" dirty="0">
                <a:solidFill>
                  <a:srgbClr val="0F0F3E"/>
                </a:solidFill>
                <a:latin typeface="Calibri" panose="020F0502020204030204"/>
                <a:cs typeface="Calibri" panose="020F0502020204030204"/>
                <a:hlinkClick r:id="rId5" action="ppaction://hlinksldjump"/>
              </a:rPr>
              <a:t>is</a:t>
            </a:r>
            <a:r>
              <a:rPr sz="1400" b="1" spc="5"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the</a:t>
            </a:r>
            <a:r>
              <a:rPr sz="1400" b="1" spc="5"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final</a:t>
            </a:r>
            <a:r>
              <a:rPr sz="1400" b="1" spc="5" dirty="0">
                <a:solidFill>
                  <a:srgbClr val="0F0F3E"/>
                </a:solidFill>
                <a:latin typeface="Calibri" panose="020F0502020204030204"/>
                <a:cs typeface="Calibri" panose="020F0502020204030204"/>
                <a:hlinkClick r:id="rId5" action="ppaction://hlinksldjump"/>
              </a:rPr>
              <a:t> </a:t>
            </a:r>
            <a:r>
              <a:rPr lang="en-US" sz="1400" b="1" spc="-5" dirty="0">
                <a:solidFill>
                  <a:srgbClr val="0F0F3E"/>
                </a:solidFill>
                <a:latin typeface="Calibri" panose="020F0502020204030204"/>
                <a:cs typeface="Calibri" panose="020F0502020204030204"/>
                <a:hlinkClick r:id="rId5" action="ppaction://hlinksldjump"/>
              </a:rPr>
              <a:t>application web page that consume our model</a:t>
            </a:r>
            <a:r>
              <a:rPr sz="1400" b="1" spc="-5" dirty="0">
                <a:solidFill>
                  <a:srgbClr val="0F0F3E"/>
                </a:solidFill>
                <a:latin typeface="Calibri" panose="020F0502020204030204"/>
                <a:cs typeface="Calibri" panose="020F0502020204030204"/>
                <a:hlinkClick r:id="rId5" action="ppaction://hlinksldjump"/>
              </a:rPr>
              <a:t>.</a:t>
            </a:r>
            <a:r>
              <a:rPr sz="1400" b="1" spc="-105"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...................................................7</a:t>
            </a:r>
            <a:endParaRPr sz="1400" dirty="0">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hlinkClick r:id="rId5" action="ppaction://hlinksldjump"/>
              </a:rPr>
              <a:t>Conclu</a:t>
            </a:r>
            <a:r>
              <a:rPr sz="1400" b="1" dirty="0">
                <a:solidFill>
                  <a:srgbClr val="0F0F3E"/>
                </a:solidFill>
                <a:latin typeface="Calibri" panose="020F0502020204030204"/>
                <a:cs typeface="Calibri" panose="020F0502020204030204"/>
                <a:hlinkClick r:id="rId5" action="ppaction://hlinksldjump"/>
              </a:rPr>
              <a:t>si</a:t>
            </a:r>
            <a:r>
              <a:rPr sz="1400" b="1" spc="-5" dirty="0">
                <a:solidFill>
                  <a:srgbClr val="0F0F3E"/>
                </a:solidFill>
                <a:latin typeface="Calibri" panose="020F0502020204030204"/>
                <a:cs typeface="Calibri" panose="020F0502020204030204"/>
                <a:hlinkClick r:id="rId5" action="ppaction://hlinksldjump"/>
              </a:rPr>
              <a:t>o</a:t>
            </a:r>
            <a:r>
              <a:rPr sz="1400" b="1" dirty="0">
                <a:solidFill>
                  <a:srgbClr val="0F0F3E"/>
                </a:solidFill>
                <a:latin typeface="Calibri" panose="020F0502020204030204"/>
                <a:cs typeface="Calibri" panose="020F0502020204030204"/>
                <a:hlinkClick r:id="rId5" action="ppaction://hlinksldjump"/>
              </a:rPr>
              <a:t>n</a:t>
            </a:r>
            <a:r>
              <a:rPr sz="1400" b="1" spc="-105" dirty="0">
                <a:solidFill>
                  <a:srgbClr val="0F0F3E"/>
                </a:solidFill>
                <a:latin typeface="Calibri" panose="020F0502020204030204"/>
                <a:cs typeface="Calibri" panose="020F0502020204030204"/>
                <a:hlinkClick r:id="rId5" action="ppaction://hlinksldjump"/>
              </a:rPr>
              <a:t> </a:t>
            </a:r>
            <a:r>
              <a:rPr sz="1400" b="1" spc="-5" dirty="0">
                <a:solidFill>
                  <a:srgbClr val="0F0F3E"/>
                </a:solidFill>
                <a:latin typeface="Calibri" panose="020F0502020204030204"/>
                <a:cs typeface="Calibri" panose="020F0502020204030204"/>
                <a:hlinkClick r:id="rId5" action="ppaction://hlinksldjump"/>
              </a:rPr>
              <a:t>........</a:t>
            </a:r>
            <a:r>
              <a:rPr sz="1400" b="1" dirty="0">
                <a:solidFill>
                  <a:srgbClr val="0F0F3E"/>
                </a:solidFill>
                <a:latin typeface="Calibri" panose="020F0502020204030204"/>
                <a:cs typeface="Calibri" panose="020F0502020204030204"/>
                <a:hlinkClick r:id="rId5" action="ppaction://hlinksldjump"/>
              </a:rPr>
              <a:t>.</a:t>
            </a:r>
            <a:r>
              <a:rPr sz="1400" b="1" spc="-5" dirty="0">
                <a:solidFill>
                  <a:srgbClr val="0F0F3E"/>
                </a:solidFill>
                <a:latin typeface="Calibri" panose="020F0502020204030204"/>
                <a:cs typeface="Calibri" panose="020F0502020204030204"/>
                <a:hlinkClick r:id="rId5" action="ppaction://hlinksldjump"/>
              </a:rPr>
              <a:t>..........</a:t>
            </a:r>
            <a:r>
              <a:rPr sz="1400" b="1" dirty="0">
                <a:solidFill>
                  <a:srgbClr val="0F0F3E"/>
                </a:solidFill>
                <a:latin typeface="Calibri" panose="020F0502020204030204"/>
                <a:cs typeface="Calibri" panose="020F0502020204030204"/>
                <a:hlinkClick r:id="rId5" action="ppaction://hlinksldjump"/>
              </a:rPr>
              <a:t>.</a:t>
            </a:r>
            <a:r>
              <a:rPr sz="1400" b="1" spc="-5" dirty="0">
                <a:solidFill>
                  <a:srgbClr val="0F0F3E"/>
                </a:solidFill>
                <a:latin typeface="Calibri" panose="020F0502020204030204"/>
                <a:cs typeface="Calibri" panose="020F0502020204030204"/>
                <a:hlinkClick r:id="rId5" action="ppaction://hlinksldjump"/>
              </a:rPr>
              <a:t>...........</a:t>
            </a:r>
            <a:r>
              <a:rPr sz="1400" b="1" dirty="0">
                <a:solidFill>
                  <a:srgbClr val="0F0F3E"/>
                </a:solidFill>
                <a:latin typeface="Calibri" panose="020F0502020204030204"/>
                <a:cs typeface="Calibri" panose="020F0502020204030204"/>
                <a:hlinkClick r:id="rId5" action="ppaction://hlinksldjump"/>
              </a:rPr>
              <a:t>.</a:t>
            </a:r>
            <a:r>
              <a:rPr sz="1400" b="1" spc="-5" dirty="0">
                <a:solidFill>
                  <a:srgbClr val="0F0F3E"/>
                </a:solidFill>
                <a:latin typeface="Calibri" panose="020F0502020204030204"/>
                <a:cs typeface="Calibri" panose="020F0502020204030204"/>
                <a:hlinkClick r:id="rId5" action="ppaction://hlinksldjump"/>
              </a:rPr>
              <a:t>..........</a:t>
            </a:r>
            <a:r>
              <a:rPr sz="1400" b="1" dirty="0">
                <a:solidFill>
                  <a:srgbClr val="0F0F3E"/>
                </a:solidFill>
                <a:latin typeface="Calibri" panose="020F0502020204030204"/>
                <a:cs typeface="Calibri" panose="020F0502020204030204"/>
                <a:hlinkClick r:id="rId5" action="ppaction://hlinksldjump"/>
              </a:rPr>
              <a:t>.</a:t>
            </a:r>
            <a:r>
              <a:rPr sz="1400" b="1" spc="-5" dirty="0">
                <a:solidFill>
                  <a:srgbClr val="0F0F3E"/>
                </a:solidFill>
                <a:latin typeface="Calibri" panose="020F0502020204030204"/>
                <a:cs typeface="Calibri" panose="020F0502020204030204"/>
                <a:hlinkClick r:id="rId5" action="ppaction://hlinksldjump"/>
              </a:rPr>
              <a:t>.....</a:t>
            </a:r>
            <a:r>
              <a:rPr sz="1400" b="1" dirty="0">
                <a:solidFill>
                  <a:srgbClr val="0F0F3E"/>
                </a:solidFill>
                <a:latin typeface="Calibri" panose="020F0502020204030204"/>
                <a:cs typeface="Calibri" panose="020F0502020204030204"/>
                <a:hlinkClick r:id="rId5" action="ppaction://hlinksldjump"/>
              </a:rPr>
              <a:t>7</a:t>
            </a:r>
            <a:endParaRPr sz="1400" dirty="0">
              <a:latin typeface="Calibri" panose="020F0502020204030204"/>
              <a:cs typeface="Calibri" panose="020F0502020204030204"/>
            </a:endParaRPr>
          </a:p>
        </p:txBody>
      </p:sp>
      <p:sp>
        <p:nvSpPr>
          <p:cNvPr id="4" name="object 4"/>
          <p:cNvSpPr txBox="1">
            <a:spLocks noGrp="1"/>
          </p:cNvSpPr>
          <p:nvPr>
            <p:ph type="title"/>
          </p:nvPr>
        </p:nvSpPr>
        <p:spPr>
          <a:xfrm>
            <a:off x="732971" y="812546"/>
            <a:ext cx="1388745" cy="391160"/>
          </a:xfrm>
          <a:prstGeom prst="rect">
            <a:avLst/>
          </a:prstGeom>
        </p:spPr>
        <p:txBody>
          <a:bodyPr vert="horz" wrap="square" lIns="0" tIns="12700" rIns="0" bIns="0" rtlCol="0">
            <a:spAutoFit/>
          </a:bodyPr>
          <a:lstStyle/>
          <a:p>
            <a:pPr marL="12700">
              <a:lnSpc>
                <a:spcPct val="100000"/>
              </a:lnSpc>
              <a:spcBef>
                <a:spcPts val="100"/>
              </a:spcBef>
            </a:pPr>
            <a:r>
              <a:rPr spc="-5" dirty="0"/>
              <a:t>C</a:t>
            </a:r>
            <a:r>
              <a:rPr dirty="0"/>
              <a:t>O</a:t>
            </a:r>
            <a:r>
              <a:rPr spc="-5" dirty="0"/>
              <a:t>NTENTS</a:t>
            </a:r>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2</a:t>
            </a:r>
            <a:endParaRPr sz="1600">
              <a:latin typeface="Calibri" panose="020F0502020204030204"/>
              <a:cs typeface="Calibri" panose="020F0502020204030204"/>
            </a:endParaRPr>
          </a:p>
        </p:txBody>
      </p:sp>
      <p:sp>
        <p:nvSpPr>
          <p:cNvPr id="3" name="object 3"/>
          <p:cNvSpPr txBox="1">
            <a:spLocks noGrp="1"/>
          </p:cNvSpPr>
          <p:nvPr>
            <p:ph type="title"/>
          </p:nvPr>
        </p:nvSpPr>
        <p:spPr>
          <a:xfrm>
            <a:off x="814704" y="711408"/>
            <a:ext cx="2767965" cy="850297"/>
          </a:xfrm>
          <a:prstGeom prst="rect">
            <a:avLst/>
          </a:prstGeom>
        </p:spPr>
        <p:txBody>
          <a:bodyPr vert="horz" wrap="square" lIns="0" tIns="12700" rIns="0" bIns="0" rtlCol="0">
            <a:spAutoFit/>
          </a:bodyPr>
          <a:lstStyle/>
          <a:p>
            <a:pPr marL="12700" marR="5080">
              <a:lnSpc>
                <a:spcPct val="117000"/>
              </a:lnSpc>
              <a:spcBef>
                <a:spcPts val="100"/>
              </a:spcBef>
            </a:pPr>
            <a:r>
              <a:rPr lang="en-US" spc="-5" dirty="0"/>
              <a:t>Loan Eligibility </a:t>
            </a:r>
            <a:br>
              <a:rPr lang="en-US" spc="-5" dirty="0"/>
            </a:br>
            <a:r>
              <a:rPr lang="en-US" spc="-5" dirty="0"/>
              <a:t>Prediction</a:t>
            </a:r>
            <a:endParaRPr spc="-5" dirty="0"/>
          </a:p>
        </p:txBody>
      </p:sp>
      <p:sp>
        <p:nvSpPr>
          <p:cNvPr id="4" name="object 4"/>
          <p:cNvSpPr txBox="1"/>
          <p:nvPr/>
        </p:nvSpPr>
        <p:spPr>
          <a:xfrm>
            <a:off x="489584" y="2150656"/>
            <a:ext cx="6734175" cy="1410643"/>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Executive</a:t>
            </a:r>
            <a:r>
              <a:rPr sz="2000" b="1" spc="-40"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Summary</a:t>
            </a:r>
            <a:endParaRPr sz="2000" dirty="0">
              <a:latin typeface="Calibri" panose="020F0502020204030204"/>
              <a:cs typeface="Calibri" panose="020F0502020204030204"/>
            </a:endParaRPr>
          </a:p>
          <a:p>
            <a:pPr marL="12700" marR="5080">
              <a:lnSpc>
                <a:spcPts val="1400"/>
              </a:lnSpc>
              <a:spcBef>
                <a:spcPts val="1495"/>
              </a:spcBef>
            </a:pPr>
            <a:r>
              <a:rPr lang="en-US" sz="1200" spc="65" dirty="0">
                <a:latin typeface="Trebuchet MS" panose="020B0603020202020204"/>
              </a:rPr>
              <a:t>This project aims to develop a predictive model for loan approval eligibility, leveraging machine learning algorithms to analyze historical applicant data and identify key factors influencing approval outcomes. The goal is to enhance decision-making efficiency, minimize risk, and optimize the loan approval process for improved accuracy and speed.</a:t>
            </a:r>
            <a:endParaRPr sz="1200" spc="65" dirty="0">
              <a:latin typeface="Trebuchet MS" panose="020B0603020202020204"/>
            </a:endParaRPr>
          </a:p>
        </p:txBody>
      </p:sp>
      <p:sp>
        <p:nvSpPr>
          <p:cNvPr id="6" name="object 6"/>
          <p:cNvSpPr txBox="1"/>
          <p:nvPr/>
        </p:nvSpPr>
        <p:spPr>
          <a:xfrm>
            <a:off x="584200" y="7233665"/>
            <a:ext cx="3228975" cy="1102931"/>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F0F3E"/>
                </a:solidFill>
                <a:latin typeface="Calibri" panose="020F0502020204030204"/>
                <a:cs typeface="Calibri" panose="020F0502020204030204"/>
              </a:rPr>
              <a:t>Team Members:</a:t>
            </a:r>
            <a:endParaRPr sz="1400" b="1" spc="-5" dirty="0">
              <a:solidFill>
                <a:srgbClr val="0F0F3E"/>
              </a:solidFill>
              <a:latin typeface="Calibri" panose="020F0502020204030204"/>
              <a:cs typeface="Calibri" panose="020F0502020204030204"/>
            </a:endParaRPr>
          </a:p>
          <a:p>
            <a:pPr marL="12700" marR="238760">
              <a:lnSpc>
                <a:spcPct val="102000"/>
              </a:lnSpc>
            </a:pPr>
            <a:r>
              <a:rPr lang="en-US" sz="1400" b="1" spc="-5" dirty="0">
                <a:solidFill>
                  <a:srgbClr val="0F0F3E"/>
                </a:solidFill>
                <a:latin typeface="Calibri" panose="020F0502020204030204"/>
                <a:cs typeface="Calibri" panose="020F0502020204030204"/>
              </a:rPr>
              <a:t>Sreenivas Kasulanati</a:t>
            </a:r>
            <a:r>
              <a:rPr sz="1400" b="1" spc="-5" dirty="0">
                <a:solidFill>
                  <a:srgbClr val="0F0F3E"/>
                </a:solidFill>
                <a:latin typeface="Calibri" panose="020F0502020204030204"/>
                <a:cs typeface="Calibri" panose="020F0502020204030204"/>
              </a:rPr>
              <a:t> (Data</a:t>
            </a:r>
            <a:r>
              <a:rPr lang="en-US" sz="1400" b="1" spc="-5" dirty="0">
                <a:solidFill>
                  <a:srgbClr val="0F0F3E"/>
                </a:solidFill>
                <a:latin typeface="Calibri" panose="020F0502020204030204"/>
                <a:cs typeface="Calibri" panose="020F0502020204030204"/>
              </a:rPr>
              <a:t> </a:t>
            </a:r>
            <a:r>
              <a:rPr lang="en-IN" sz="1400" b="1" spc="-5" dirty="0">
                <a:solidFill>
                  <a:srgbClr val="0F0F3E"/>
                </a:solidFill>
                <a:latin typeface="Calibri" panose="020F0502020204030204"/>
                <a:cs typeface="Calibri" panose="020F0502020204030204"/>
              </a:rPr>
              <a:t>Scientist</a:t>
            </a:r>
            <a:r>
              <a:rPr sz="1400" b="1" spc="-5" dirty="0">
                <a:solidFill>
                  <a:srgbClr val="0F0F3E"/>
                </a:solidFill>
                <a:latin typeface="Calibri" panose="020F0502020204030204"/>
                <a:cs typeface="Calibri" panose="020F0502020204030204"/>
              </a:rPr>
              <a:t>)  </a:t>
            </a:r>
            <a:endParaRPr lang="en-US" sz="1400" b="1" spc="-5" dirty="0">
              <a:solidFill>
                <a:srgbClr val="0F0F3E"/>
              </a:solidFill>
              <a:latin typeface="Calibri" panose="020F0502020204030204"/>
              <a:cs typeface="Calibri" panose="020F0502020204030204"/>
            </a:endParaRPr>
          </a:p>
          <a:p>
            <a:pPr marL="12700" marR="238760">
              <a:lnSpc>
                <a:spcPct val="102000"/>
              </a:lnSpc>
            </a:pPr>
            <a:r>
              <a:rPr lang="en-US" sz="1400" b="1" spc="-5" dirty="0">
                <a:solidFill>
                  <a:srgbClr val="0F0F3E"/>
                </a:solidFill>
                <a:latin typeface="Calibri" panose="020F0502020204030204"/>
                <a:cs typeface="Calibri" panose="020F0502020204030204"/>
              </a:rPr>
              <a:t>Akhil Reddy Vangala</a:t>
            </a:r>
            <a:r>
              <a:rPr sz="1400" b="1" spc="-5" dirty="0">
                <a:solidFill>
                  <a:srgbClr val="0F0F3E"/>
                </a:solidFill>
                <a:latin typeface="Calibri" panose="020F0502020204030204"/>
                <a:cs typeface="Calibri" panose="020F0502020204030204"/>
              </a:rPr>
              <a:t> (Data</a:t>
            </a:r>
            <a:r>
              <a:rPr lang="en-US" sz="1400" b="1" spc="-5" dirty="0">
                <a:solidFill>
                  <a:srgbClr val="0F0F3E"/>
                </a:solidFill>
                <a:latin typeface="Calibri" panose="020F0502020204030204"/>
                <a:cs typeface="Calibri" panose="020F0502020204030204"/>
              </a:rPr>
              <a:t> Engineer</a:t>
            </a:r>
            <a:r>
              <a:rPr sz="1400" b="1" spc="-5" dirty="0">
                <a:solidFill>
                  <a:srgbClr val="0F0F3E"/>
                </a:solidFill>
                <a:latin typeface="Calibri" panose="020F0502020204030204"/>
                <a:cs typeface="Calibri" panose="020F0502020204030204"/>
              </a:rPr>
              <a:t>) </a:t>
            </a:r>
            <a:endParaRPr lang="en-US" sz="1400" b="1" spc="-5" dirty="0">
              <a:solidFill>
                <a:srgbClr val="0F0F3E"/>
              </a:solidFill>
              <a:latin typeface="Calibri" panose="020F0502020204030204"/>
              <a:cs typeface="Calibri" panose="020F0502020204030204"/>
            </a:endParaRPr>
          </a:p>
          <a:p>
            <a:pPr marL="12700" marR="238760">
              <a:lnSpc>
                <a:spcPct val="102000"/>
              </a:lnSpc>
            </a:pPr>
            <a:r>
              <a:rPr lang="en-IN" altLang="en-US" sz="1400" b="1" spc="-5" dirty="0">
                <a:solidFill>
                  <a:srgbClr val="0F0F3E"/>
                </a:solidFill>
                <a:latin typeface="Calibri" panose="020F0502020204030204"/>
                <a:cs typeface="Calibri" panose="020F0502020204030204"/>
              </a:rPr>
              <a:t>Navya Vemireddy </a:t>
            </a:r>
            <a:r>
              <a:rPr sz="1400" b="1" spc="-5" dirty="0">
                <a:solidFill>
                  <a:srgbClr val="0F0F3E"/>
                </a:solidFill>
                <a:latin typeface="Calibri" panose="020F0502020204030204"/>
                <a:cs typeface="Calibri" panose="020F0502020204030204"/>
              </a:rPr>
              <a:t>(Data </a:t>
            </a:r>
            <a:r>
              <a:rPr lang="en-US" sz="1400" b="1" spc="-5" dirty="0">
                <a:solidFill>
                  <a:srgbClr val="0F0F3E"/>
                </a:solidFill>
                <a:latin typeface="Calibri" panose="020F0502020204030204"/>
                <a:cs typeface="Calibri" panose="020F0502020204030204"/>
              </a:rPr>
              <a:t>Visualization</a:t>
            </a:r>
            <a:r>
              <a:rPr sz="1400" b="1" spc="-5" dirty="0">
                <a:solidFill>
                  <a:srgbClr val="0F0F3E"/>
                </a:solidFill>
                <a:latin typeface="Calibri" panose="020F0502020204030204"/>
                <a:cs typeface="Calibri" panose="020F0502020204030204"/>
              </a:rPr>
              <a:t>)</a:t>
            </a:r>
            <a:endParaRPr sz="1400" b="1" spc="-5" dirty="0">
              <a:solidFill>
                <a:srgbClr val="0F0F3E"/>
              </a:solidFill>
              <a:latin typeface="Calibri" panose="020F0502020204030204"/>
              <a:cs typeface="Calibri" panose="020F0502020204030204"/>
            </a:endParaRPr>
          </a:p>
          <a:p>
            <a:pPr marL="12700">
              <a:spcBef>
                <a:spcPts val="30"/>
              </a:spcBef>
            </a:pPr>
            <a:r>
              <a:rPr lang="en-IN" altLang="en-US" sz="1400" b="1" spc="-5" dirty="0">
                <a:solidFill>
                  <a:srgbClr val="0F0F3E"/>
                </a:solidFill>
                <a:latin typeface="Calibri" panose="020F0502020204030204"/>
                <a:cs typeface="Calibri" panose="020F0502020204030204"/>
              </a:rPr>
              <a:t>Sai Swaroopa Yalaguri </a:t>
            </a:r>
            <a:r>
              <a:rPr sz="1400" b="1" spc="-5" dirty="0">
                <a:solidFill>
                  <a:srgbClr val="0F0F3E"/>
                </a:solidFill>
                <a:latin typeface="Calibri" panose="020F0502020204030204"/>
                <a:cs typeface="Calibri" panose="020F0502020204030204"/>
              </a:rPr>
              <a:t>(Data </a:t>
            </a:r>
            <a:r>
              <a:rPr lang="en-US" sz="1400" b="1" spc="-5" dirty="0">
                <a:solidFill>
                  <a:srgbClr val="0F0F3E"/>
                </a:solidFill>
                <a:latin typeface="Calibri" panose="020F0502020204030204"/>
                <a:cs typeface="Calibri" panose="020F0502020204030204"/>
              </a:rPr>
              <a:t>Modelling</a:t>
            </a:r>
            <a:r>
              <a:rPr sz="1400" b="1" spc="-5" dirty="0">
                <a:solidFill>
                  <a:srgbClr val="0F0F3E"/>
                </a:solidFill>
                <a:latin typeface="Calibri" panose="020F0502020204030204"/>
                <a:cs typeface="Calibri" panose="020F0502020204030204"/>
              </a:rPr>
              <a:t>)</a:t>
            </a:r>
            <a:endParaRPr sz="1400" b="1" spc="-5" dirty="0">
              <a:solidFill>
                <a:srgbClr val="0F0F3E"/>
              </a:solidFill>
              <a:latin typeface="Calibri" panose="020F0502020204030204"/>
              <a:cs typeface="Calibri" panose="020F0502020204030204"/>
            </a:endParaRPr>
          </a:p>
        </p:txBody>
      </p:sp>
      <p:sp>
        <p:nvSpPr>
          <p:cNvPr id="7" name="object 7"/>
          <p:cNvSpPr txBox="1"/>
          <p:nvPr/>
        </p:nvSpPr>
        <p:spPr>
          <a:xfrm>
            <a:off x="4257675" y="7233665"/>
            <a:ext cx="2783205" cy="45593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F0F3E"/>
                </a:solidFill>
                <a:latin typeface="Calibri" panose="020F0502020204030204"/>
                <a:cs typeface="Calibri" panose="020F0502020204030204"/>
              </a:rPr>
              <a:t>Questions?</a:t>
            </a:r>
            <a:endParaRPr sz="1400" dirty="0">
              <a:latin typeface="Calibri" panose="020F0502020204030204"/>
              <a:cs typeface="Calibri" panose="020F0502020204030204"/>
            </a:endParaRPr>
          </a:p>
          <a:p>
            <a:pPr marL="12700">
              <a:lnSpc>
                <a:spcPct val="100000"/>
              </a:lnSpc>
              <a:spcBef>
                <a:spcPts val="30"/>
              </a:spcBef>
            </a:pPr>
            <a:r>
              <a:rPr sz="1400" spc="-5" dirty="0">
                <a:solidFill>
                  <a:srgbClr val="0F0F3E"/>
                </a:solidFill>
                <a:latin typeface="Calibri" panose="020F0502020204030204"/>
                <a:cs typeface="Calibri" panose="020F0502020204030204"/>
              </a:rPr>
              <a:t>Contact</a:t>
            </a:r>
            <a:r>
              <a:rPr sz="1400" dirty="0">
                <a:solidFill>
                  <a:srgbClr val="0F0F3E"/>
                </a:solidFill>
                <a:latin typeface="Calibri" panose="020F0502020204030204"/>
                <a:cs typeface="Calibri" panose="020F0502020204030204"/>
              </a:rPr>
              <a:t> : </a:t>
            </a:r>
            <a:r>
              <a:rPr lang="en-IN" sz="1400" spc="-5" dirty="0">
                <a:solidFill>
                  <a:srgbClr val="0F0F3E"/>
                </a:solidFill>
                <a:latin typeface="Calibri" panose="020F0502020204030204"/>
                <a:cs typeface="Calibri" panose="020F0502020204030204"/>
              </a:rPr>
              <a:t>skasu5@unh.newhaven.edu</a:t>
            </a:r>
            <a:endParaRPr sz="1400" dirty="0">
              <a:latin typeface="Calibri" panose="020F0502020204030204"/>
              <a:cs typeface="Calibri" panose="020F0502020204030204"/>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9584" y="4229099"/>
            <a:ext cx="6536500" cy="2702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3</a:t>
            </a:r>
            <a:endParaRPr sz="1600">
              <a:latin typeface="Calibri" panose="020F0502020204030204"/>
              <a:cs typeface="Calibri" panose="020F0502020204030204"/>
            </a:endParaRPr>
          </a:p>
        </p:txBody>
      </p:sp>
      <p:sp>
        <p:nvSpPr>
          <p:cNvPr id="3" name="object 3"/>
          <p:cNvSpPr txBox="1">
            <a:spLocks noGrp="1"/>
          </p:cNvSpPr>
          <p:nvPr>
            <p:ph type="title"/>
          </p:nvPr>
        </p:nvSpPr>
        <p:spPr>
          <a:xfrm>
            <a:off x="787400" y="751598"/>
            <a:ext cx="2148205" cy="391160"/>
          </a:xfrm>
          <a:prstGeom prst="rect">
            <a:avLst/>
          </a:prstGeom>
        </p:spPr>
        <p:txBody>
          <a:bodyPr vert="horz" wrap="square" lIns="0" tIns="12700" rIns="0" bIns="0" rtlCol="0">
            <a:spAutoFit/>
          </a:bodyPr>
          <a:lstStyle/>
          <a:p>
            <a:pPr marL="12700">
              <a:lnSpc>
                <a:spcPct val="100000"/>
              </a:lnSpc>
              <a:spcBef>
                <a:spcPts val="100"/>
              </a:spcBef>
            </a:pPr>
            <a:r>
              <a:rPr spc="-5" dirty="0"/>
              <a:t>Technical</a:t>
            </a:r>
            <a:r>
              <a:rPr spc="-45" dirty="0"/>
              <a:t> </a:t>
            </a:r>
            <a:r>
              <a:rPr spc="-5" dirty="0"/>
              <a:t>Report</a:t>
            </a:r>
            <a:endParaRPr spc="-5" dirty="0"/>
          </a:p>
        </p:txBody>
      </p:sp>
      <p:sp>
        <p:nvSpPr>
          <p:cNvPr id="4" name="object 4"/>
          <p:cNvSpPr txBox="1"/>
          <p:nvPr/>
        </p:nvSpPr>
        <p:spPr>
          <a:xfrm>
            <a:off x="813434" y="2312530"/>
            <a:ext cx="2642870" cy="280526"/>
          </a:xfrm>
          <a:prstGeom prst="rect">
            <a:avLst/>
          </a:prstGeom>
        </p:spPr>
        <p:txBody>
          <a:bodyPr vert="horz" wrap="square" lIns="0" tIns="7620" rIns="0" bIns="0" rtlCol="0">
            <a:spAutoFit/>
          </a:bodyPr>
          <a:lstStyle/>
          <a:p>
            <a:pPr marL="12700" marR="5080">
              <a:lnSpc>
                <a:spcPct val="102000"/>
              </a:lnSpc>
              <a:spcBef>
                <a:spcPts val="60"/>
              </a:spcBef>
            </a:pPr>
            <a:r>
              <a:rPr lang="en-US" b="1" i="1" dirty="0">
                <a:solidFill>
                  <a:srgbClr val="0189F9"/>
                </a:solidFill>
                <a:latin typeface="Calibri" panose="020F0502020204030204"/>
                <a:cs typeface="Calibri" panose="020F0502020204030204"/>
              </a:rPr>
              <a:t>Loan Eligibility Prediction</a:t>
            </a:r>
            <a:endParaRPr sz="1800" dirty="0">
              <a:latin typeface="Calibri" panose="020F0502020204030204"/>
              <a:cs typeface="Calibri" panose="020F0502020204030204"/>
            </a:endParaRPr>
          </a:p>
        </p:txBody>
      </p:sp>
      <p:sp>
        <p:nvSpPr>
          <p:cNvPr id="5" name="object 5"/>
          <p:cNvSpPr txBox="1"/>
          <p:nvPr/>
        </p:nvSpPr>
        <p:spPr>
          <a:xfrm>
            <a:off x="813434" y="4165866"/>
            <a:ext cx="2872740" cy="187974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Highlights</a:t>
            </a:r>
            <a:r>
              <a:rPr sz="2000" b="1" spc="-30"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of</a:t>
            </a:r>
            <a:r>
              <a:rPr sz="2000" b="1" spc="-25"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Project</a:t>
            </a:r>
            <a:endParaRPr sz="2000" dirty="0">
              <a:latin typeface="Calibri" panose="020F0502020204030204"/>
              <a:cs typeface="Calibri" panose="020F0502020204030204"/>
            </a:endParaRPr>
          </a:p>
          <a:p>
            <a:pPr marL="469900" marR="5080" indent="-228600">
              <a:lnSpc>
                <a:spcPct val="117000"/>
              </a:lnSpc>
              <a:spcBef>
                <a:spcPts val="1105"/>
              </a:spcBef>
              <a:buClr>
                <a:srgbClr val="0F0F3E"/>
              </a:buClr>
              <a:buFont typeface="Symbol" panose="05050102010706020507"/>
              <a:buChar char=""/>
              <a:tabLst>
                <a:tab pos="469900" algn="l"/>
              </a:tabLst>
            </a:pPr>
            <a:r>
              <a:rPr sz="2000" dirty="0">
                <a:solidFill>
                  <a:srgbClr val="0F0F3E"/>
                </a:solidFill>
                <a:latin typeface="Calibri" panose="020F0502020204030204"/>
                <a:cs typeface="Calibri" panose="020F0502020204030204"/>
              </a:rPr>
              <a:t>Using </a:t>
            </a:r>
            <a:r>
              <a:rPr lang="en-US" sz="2000" dirty="0">
                <a:solidFill>
                  <a:srgbClr val="0F0F3E"/>
                </a:solidFill>
                <a:latin typeface="Calibri" panose="020F0502020204030204"/>
                <a:cs typeface="Calibri" panose="020F0502020204030204"/>
              </a:rPr>
              <a:t>Python to build a Predictive model and AWS for deployment using Flask</a:t>
            </a:r>
            <a:endParaRPr lang="en-US" sz="2000" dirty="0">
              <a:solidFill>
                <a:srgbClr val="0F0F3E"/>
              </a:solidFill>
              <a:latin typeface="Calibri" panose="020F0502020204030204"/>
              <a:cs typeface="Calibri" panose="020F0502020204030204"/>
            </a:endParaRPr>
          </a:p>
        </p:txBody>
      </p:sp>
      <p:sp>
        <p:nvSpPr>
          <p:cNvPr id="6" name="object 6"/>
          <p:cNvSpPr txBox="1"/>
          <p:nvPr/>
        </p:nvSpPr>
        <p:spPr>
          <a:xfrm>
            <a:off x="813433" y="7789494"/>
            <a:ext cx="2981961" cy="320601"/>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0000"/>
                </a:solidFill>
                <a:latin typeface="Calibri" panose="020F0502020204030204"/>
                <a:cs typeface="Calibri" panose="020F0502020204030204"/>
              </a:rPr>
              <a:t>Submitted</a:t>
            </a:r>
            <a:r>
              <a:rPr sz="2000" b="1" spc="-25" dirty="0">
                <a:solidFill>
                  <a:srgbClr val="FF0000"/>
                </a:solidFill>
                <a:latin typeface="Calibri" panose="020F0502020204030204"/>
                <a:cs typeface="Calibri" panose="020F0502020204030204"/>
              </a:rPr>
              <a:t> </a:t>
            </a:r>
            <a:r>
              <a:rPr sz="2000" b="1" dirty="0">
                <a:solidFill>
                  <a:srgbClr val="FF0000"/>
                </a:solidFill>
                <a:latin typeface="Calibri" panose="020F0502020204030204"/>
                <a:cs typeface="Calibri" panose="020F0502020204030204"/>
              </a:rPr>
              <a:t>on:</a:t>
            </a:r>
            <a:r>
              <a:rPr lang="en-IN" sz="2000" b="1" spc="-15" dirty="0">
                <a:solidFill>
                  <a:srgbClr val="FF0000"/>
                </a:solidFill>
                <a:latin typeface="Calibri" panose="020F0502020204030204"/>
                <a:cs typeface="Calibri" panose="020F0502020204030204"/>
              </a:rPr>
              <a:t> </a:t>
            </a:r>
            <a:r>
              <a:rPr lang="en-US" sz="2000" spc="-5" dirty="0">
                <a:solidFill>
                  <a:srgbClr val="0F0F3E"/>
                </a:solidFill>
                <a:latin typeface="Calibri" panose="020F0502020204030204"/>
                <a:cs typeface="Calibri" panose="020F0502020204030204"/>
              </a:rPr>
              <a:t>12</a:t>
            </a:r>
            <a:r>
              <a:rPr sz="2000" spc="-5" dirty="0">
                <a:solidFill>
                  <a:srgbClr val="0F0F3E"/>
                </a:solidFill>
                <a:latin typeface="Calibri" panose="020F0502020204030204"/>
                <a:cs typeface="Calibri" panose="020F0502020204030204"/>
              </a:rPr>
              <a:t>/</a:t>
            </a:r>
            <a:r>
              <a:rPr lang="en-US" sz="2000" spc="-5" dirty="0">
                <a:solidFill>
                  <a:srgbClr val="0F0F3E"/>
                </a:solidFill>
                <a:latin typeface="Calibri" panose="020F0502020204030204"/>
                <a:cs typeface="Calibri" panose="020F0502020204030204"/>
              </a:rPr>
              <a:t>05</a:t>
            </a:r>
            <a:r>
              <a:rPr sz="2000" spc="-5" dirty="0">
                <a:solidFill>
                  <a:srgbClr val="0F0F3E"/>
                </a:solidFill>
                <a:latin typeface="Calibri" panose="020F0502020204030204"/>
                <a:cs typeface="Calibri" panose="020F0502020204030204"/>
              </a:rPr>
              <a:t>/2023</a:t>
            </a:r>
            <a:endParaRPr sz="2000" dirty="0">
              <a:latin typeface="Calibri" panose="020F0502020204030204"/>
              <a:cs typeface="Calibri" panose="020F0502020204030204"/>
            </a:endParaRPr>
          </a:p>
        </p:txBody>
      </p:sp>
      <p:pic>
        <p:nvPicPr>
          <p:cNvPr id="7" name="object 7"/>
          <p:cNvPicPr/>
          <p:nvPr/>
        </p:nvPicPr>
        <p:blipFill>
          <a:blip r:embed="rId1" cstate="print"/>
          <a:stretch>
            <a:fillRect/>
          </a:stretch>
        </p:blipFill>
        <p:spPr>
          <a:xfrm>
            <a:off x="3795395" y="2150110"/>
            <a:ext cx="3392170" cy="3442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4</a:t>
            </a:r>
            <a:endParaRPr sz="1600">
              <a:latin typeface="Calibri" panose="020F0502020204030204"/>
              <a:cs typeface="Calibri" panose="020F0502020204030204"/>
            </a:endParaRPr>
          </a:p>
        </p:txBody>
      </p:sp>
      <p:sp>
        <p:nvSpPr>
          <p:cNvPr id="3" name="object 3"/>
          <p:cNvSpPr txBox="1"/>
          <p:nvPr/>
        </p:nvSpPr>
        <p:spPr>
          <a:xfrm>
            <a:off x="718819" y="2009559"/>
            <a:ext cx="91503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Abstract</a:t>
            </a:r>
            <a:endParaRPr sz="2000">
              <a:latin typeface="Calibri" panose="020F0502020204030204"/>
              <a:cs typeface="Calibri" panose="020F0502020204030204"/>
            </a:endParaRPr>
          </a:p>
        </p:txBody>
      </p:sp>
      <p:sp>
        <p:nvSpPr>
          <p:cNvPr id="4" name="object 4"/>
          <p:cNvSpPr txBox="1"/>
          <p:nvPr/>
        </p:nvSpPr>
        <p:spPr>
          <a:xfrm>
            <a:off x="713104" y="2517978"/>
            <a:ext cx="6346190" cy="833562"/>
          </a:xfrm>
          <a:prstGeom prst="rect">
            <a:avLst/>
          </a:prstGeom>
          <a:solidFill>
            <a:srgbClr val="FCFCFC"/>
          </a:solidFill>
        </p:spPr>
        <p:txBody>
          <a:bodyPr vert="horz" wrap="square" lIns="0" tIns="0" rIns="0" bIns="0" rtlCol="0">
            <a:spAutoFit/>
          </a:bodyPr>
          <a:lstStyle/>
          <a:p>
            <a:pPr marL="18415">
              <a:lnSpc>
                <a:spcPts val="1330"/>
              </a:lnSpc>
            </a:pPr>
            <a:r>
              <a:rPr lang="en-US" sz="1200" spc="75" dirty="0">
                <a:solidFill>
                  <a:srgbClr val="212529"/>
                </a:solidFill>
                <a:latin typeface="Trebuchet MS" panose="020B0603020202020204"/>
              </a:rPr>
              <a:t>This data science project focuses on developing a predictive model for loan approval eligibility by leveraging machine learning algorithms and analyzing diverse sets of financial and personal data. The goal is to enhance accuracy in assessing applicants' creditworthiness, thereby optimizing the loan approval process and minimizing risks for financial institutions</a:t>
            </a:r>
            <a:endParaRPr sz="1200" spc="75" dirty="0">
              <a:solidFill>
                <a:srgbClr val="212529"/>
              </a:solidFill>
              <a:latin typeface="Trebuchet MS" panose="020B0603020202020204"/>
            </a:endParaRPr>
          </a:p>
        </p:txBody>
      </p:sp>
      <p:sp>
        <p:nvSpPr>
          <p:cNvPr id="5" name="object 5"/>
          <p:cNvSpPr txBox="1"/>
          <p:nvPr/>
        </p:nvSpPr>
        <p:spPr>
          <a:xfrm>
            <a:off x="718819" y="4038676"/>
            <a:ext cx="6244590" cy="233616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Introductory</a:t>
            </a:r>
            <a:r>
              <a:rPr sz="2000" b="1" spc="-15"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Section</a:t>
            </a:r>
            <a:endParaRPr sz="2400" dirty="0">
              <a:latin typeface="Calibri" panose="020F0502020204030204"/>
              <a:cs typeface="Calibri" panose="020F0502020204030204"/>
            </a:endParaRPr>
          </a:p>
          <a:p>
            <a:pPr marL="12700" marR="5080">
              <a:lnSpc>
                <a:spcPct val="117000"/>
              </a:lnSpc>
            </a:pPr>
            <a:r>
              <a:rPr sz="1400" spc="-5" dirty="0">
                <a:solidFill>
                  <a:srgbClr val="0F0F3E"/>
                </a:solidFill>
                <a:latin typeface="Calibri" panose="020F0502020204030204"/>
                <a:cs typeface="Calibri" panose="020F0502020204030204"/>
              </a:rPr>
              <a:t>Here</a:t>
            </a:r>
            <a:r>
              <a:rPr sz="1400" dirty="0">
                <a:solidFill>
                  <a:srgbClr val="0F0F3E"/>
                </a:solidFill>
                <a:latin typeface="Calibri" panose="020F0502020204030204"/>
                <a:cs typeface="Calibri" panose="020F0502020204030204"/>
              </a:rPr>
              <a:t> we</a:t>
            </a:r>
            <a:r>
              <a:rPr sz="1400" spc="-5"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are</a:t>
            </a:r>
            <a:r>
              <a:rPr sz="1400" spc="-5" dirty="0">
                <a:solidFill>
                  <a:srgbClr val="0F0F3E"/>
                </a:solidFill>
                <a:latin typeface="Calibri" panose="020F0502020204030204"/>
                <a:cs typeface="Calibri" panose="020F0502020204030204"/>
              </a:rPr>
              <a:t> majorly</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focusing </a:t>
            </a:r>
            <a:r>
              <a:rPr sz="1400" dirty="0">
                <a:solidFill>
                  <a:srgbClr val="0F0F3E"/>
                </a:solidFill>
                <a:latin typeface="Calibri" panose="020F0502020204030204"/>
                <a:cs typeface="Calibri" panose="020F0502020204030204"/>
              </a:rPr>
              <a:t>on</a:t>
            </a:r>
            <a:r>
              <a:rPr sz="1400" spc="-5" dirty="0">
                <a:solidFill>
                  <a:srgbClr val="0F0F3E"/>
                </a:solidFill>
                <a:latin typeface="Calibri" panose="020F0502020204030204"/>
                <a:cs typeface="Calibri" panose="020F0502020204030204"/>
              </a:rPr>
              <a:t> </a:t>
            </a:r>
            <a:r>
              <a:rPr lang="en-US" sz="1400" spc="-5" dirty="0">
                <a:solidFill>
                  <a:srgbClr val="0F0F3E"/>
                </a:solidFill>
                <a:latin typeface="Calibri" panose="020F0502020204030204"/>
                <a:cs typeface="Calibri" panose="020F0502020204030204"/>
              </a:rPr>
              <a:t>building a Predictive model by using ML algorithms such as </a:t>
            </a:r>
            <a:r>
              <a:rPr lang="en-IN" altLang="en-US" sz="1400" spc="-5" dirty="0">
                <a:solidFill>
                  <a:srgbClr val="0F0F3E"/>
                </a:solidFill>
                <a:latin typeface="Calibri" panose="020F0502020204030204"/>
                <a:cs typeface="Calibri" panose="020F0502020204030204"/>
              </a:rPr>
              <a:t>L</a:t>
            </a:r>
            <a:r>
              <a:rPr lang="en-US" sz="1400" spc="-5" dirty="0">
                <a:solidFill>
                  <a:srgbClr val="0F0F3E"/>
                </a:solidFill>
                <a:latin typeface="Calibri" panose="020F0502020204030204"/>
                <a:cs typeface="Calibri" panose="020F0502020204030204"/>
              </a:rPr>
              <a:t>ogistic </a:t>
            </a:r>
            <a:r>
              <a:rPr lang="en-IN" altLang="en-US" sz="1400" spc="-5" dirty="0">
                <a:solidFill>
                  <a:srgbClr val="0F0F3E"/>
                </a:solidFill>
                <a:latin typeface="Calibri" panose="020F0502020204030204"/>
                <a:cs typeface="Calibri" panose="020F0502020204030204"/>
              </a:rPr>
              <a:t>R</a:t>
            </a:r>
            <a:r>
              <a:rPr lang="en-US" sz="1400" spc="-5" dirty="0">
                <a:solidFill>
                  <a:srgbClr val="0F0F3E"/>
                </a:solidFill>
                <a:latin typeface="Calibri" panose="020F0502020204030204"/>
                <a:cs typeface="Calibri" panose="020F0502020204030204"/>
              </a:rPr>
              <a:t>egression, </a:t>
            </a:r>
            <a:r>
              <a:rPr lang="en-IN" altLang="en-US" sz="1400" spc="-5" dirty="0">
                <a:solidFill>
                  <a:srgbClr val="0F0F3E"/>
                </a:solidFill>
                <a:latin typeface="Calibri" panose="020F0502020204030204"/>
                <a:cs typeface="Calibri" panose="020F0502020204030204"/>
              </a:rPr>
              <a:t>D</a:t>
            </a:r>
            <a:r>
              <a:rPr lang="en-US" sz="1400" spc="-5" dirty="0">
                <a:solidFill>
                  <a:srgbClr val="0F0F3E"/>
                </a:solidFill>
                <a:latin typeface="Calibri" panose="020F0502020204030204"/>
                <a:cs typeface="Calibri" panose="020F0502020204030204"/>
              </a:rPr>
              <a:t>ecision </a:t>
            </a:r>
            <a:r>
              <a:rPr lang="en-IN" altLang="en-US" sz="1400" spc="-5" dirty="0">
                <a:solidFill>
                  <a:srgbClr val="0F0F3E"/>
                </a:solidFill>
                <a:latin typeface="Calibri" panose="020F0502020204030204"/>
                <a:cs typeface="Calibri" panose="020F0502020204030204"/>
              </a:rPr>
              <a:t>T</a:t>
            </a:r>
            <a:r>
              <a:rPr lang="en-US" sz="1400" spc="-5" dirty="0">
                <a:solidFill>
                  <a:srgbClr val="0F0F3E"/>
                </a:solidFill>
                <a:latin typeface="Calibri" panose="020F0502020204030204"/>
                <a:cs typeface="Calibri" panose="020F0502020204030204"/>
              </a:rPr>
              <a:t>rees,</a:t>
            </a:r>
            <a:r>
              <a:rPr lang="en-IN" altLang="en-US" sz="1400" spc="-5" dirty="0">
                <a:solidFill>
                  <a:srgbClr val="0F0F3E"/>
                </a:solidFill>
                <a:latin typeface="Calibri" panose="020F0502020204030204"/>
                <a:cs typeface="Calibri" panose="020F0502020204030204"/>
              </a:rPr>
              <a:t> KNN Classifier,</a:t>
            </a:r>
            <a:r>
              <a:rPr lang="en-US" sz="1400" spc="-5" dirty="0">
                <a:solidFill>
                  <a:srgbClr val="0F0F3E"/>
                </a:solidFill>
                <a:latin typeface="Calibri" panose="020F0502020204030204"/>
                <a:cs typeface="Calibri" panose="020F0502020204030204"/>
              </a:rPr>
              <a:t> </a:t>
            </a:r>
            <a:r>
              <a:rPr lang="en-IN" altLang="en-US" sz="1400" spc="-5" dirty="0">
                <a:solidFill>
                  <a:srgbClr val="0F0F3E"/>
                </a:solidFill>
                <a:latin typeface="Calibri" panose="020F0502020204030204"/>
                <a:cs typeface="Calibri" panose="020F0502020204030204"/>
              </a:rPr>
              <a:t>R</a:t>
            </a:r>
            <a:r>
              <a:rPr lang="en-US" sz="1400" spc="-5" dirty="0">
                <a:solidFill>
                  <a:srgbClr val="0F0F3E"/>
                </a:solidFill>
                <a:latin typeface="Calibri" panose="020F0502020204030204"/>
                <a:cs typeface="Calibri" panose="020F0502020204030204"/>
              </a:rPr>
              <a:t>andom </a:t>
            </a:r>
            <a:r>
              <a:rPr lang="en-IN" altLang="en-US" sz="1400" spc="-5" dirty="0">
                <a:solidFill>
                  <a:srgbClr val="0F0F3E"/>
                </a:solidFill>
                <a:latin typeface="Calibri" panose="020F0502020204030204"/>
                <a:cs typeface="Calibri" panose="020F0502020204030204"/>
              </a:rPr>
              <a:t>F</a:t>
            </a:r>
            <a:r>
              <a:rPr lang="en-US" sz="1400" spc="-5" dirty="0">
                <a:solidFill>
                  <a:srgbClr val="0F0F3E"/>
                </a:solidFill>
                <a:latin typeface="Calibri" panose="020F0502020204030204"/>
                <a:cs typeface="Calibri" panose="020F0502020204030204"/>
              </a:rPr>
              <a:t>orest, </a:t>
            </a:r>
            <a:r>
              <a:rPr lang="en-IN" altLang="en-US" sz="1400" spc="-5" dirty="0">
                <a:solidFill>
                  <a:srgbClr val="0F0F3E"/>
                </a:solidFill>
                <a:latin typeface="Calibri" panose="020F0502020204030204"/>
                <a:cs typeface="Calibri" panose="020F0502020204030204"/>
              </a:rPr>
              <a:t>XG</a:t>
            </a:r>
            <a:r>
              <a:rPr lang="en-US" sz="1400" spc="-5" dirty="0">
                <a:solidFill>
                  <a:srgbClr val="0F0F3E"/>
                </a:solidFill>
                <a:latin typeface="Calibri" panose="020F0502020204030204"/>
                <a:cs typeface="Calibri" panose="020F0502020204030204"/>
              </a:rPr>
              <a:t> </a:t>
            </a:r>
            <a:r>
              <a:rPr lang="en-IN" altLang="en-US" sz="1400" spc="-5" dirty="0">
                <a:solidFill>
                  <a:srgbClr val="0F0F3E"/>
                </a:solidFill>
                <a:latin typeface="Calibri" panose="020F0502020204030204"/>
                <a:cs typeface="Calibri" panose="020F0502020204030204"/>
              </a:rPr>
              <a:t>B</a:t>
            </a:r>
            <a:r>
              <a:rPr lang="en-US" sz="1400" spc="-5" dirty="0">
                <a:solidFill>
                  <a:srgbClr val="0F0F3E"/>
                </a:solidFill>
                <a:latin typeface="Calibri" panose="020F0502020204030204"/>
                <a:cs typeface="Calibri" panose="020F0502020204030204"/>
              </a:rPr>
              <a:t>oost and deploying it by using </a:t>
            </a:r>
            <a:r>
              <a:rPr sz="1400" spc="-5" dirty="0">
                <a:solidFill>
                  <a:srgbClr val="0F0F3E"/>
                </a:solidFill>
                <a:latin typeface="Calibri" panose="020F0502020204030204"/>
                <a:cs typeface="Calibri" panose="020F0502020204030204"/>
              </a:rPr>
              <a:t>AWS</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services</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for </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making</a:t>
            </a:r>
            <a:r>
              <a:rPr sz="1400" dirty="0">
                <a:solidFill>
                  <a:srgbClr val="0F0F3E"/>
                </a:solidFill>
                <a:latin typeface="Calibri" panose="020F0502020204030204"/>
                <a:cs typeface="Calibri" panose="020F0502020204030204"/>
              </a:rPr>
              <a:t> the</a:t>
            </a:r>
            <a:r>
              <a:rPr sz="1400" spc="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client</a:t>
            </a:r>
            <a:r>
              <a:rPr sz="1400" spc="5"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comfortable</a:t>
            </a:r>
            <a:r>
              <a:rPr sz="1400" spc="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in</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their</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business</a:t>
            </a:r>
            <a:r>
              <a:rPr sz="1400" dirty="0">
                <a:solidFill>
                  <a:srgbClr val="0F0F3E"/>
                </a:solidFill>
                <a:latin typeface="Calibri" panose="020F0502020204030204"/>
                <a:cs typeface="Calibri" panose="020F0502020204030204"/>
              </a:rPr>
              <a:t> which</a:t>
            </a:r>
            <a:r>
              <a:rPr sz="1400" spc="1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will</a:t>
            </a:r>
            <a:r>
              <a:rPr sz="140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reduce</a:t>
            </a:r>
            <a:r>
              <a:rPr sz="1400" spc="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human</a:t>
            </a:r>
            <a:r>
              <a:rPr sz="1400" spc="5"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cause</a:t>
            </a:r>
            <a:r>
              <a:rPr sz="1400" spc="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errors</a:t>
            </a:r>
            <a:r>
              <a:rPr sz="1400" b="1" spc="-5" dirty="0">
                <a:solidFill>
                  <a:srgbClr val="0F0F3E"/>
                </a:solidFill>
                <a:latin typeface="Calibri" panose="020F0502020204030204"/>
                <a:cs typeface="Calibri" panose="020F0502020204030204"/>
              </a:rPr>
              <a:t>.</a:t>
            </a:r>
            <a:endParaRPr sz="1400" b="1" spc="-5" dirty="0">
              <a:solidFill>
                <a:srgbClr val="0F0F3E"/>
              </a:solidFill>
              <a:latin typeface="Calibri" panose="020F0502020204030204"/>
              <a:cs typeface="Calibri" panose="020F0502020204030204"/>
            </a:endParaRPr>
          </a:p>
          <a:p>
            <a:pPr marL="12700" marR="5080">
              <a:lnSpc>
                <a:spcPct val="117000"/>
              </a:lnSpc>
            </a:pPr>
            <a:endParaRPr sz="1400" b="1" spc="-5" dirty="0">
              <a:solidFill>
                <a:srgbClr val="0F0F3E"/>
              </a:solidFill>
              <a:latin typeface="Calibri" panose="020F0502020204030204"/>
              <a:cs typeface="Calibri" panose="020F0502020204030204"/>
            </a:endParaRPr>
          </a:p>
          <a:p>
            <a:pPr marL="12700" marR="5080">
              <a:lnSpc>
                <a:spcPct val="117000"/>
              </a:lnSpc>
            </a:pPr>
            <a:r>
              <a:rPr lang="en-IN" sz="1400" b="1" spc="-5" dirty="0">
                <a:solidFill>
                  <a:srgbClr val="0F0F3E"/>
                </a:solidFill>
                <a:latin typeface="Calibri" panose="020F0502020204030204"/>
                <a:cs typeface="Calibri" panose="020F0502020204030204"/>
              </a:rPr>
              <a:t>GitHub :  </a:t>
            </a:r>
            <a:r>
              <a:rPr lang="en-IN" sz="1400" b="1" spc="-5" dirty="0">
                <a:solidFill>
                  <a:srgbClr val="0F0F3E"/>
                </a:solidFill>
                <a:latin typeface="Calibri" panose="020F0502020204030204"/>
                <a:cs typeface="Calibri" panose="020F0502020204030204"/>
                <a:hlinkClick r:id="rId1" tooltip="" action="ppaction://hlinkfile"/>
              </a:rPr>
              <a:t> https://github.com/SreenivasKasulanati/DE-Project/tree/main/Final_Project</a:t>
            </a:r>
            <a:endParaRPr lang="en-IN" sz="1400" b="1" spc="-5" dirty="0">
              <a:solidFill>
                <a:srgbClr val="0F0F3E"/>
              </a:solidFill>
              <a:latin typeface="Calibri" panose="020F0502020204030204"/>
              <a:cs typeface="Calibri" panose="020F0502020204030204"/>
            </a:endParaRPr>
          </a:p>
          <a:p>
            <a:pPr marL="12700" marR="5080">
              <a:lnSpc>
                <a:spcPct val="117000"/>
              </a:lnSpc>
            </a:pPr>
            <a:endParaRPr sz="1400" dirty="0">
              <a:latin typeface="Calibri" panose="020F0502020204030204"/>
              <a:cs typeface="Calibri" panose="020F0502020204030204"/>
            </a:endParaRPr>
          </a:p>
        </p:txBody>
      </p:sp>
      <p:sp>
        <p:nvSpPr>
          <p:cNvPr id="6" name="object 6"/>
          <p:cNvSpPr txBox="1"/>
          <p:nvPr/>
        </p:nvSpPr>
        <p:spPr>
          <a:xfrm>
            <a:off x="718819" y="6161608"/>
            <a:ext cx="303911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Review</a:t>
            </a:r>
            <a:r>
              <a:rPr sz="2000" b="1" spc="-10"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of available</a:t>
            </a:r>
            <a:r>
              <a:rPr sz="2000" b="1"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research</a:t>
            </a:r>
            <a:endParaRPr sz="2000">
              <a:latin typeface="Calibri" panose="020F0502020204030204"/>
              <a:cs typeface="Calibri" panose="020F0502020204030204"/>
            </a:endParaRPr>
          </a:p>
        </p:txBody>
      </p:sp>
      <p:sp>
        <p:nvSpPr>
          <p:cNvPr id="7" name="object 7"/>
          <p:cNvSpPr txBox="1"/>
          <p:nvPr/>
        </p:nvSpPr>
        <p:spPr>
          <a:xfrm>
            <a:off x="947419" y="6519875"/>
            <a:ext cx="6036310" cy="1581074"/>
          </a:xfrm>
          <a:prstGeom prst="rect">
            <a:avLst/>
          </a:prstGeom>
        </p:spPr>
        <p:txBody>
          <a:bodyPr vert="horz" wrap="square" lIns="0" tIns="23495" rIns="0" bIns="0" rtlCol="0">
            <a:spAutoFit/>
          </a:bodyPr>
          <a:lstStyle/>
          <a:p>
            <a:pPr marL="241300" indent="-228600">
              <a:lnSpc>
                <a:spcPct val="100000"/>
              </a:lnSpc>
              <a:spcBef>
                <a:spcPts val="185"/>
              </a:spcBef>
              <a:buFont typeface="Symbol" panose="05050102010706020507"/>
              <a:buChar char=""/>
              <a:tabLst>
                <a:tab pos="240665" algn="l"/>
                <a:tab pos="241300" algn="l"/>
              </a:tabLst>
            </a:pPr>
            <a:r>
              <a:rPr lang="en-US" sz="1200" spc="-5" dirty="0">
                <a:latin typeface="Calibri" panose="020F0502020204030204"/>
                <a:cs typeface="Calibri" panose="020F0502020204030204"/>
              </a:rPr>
              <a:t>The </a:t>
            </a:r>
            <a:r>
              <a:rPr lang="en-US" sz="1200" dirty="0">
                <a:latin typeface="Calibri" panose="020F0502020204030204"/>
                <a:cs typeface="Calibri" panose="020F0502020204030204"/>
              </a:rPr>
              <a:t>major</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resources</a:t>
            </a:r>
            <a:r>
              <a:rPr lang="en-US" sz="1200" spc="5" dirty="0">
                <a:latin typeface="Calibri" panose="020F0502020204030204"/>
                <a:cs typeface="Calibri" panose="020F0502020204030204"/>
              </a:rPr>
              <a:t> </a:t>
            </a:r>
            <a:r>
              <a:rPr lang="en-US" sz="1200" dirty="0">
                <a:latin typeface="Calibri" panose="020F0502020204030204"/>
                <a:cs typeface="Calibri" panose="020F0502020204030204"/>
              </a:rPr>
              <a:t>that</a:t>
            </a:r>
            <a:r>
              <a:rPr lang="en-US" sz="1200" spc="5" dirty="0">
                <a:latin typeface="Calibri" panose="020F0502020204030204"/>
                <a:cs typeface="Calibri" panose="020F0502020204030204"/>
              </a:rPr>
              <a:t> </a:t>
            </a:r>
            <a:r>
              <a:rPr lang="en-US" sz="1200" dirty="0">
                <a:latin typeface="Calibri" panose="020F0502020204030204"/>
                <a:cs typeface="Calibri" panose="020F0502020204030204"/>
              </a:rPr>
              <a:t>we</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are</a:t>
            </a:r>
            <a:r>
              <a:rPr lang="en-US" sz="1200" dirty="0">
                <a:latin typeface="Calibri" panose="020F0502020204030204"/>
                <a:cs typeface="Calibri" panose="020F0502020204030204"/>
              </a:rPr>
              <a:t> </a:t>
            </a:r>
            <a:r>
              <a:rPr lang="en-US" sz="1200" spc="-5" dirty="0">
                <a:latin typeface="Calibri" panose="020F0502020204030204"/>
                <a:cs typeface="Calibri" panose="020F0502020204030204"/>
              </a:rPr>
              <a:t>using</a:t>
            </a:r>
            <a:r>
              <a:rPr lang="en-US" sz="1200" dirty="0">
                <a:latin typeface="Calibri" panose="020F0502020204030204"/>
                <a:cs typeface="Calibri" panose="020F0502020204030204"/>
              </a:rPr>
              <a:t> are Python, AWS</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Lambda,</a:t>
            </a:r>
            <a:r>
              <a:rPr lang="en-US" sz="1200" dirty="0">
                <a:latin typeface="Calibri" panose="020F0502020204030204"/>
                <a:cs typeface="Calibri" panose="020F0502020204030204"/>
              </a:rPr>
              <a:t> </a:t>
            </a:r>
            <a:r>
              <a:rPr lang="en-US" sz="1200" spc="-5" dirty="0">
                <a:latin typeface="Calibri" panose="020F0502020204030204"/>
                <a:cs typeface="Calibri" panose="020F0502020204030204"/>
              </a:rPr>
              <a:t>AWS</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S3, </a:t>
            </a:r>
            <a:r>
              <a:rPr lang="en-US" sz="1200" dirty="0">
                <a:latin typeface="Calibri" panose="020F0502020204030204"/>
                <a:cs typeface="Calibri" panose="020F0502020204030204"/>
              </a:rPr>
              <a:t>AWS</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Redshift.</a:t>
            </a:r>
            <a:r>
              <a:rPr lang="en-US" sz="1200" dirty="0">
                <a:latin typeface="Calibri" panose="020F0502020204030204"/>
                <a:cs typeface="Calibri" panose="020F0502020204030204"/>
              </a:rPr>
              <a:t> </a:t>
            </a:r>
            <a:endParaRPr lang="en-US" sz="1200" dirty="0">
              <a:latin typeface="Calibri" panose="020F0502020204030204"/>
              <a:cs typeface="Calibri" panose="020F0502020204030204"/>
            </a:endParaRPr>
          </a:p>
          <a:p>
            <a:pPr marL="241300" indent="-228600">
              <a:lnSpc>
                <a:spcPct val="100000"/>
              </a:lnSpc>
              <a:spcBef>
                <a:spcPts val="185"/>
              </a:spcBef>
              <a:buFont typeface="Symbol" panose="05050102010706020507"/>
              <a:buChar char=""/>
              <a:tabLst>
                <a:tab pos="240665" algn="l"/>
                <a:tab pos="241300" algn="l"/>
              </a:tabLst>
            </a:pPr>
            <a:r>
              <a:rPr lang="en-US" sz="1200" b="1" spc="-5" dirty="0">
                <a:latin typeface="Calibri" panose="020F0502020204030204"/>
                <a:cs typeface="Calibri" panose="020F0502020204030204"/>
              </a:rPr>
              <a:t>Python</a:t>
            </a:r>
            <a:r>
              <a:rPr lang="en-US" sz="1200" b="1" spc="-40" dirty="0">
                <a:latin typeface="Calibri" panose="020F0502020204030204"/>
                <a:cs typeface="Calibri" panose="020F0502020204030204"/>
              </a:rPr>
              <a:t> </a:t>
            </a:r>
            <a:r>
              <a:rPr lang="en-US" sz="1200" b="1" spc="-5" dirty="0">
                <a:latin typeface="Calibri" panose="020F0502020204030204"/>
                <a:cs typeface="Calibri" panose="020F0502020204030204"/>
              </a:rPr>
              <a:t>3.10</a:t>
            </a:r>
            <a:endParaRPr lang="en-US" sz="1200" dirty="0">
              <a:latin typeface="Calibri" panose="020F0502020204030204"/>
              <a:cs typeface="Calibri" panose="020F0502020204030204"/>
            </a:endParaRPr>
          </a:p>
          <a:p>
            <a:pPr marL="241300" marR="103505" indent="-228600">
              <a:lnSpc>
                <a:spcPct val="102000"/>
              </a:lnSpc>
              <a:spcBef>
                <a:spcPts val="65"/>
              </a:spcBef>
              <a:buFont typeface="Symbol" panose="05050102010706020507"/>
              <a:buChar char=""/>
              <a:tabLst>
                <a:tab pos="240665" algn="l"/>
                <a:tab pos="241300" algn="l"/>
              </a:tabLst>
            </a:pPr>
            <a:r>
              <a:rPr lang="en-US" sz="1200" b="1" spc="-5" dirty="0">
                <a:latin typeface="Calibri" panose="020F0502020204030204"/>
                <a:cs typeface="Calibri" panose="020F0502020204030204"/>
              </a:rPr>
              <a:t>Pandas</a:t>
            </a:r>
            <a:r>
              <a:rPr lang="en-US" sz="1200" b="1" dirty="0">
                <a:latin typeface="Calibri" panose="020F0502020204030204"/>
                <a:cs typeface="Calibri" panose="020F0502020204030204"/>
              </a:rPr>
              <a:t> -</a:t>
            </a:r>
            <a:r>
              <a:rPr lang="en-US" sz="1200" b="1" spc="-5" dirty="0">
                <a:latin typeface="Calibri" panose="020F0502020204030204"/>
                <a:cs typeface="Calibri" panose="020F0502020204030204"/>
              </a:rPr>
              <a:t> </a:t>
            </a:r>
            <a:r>
              <a:rPr lang="en-US" sz="1200" dirty="0">
                <a:latin typeface="Calibri" panose="020F0502020204030204"/>
                <a:cs typeface="Calibri" panose="020F0502020204030204"/>
              </a:rPr>
              <a:t>Pandas </a:t>
            </a:r>
            <a:r>
              <a:rPr lang="en-US" sz="1200" spc="-5" dirty="0">
                <a:latin typeface="Calibri" panose="020F0502020204030204"/>
                <a:cs typeface="Calibri" panose="020F0502020204030204"/>
              </a:rPr>
              <a:t>is</a:t>
            </a:r>
            <a:r>
              <a:rPr lang="en-US" sz="1200" dirty="0">
                <a:latin typeface="Calibri" panose="020F0502020204030204"/>
                <a:cs typeface="Calibri" panose="020F0502020204030204"/>
              </a:rPr>
              <a:t> a</a:t>
            </a:r>
            <a:r>
              <a:rPr lang="en-US" sz="1200" spc="-5" dirty="0">
                <a:latin typeface="Calibri" panose="020F0502020204030204"/>
                <a:cs typeface="Calibri" panose="020F0502020204030204"/>
              </a:rPr>
              <a:t> software</a:t>
            </a:r>
            <a:r>
              <a:rPr lang="en-US" sz="1200" dirty="0">
                <a:latin typeface="Calibri" panose="020F0502020204030204"/>
                <a:cs typeface="Calibri" panose="020F0502020204030204"/>
              </a:rPr>
              <a:t> </a:t>
            </a:r>
            <a:r>
              <a:rPr lang="en-US" sz="1200" spc="-5" dirty="0">
                <a:latin typeface="Calibri" panose="020F0502020204030204"/>
                <a:cs typeface="Calibri" panose="020F0502020204030204"/>
              </a:rPr>
              <a:t>library </a:t>
            </a:r>
            <a:r>
              <a:rPr lang="en-US" sz="1200" dirty="0">
                <a:latin typeface="Calibri" panose="020F0502020204030204"/>
                <a:cs typeface="Calibri" panose="020F0502020204030204"/>
              </a:rPr>
              <a:t>written</a:t>
            </a:r>
            <a:r>
              <a:rPr lang="en-US" sz="1200" spc="5" dirty="0">
                <a:latin typeface="Calibri" panose="020F0502020204030204"/>
                <a:cs typeface="Calibri" panose="020F0502020204030204"/>
              </a:rPr>
              <a:t> </a:t>
            </a:r>
            <a:r>
              <a:rPr lang="en-US" sz="1200" spc="-5" dirty="0">
                <a:latin typeface="Calibri" panose="020F0502020204030204"/>
                <a:cs typeface="Calibri" panose="020F0502020204030204"/>
              </a:rPr>
              <a:t>for </a:t>
            </a:r>
            <a:r>
              <a:rPr lang="en-US" sz="1200" dirty="0">
                <a:latin typeface="Calibri" panose="020F0502020204030204"/>
                <a:cs typeface="Calibri" panose="020F0502020204030204"/>
              </a:rPr>
              <a:t>the </a:t>
            </a:r>
            <a:r>
              <a:rPr lang="en-US" sz="1200" spc="-5" dirty="0">
                <a:latin typeface="Calibri" panose="020F0502020204030204"/>
                <a:cs typeface="Calibri" panose="020F0502020204030204"/>
              </a:rPr>
              <a:t>Python programming</a:t>
            </a:r>
            <a:r>
              <a:rPr lang="en-US" sz="1200" dirty="0">
                <a:latin typeface="Calibri" panose="020F0502020204030204"/>
                <a:cs typeface="Calibri" panose="020F0502020204030204"/>
              </a:rPr>
              <a:t> </a:t>
            </a:r>
            <a:r>
              <a:rPr lang="en-US" sz="1200" spc="-5" dirty="0">
                <a:latin typeface="Calibri" panose="020F0502020204030204"/>
                <a:cs typeface="Calibri" panose="020F0502020204030204"/>
              </a:rPr>
              <a:t>language for data </a:t>
            </a:r>
            <a:r>
              <a:rPr lang="en-US" sz="1200" spc="-254" dirty="0">
                <a:latin typeface="Calibri" panose="020F0502020204030204"/>
                <a:cs typeface="Calibri" panose="020F0502020204030204"/>
              </a:rPr>
              <a:t> </a:t>
            </a:r>
            <a:r>
              <a:rPr lang="en-US" sz="1200" spc="-5" dirty="0">
                <a:latin typeface="Calibri" panose="020F0502020204030204"/>
                <a:cs typeface="Calibri" panose="020F0502020204030204"/>
              </a:rPr>
              <a:t>manipulation</a:t>
            </a:r>
            <a:r>
              <a:rPr lang="en-US" sz="1200" spc="-10" dirty="0">
                <a:latin typeface="Calibri" panose="020F0502020204030204"/>
                <a:cs typeface="Calibri" panose="020F0502020204030204"/>
              </a:rPr>
              <a:t> </a:t>
            </a:r>
            <a:r>
              <a:rPr lang="en-US" sz="1200" dirty="0">
                <a:latin typeface="Calibri" panose="020F0502020204030204"/>
                <a:cs typeface="Calibri" panose="020F0502020204030204"/>
              </a:rPr>
              <a:t>and</a:t>
            </a:r>
            <a:r>
              <a:rPr lang="en-US" sz="1200" spc="-5" dirty="0">
                <a:latin typeface="Calibri" panose="020F0502020204030204"/>
                <a:cs typeface="Calibri" panose="020F0502020204030204"/>
              </a:rPr>
              <a:t> </a:t>
            </a:r>
            <a:r>
              <a:rPr lang="en-US" sz="1200" dirty="0">
                <a:latin typeface="Calibri" panose="020F0502020204030204"/>
                <a:cs typeface="Calibri" panose="020F0502020204030204"/>
              </a:rPr>
              <a:t>analysis</a:t>
            </a:r>
            <a:endParaRPr lang="en-US" sz="1200" dirty="0">
              <a:latin typeface="Calibri" panose="020F0502020204030204"/>
              <a:cs typeface="Calibri" panose="020F0502020204030204"/>
            </a:endParaRPr>
          </a:p>
          <a:p>
            <a:pPr marL="241300" marR="103505" indent="-228600">
              <a:lnSpc>
                <a:spcPct val="102000"/>
              </a:lnSpc>
              <a:spcBef>
                <a:spcPts val="65"/>
              </a:spcBef>
              <a:buFont typeface="Symbol" panose="05050102010706020507"/>
              <a:buChar char=""/>
              <a:tabLst>
                <a:tab pos="240665" algn="l"/>
                <a:tab pos="241300" algn="l"/>
              </a:tabLst>
            </a:pPr>
            <a:r>
              <a:rPr lang="en-US" sz="1200" b="1" dirty="0">
                <a:latin typeface="Calibri" panose="020F0502020204030204"/>
                <a:cs typeface="Calibri" panose="020F0502020204030204"/>
              </a:rPr>
              <a:t>Flask – </a:t>
            </a:r>
            <a:r>
              <a:rPr lang="en-US" sz="1200" dirty="0">
                <a:latin typeface="Calibri" panose="020F0502020204030204"/>
                <a:cs typeface="Calibri" panose="020F0502020204030204"/>
              </a:rPr>
              <a:t>Flask is a Python web framework utilized for developing and deploying our web application on AWS</a:t>
            </a:r>
            <a:endParaRPr lang="en-US" sz="1200" dirty="0">
              <a:latin typeface="Calibri" panose="020F0502020204030204"/>
              <a:cs typeface="Calibri" panose="020F0502020204030204"/>
            </a:endParaRPr>
          </a:p>
          <a:p>
            <a:pPr marL="241300" marR="103505" indent="-228600">
              <a:lnSpc>
                <a:spcPct val="102000"/>
              </a:lnSpc>
              <a:spcBef>
                <a:spcPts val="65"/>
              </a:spcBef>
              <a:buFont typeface="Symbol" panose="05050102010706020507"/>
              <a:buChar char=""/>
              <a:tabLst>
                <a:tab pos="240665" algn="l"/>
                <a:tab pos="241300" algn="l"/>
              </a:tabLst>
            </a:pPr>
            <a:r>
              <a:rPr sz="1200" b="1" dirty="0">
                <a:latin typeface="Calibri" panose="020F0502020204030204"/>
                <a:cs typeface="Calibri" panose="020F0502020204030204"/>
              </a:rPr>
              <a:t>Aws</a:t>
            </a:r>
            <a:r>
              <a:rPr sz="1200" b="1" spc="5" dirty="0">
                <a:latin typeface="Calibri" panose="020F0502020204030204"/>
                <a:cs typeface="Calibri" panose="020F0502020204030204"/>
              </a:rPr>
              <a:t> </a:t>
            </a:r>
            <a:r>
              <a:rPr lang="en-US" sz="1200" b="1" spc="5" dirty="0">
                <a:latin typeface="Calibri" panose="020F0502020204030204"/>
                <a:cs typeface="Calibri" panose="020F0502020204030204"/>
              </a:rPr>
              <a:t>EC2</a:t>
            </a:r>
            <a:r>
              <a:rPr sz="1200" b="1" spc="5" dirty="0">
                <a:latin typeface="Calibri" panose="020F0502020204030204"/>
                <a:cs typeface="Calibri" panose="020F0502020204030204"/>
              </a:rPr>
              <a:t> </a:t>
            </a:r>
            <a:r>
              <a:rPr sz="1200" dirty="0">
                <a:latin typeface="Calibri" panose="020F0502020204030204"/>
                <a:cs typeface="Calibri" panose="020F0502020204030204"/>
              </a:rPr>
              <a:t>- </a:t>
            </a:r>
            <a:r>
              <a:rPr lang="en-US" sz="1200" spc="-5" dirty="0">
                <a:latin typeface="Calibri" panose="020F0502020204030204"/>
                <a:cs typeface="Calibri" panose="020F0502020204030204"/>
              </a:rPr>
              <a:t>EC2 instances offer scalable cloud computing for running virtual servers across a range of applications and services.</a:t>
            </a:r>
            <a:endParaRPr sz="1200" dirty="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5</a:t>
            </a:r>
            <a:endParaRPr sz="1600">
              <a:latin typeface="Calibri" panose="020F0502020204030204"/>
              <a:cs typeface="Calibri" panose="020F0502020204030204"/>
            </a:endParaRPr>
          </a:p>
        </p:txBody>
      </p:sp>
      <p:sp>
        <p:nvSpPr>
          <p:cNvPr id="3" name="object 3"/>
          <p:cNvSpPr txBox="1"/>
          <p:nvPr/>
        </p:nvSpPr>
        <p:spPr>
          <a:xfrm>
            <a:off x="741308" y="1905000"/>
            <a:ext cx="6263005" cy="770236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Methodology</a:t>
            </a:r>
            <a:endParaRPr sz="2000" dirty="0">
              <a:latin typeface="Calibri" panose="020F0502020204030204"/>
              <a:cs typeface="Calibri" panose="020F0502020204030204"/>
            </a:endParaRPr>
          </a:p>
          <a:p>
            <a:pPr marL="12700">
              <a:lnSpc>
                <a:spcPct val="100000"/>
              </a:lnSpc>
              <a:spcBef>
                <a:spcPts val="1435"/>
              </a:spcBef>
            </a:pPr>
            <a:r>
              <a:rPr sz="1400" b="1" spc="-5" dirty="0">
                <a:solidFill>
                  <a:srgbClr val="0F0F3E"/>
                </a:solidFill>
                <a:latin typeface="Calibri" panose="020F0502020204030204"/>
                <a:cs typeface="Calibri" panose="020F0502020204030204"/>
              </a:rPr>
              <a:t>Data</a:t>
            </a:r>
            <a:r>
              <a:rPr sz="1400" b="1" spc="-25"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rPr>
              <a:t>Understanding</a:t>
            </a:r>
            <a:endParaRPr sz="1400" dirty="0">
              <a:latin typeface="Calibri" panose="020F0502020204030204"/>
              <a:cs typeface="Calibri" panose="020F0502020204030204"/>
            </a:endParaRPr>
          </a:p>
          <a:p>
            <a:pPr marL="469900" indent="-229235">
              <a:lnSpc>
                <a:spcPct val="100000"/>
              </a:lnSpc>
              <a:spcBef>
                <a:spcPts val="285"/>
              </a:spcBef>
              <a:buChar char="●"/>
              <a:tabLst>
                <a:tab pos="469900" algn="l"/>
              </a:tabLst>
            </a:pPr>
            <a:r>
              <a:rPr sz="1400" dirty="0">
                <a:solidFill>
                  <a:srgbClr val="0F0F3E"/>
                </a:solidFill>
                <a:latin typeface="Calibri" panose="020F0502020204030204"/>
                <a:cs typeface="Calibri" panose="020F0502020204030204"/>
              </a:rPr>
              <a:t>Dataset contains the following features</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No of dependents</a:t>
            </a:r>
            <a:endParaRPr lang="en-IN"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Education</a:t>
            </a:r>
            <a:endParaRPr lang="en-IN"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Self employed</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Income annum</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Loan amount</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100" algn="l"/>
                <a:tab pos="927735" algn="l"/>
              </a:tabLst>
            </a:pPr>
            <a:r>
              <a:rPr lang="en-IN" sz="1400" dirty="0">
                <a:solidFill>
                  <a:srgbClr val="0F0F3E"/>
                </a:solidFill>
                <a:latin typeface="Calibri" panose="020F0502020204030204"/>
                <a:cs typeface="Calibri" panose="020F0502020204030204"/>
              </a:rPr>
              <a:t>Loan term</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err="1">
                <a:solidFill>
                  <a:srgbClr val="0F0F3E"/>
                </a:solidFill>
                <a:latin typeface="Calibri" panose="020F0502020204030204"/>
                <a:cs typeface="Calibri" panose="020F0502020204030204"/>
              </a:rPr>
              <a:t>Cibil</a:t>
            </a:r>
            <a:r>
              <a:rPr lang="en-IN" sz="1400" dirty="0">
                <a:solidFill>
                  <a:srgbClr val="0F0F3E"/>
                </a:solidFill>
                <a:latin typeface="Calibri" panose="020F0502020204030204"/>
                <a:cs typeface="Calibri" panose="020F0502020204030204"/>
              </a:rPr>
              <a:t> score</a:t>
            </a:r>
            <a:endParaRPr sz="1400" dirty="0">
              <a:solidFill>
                <a:srgbClr val="0F0F3E"/>
              </a:solidFill>
              <a:latin typeface="Calibri" panose="020F0502020204030204"/>
              <a:cs typeface="Calibri" panose="020F0502020204030204"/>
            </a:endParaRPr>
          </a:p>
          <a:p>
            <a:pPr marL="927100" lvl="1" indent="-229235">
              <a:lnSpc>
                <a:spcPct val="100000"/>
              </a:lnSpc>
              <a:spcBef>
                <a:spcPts val="285"/>
              </a:spcBef>
              <a:buAutoNum type="alphaLcPeriod"/>
              <a:tabLst>
                <a:tab pos="927735" algn="l"/>
              </a:tabLst>
            </a:pPr>
            <a:r>
              <a:rPr lang="en-IN" sz="1400" dirty="0">
                <a:solidFill>
                  <a:srgbClr val="0F0F3E"/>
                </a:solidFill>
                <a:latin typeface="Calibri" panose="020F0502020204030204"/>
                <a:cs typeface="Calibri" panose="020F0502020204030204"/>
              </a:rPr>
              <a:t>Residential assets value</a:t>
            </a:r>
            <a:endParaRPr sz="1400" dirty="0">
              <a:solidFill>
                <a:srgbClr val="0F0F3E"/>
              </a:solidFill>
              <a:latin typeface="Calibri" panose="020F0502020204030204"/>
              <a:cs typeface="Calibri" panose="020F0502020204030204"/>
            </a:endParaRPr>
          </a:p>
          <a:p>
            <a:pPr marL="927100" lvl="1" indent="-229235">
              <a:lnSpc>
                <a:spcPct val="100000"/>
              </a:lnSpc>
              <a:spcBef>
                <a:spcPts val="290"/>
              </a:spcBef>
              <a:buAutoNum type="alphaLcPeriod"/>
              <a:tabLst>
                <a:tab pos="926465" algn="l"/>
                <a:tab pos="927735" algn="l"/>
              </a:tabLst>
            </a:pPr>
            <a:r>
              <a:rPr lang="en-US" sz="1400" dirty="0">
                <a:solidFill>
                  <a:srgbClr val="0F0F3E"/>
                </a:solidFill>
                <a:latin typeface="Calibri" panose="020F0502020204030204"/>
                <a:cs typeface="Calibri" panose="020F0502020204030204"/>
              </a:rPr>
              <a:t>Commercial assets value</a:t>
            </a:r>
            <a:endParaRPr lang="en-US" sz="1400" dirty="0">
              <a:solidFill>
                <a:srgbClr val="0F0F3E"/>
              </a:solidFill>
              <a:latin typeface="Calibri" panose="020F0502020204030204"/>
              <a:cs typeface="Calibri" panose="020F0502020204030204"/>
            </a:endParaRPr>
          </a:p>
          <a:p>
            <a:pPr marL="927100" lvl="1" indent="-229235">
              <a:lnSpc>
                <a:spcPct val="100000"/>
              </a:lnSpc>
              <a:spcBef>
                <a:spcPts val="290"/>
              </a:spcBef>
              <a:buAutoNum type="alphaLcPeriod"/>
              <a:tabLst>
                <a:tab pos="926465" algn="l"/>
                <a:tab pos="927735" algn="l"/>
              </a:tabLst>
            </a:pPr>
            <a:r>
              <a:rPr lang="en-US" sz="1400" dirty="0">
                <a:solidFill>
                  <a:srgbClr val="0F0F3E"/>
                </a:solidFill>
                <a:latin typeface="Calibri" panose="020F0502020204030204"/>
                <a:cs typeface="Calibri" panose="020F0502020204030204"/>
              </a:rPr>
              <a:t>Luxury assets value</a:t>
            </a:r>
            <a:endParaRPr lang="en-US" sz="1400" dirty="0">
              <a:solidFill>
                <a:srgbClr val="0F0F3E"/>
              </a:solidFill>
              <a:latin typeface="Calibri" panose="020F0502020204030204"/>
              <a:cs typeface="Calibri" panose="020F0502020204030204"/>
            </a:endParaRPr>
          </a:p>
          <a:p>
            <a:pPr marL="927100" lvl="1" indent="-229235">
              <a:lnSpc>
                <a:spcPct val="100000"/>
              </a:lnSpc>
              <a:spcBef>
                <a:spcPts val="290"/>
              </a:spcBef>
              <a:buAutoNum type="alphaLcPeriod"/>
              <a:tabLst>
                <a:tab pos="926465" algn="l"/>
                <a:tab pos="927735" algn="l"/>
              </a:tabLst>
            </a:pPr>
            <a:r>
              <a:rPr lang="en-US" sz="1400" dirty="0">
                <a:solidFill>
                  <a:srgbClr val="0F0F3E"/>
                </a:solidFill>
                <a:latin typeface="Calibri" panose="020F0502020204030204"/>
                <a:cs typeface="Calibri" panose="020F0502020204030204"/>
              </a:rPr>
              <a:t>Bank asset value</a:t>
            </a:r>
            <a:endParaRPr lang="en-US" sz="1400" dirty="0">
              <a:solidFill>
                <a:srgbClr val="0F0F3E"/>
              </a:solidFill>
              <a:latin typeface="Calibri" panose="020F0502020204030204"/>
              <a:cs typeface="Calibri" panose="020F0502020204030204"/>
            </a:endParaRPr>
          </a:p>
          <a:p>
            <a:pPr marL="927100" lvl="1" indent="-229235">
              <a:lnSpc>
                <a:spcPct val="100000"/>
              </a:lnSpc>
              <a:spcBef>
                <a:spcPts val="290"/>
              </a:spcBef>
              <a:buAutoNum type="alphaLcPeriod"/>
              <a:tabLst>
                <a:tab pos="926465" algn="l"/>
                <a:tab pos="927735" algn="l"/>
              </a:tabLst>
            </a:pPr>
            <a:r>
              <a:rPr lang="en-US" sz="1400" dirty="0">
                <a:solidFill>
                  <a:srgbClr val="0F0F3E"/>
                </a:solidFill>
                <a:latin typeface="Calibri" panose="020F0502020204030204"/>
                <a:cs typeface="Calibri" panose="020F0502020204030204"/>
              </a:rPr>
              <a:t>Loan status</a:t>
            </a:r>
            <a:endParaRPr sz="1400" dirty="0">
              <a:solidFill>
                <a:srgbClr val="0F0F3E"/>
              </a:solidFill>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rPr>
              <a:t>Data</a:t>
            </a:r>
            <a:r>
              <a:rPr sz="1400" b="1" spc="-30"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rPr>
              <a:t>Preparation</a:t>
            </a:r>
            <a:endParaRPr sz="1400" dirty="0">
              <a:latin typeface="Calibri" panose="020F0502020204030204"/>
              <a:cs typeface="Calibri" panose="020F0502020204030204"/>
            </a:endParaRPr>
          </a:p>
          <a:p>
            <a:pPr marL="469900" marR="246380" indent="-228600">
              <a:lnSpc>
                <a:spcPct val="117000"/>
              </a:lnSpc>
              <a:buChar char="●"/>
              <a:tabLst>
                <a:tab pos="469900" algn="l"/>
              </a:tabLst>
            </a:pPr>
            <a:r>
              <a:rPr sz="1400" spc="-5" dirty="0">
                <a:solidFill>
                  <a:srgbClr val="0F0F3E"/>
                </a:solidFill>
                <a:latin typeface="Calibri" panose="020F0502020204030204"/>
                <a:cs typeface="Calibri" panose="020F0502020204030204"/>
              </a:rPr>
              <a:t>Remove</a:t>
            </a:r>
            <a:r>
              <a:rPr sz="1400" spc="5" dirty="0">
                <a:solidFill>
                  <a:srgbClr val="0F0F3E"/>
                </a:solidFill>
                <a:latin typeface="Calibri" panose="020F0502020204030204"/>
                <a:cs typeface="Calibri" panose="020F0502020204030204"/>
              </a:rPr>
              <a:t> </a:t>
            </a:r>
            <a:r>
              <a:rPr lang="en-US" sz="1400" spc="-5" dirty="0">
                <a:solidFill>
                  <a:srgbClr val="0F0F3E"/>
                </a:solidFill>
                <a:latin typeface="Calibri" panose="020F0502020204030204"/>
                <a:cs typeface="Calibri" panose="020F0502020204030204"/>
              </a:rPr>
              <a:t>leading spaces from column names and display the updated data frame.</a:t>
            </a:r>
            <a:endParaRPr lang="en-US" sz="1400" spc="-5" dirty="0">
              <a:solidFill>
                <a:srgbClr val="0F0F3E"/>
              </a:solidFill>
              <a:latin typeface="Calibri" panose="020F0502020204030204"/>
              <a:cs typeface="Calibri" panose="020F0502020204030204"/>
            </a:endParaRPr>
          </a:p>
          <a:p>
            <a:pPr marL="469900" marR="246380" indent="-228600">
              <a:lnSpc>
                <a:spcPct val="117000"/>
              </a:lnSpc>
              <a:buChar char="●"/>
              <a:tabLst>
                <a:tab pos="469900" algn="l"/>
              </a:tabLst>
            </a:pPr>
            <a:r>
              <a:rPr lang="en-US" sz="1400" spc="-5" dirty="0">
                <a:solidFill>
                  <a:srgbClr val="0F0F3E"/>
                </a:solidFill>
                <a:latin typeface="Calibri" panose="020F0502020204030204"/>
                <a:cs typeface="Calibri" panose="020F0502020204030204"/>
              </a:rPr>
              <a:t>Encoded categorical features using label encoder.</a:t>
            </a:r>
            <a:endParaRPr lang="en-US" sz="1400" spc="-5" dirty="0">
              <a:solidFill>
                <a:srgbClr val="0F0F3E"/>
              </a:solidFill>
              <a:latin typeface="Calibri" panose="020F0502020204030204"/>
              <a:cs typeface="Calibri" panose="020F0502020204030204"/>
            </a:endParaRPr>
          </a:p>
          <a:p>
            <a:pPr marL="469900" marR="246380" indent="-228600">
              <a:lnSpc>
                <a:spcPct val="117000"/>
              </a:lnSpc>
              <a:buChar char="●"/>
              <a:tabLst>
                <a:tab pos="469900" algn="l"/>
              </a:tabLst>
            </a:pPr>
            <a:r>
              <a:rPr lang="en-US" sz="1400" spc="-5" dirty="0">
                <a:solidFill>
                  <a:srgbClr val="0F0F3E"/>
                </a:solidFill>
                <a:latin typeface="Calibri" panose="020F0502020204030204"/>
                <a:cs typeface="Calibri" panose="020F0502020204030204"/>
              </a:rPr>
              <a:t>Scaled the numerical features using standard scaler.</a:t>
            </a:r>
            <a:endParaRPr lang="en-US" sz="1400" spc="-5" dirty="0">
              <a:solidFill>
                <a:srgbClr val="0F0F3E"/>
              </a:solidFill>
              <a:latin typeface="Calibri" panose="020F0502020204030204"/>
              <a:cs typeface="Calibri" panose="020F0502020204030204"/>
            </a:endParaRPr>
          </a:p>
          <a:p>
            <a:pPr marL="241300">
              <a:lnSpc>
                <a:spcPct val="100000"/>
              </a:lnSpc>
              <a:spcBef>
                <a:spcPts val="285"/>
              </a:spcBef>
            </a:pPr>
            <a:endParaRPr lang="en-US" sz="1400" spc="-5" dirty="0">
              <a:solidFill>
                <a:srgbClr val="0F0F3E"/>
              </a:solidFill>
              <a:latin typeface="Calibri" panose="020F0502020204030204"/>
              <a:cs typeface="Calibri" panose="020F0502020204030204"/>
            </a:endParaRPr>
          </a:p>
          <a:p>
            <a:pPr marL="241300">
              <a:lnSpc>
                <a:spcPct val="100000"/>
              </a:lnSpc>
              <a:spcBef>
                <a:spcPts val="285"/>
              </a:spcBef>
            </a:pPr>
            <a:r>
              <a:rPr sz="1400" spc="-5" dirty="0">
                <a:solidFill>
                  <a:srgbClr val="0F0F3E"/>
                </a:solidFill>
                <a:latin typeface="Calibri" panose="020F0502020204030204"/>
                <a:cs typeface="Calibri" panose="020F0502020204030204"/>
              </a:rPr>
              <a:t>The</a:t>
            </a:r>
            <a:r>
              <a:rPr sz="1400" spc="-1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source</a:t>
            </a:r>
            <a:r>
              <a:rPr sz="1400" spc="-10"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of</a:t>
            </a:r>
            <a:r>
              <a:rPr sz="1400" spc="-10"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this</a:t>
            </a:r>
            <a:r>
              <a:rPr sz="1400" spc="-1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Dataset</a:t>
            </a:r>
            <a:r>
              <a:rPr sz="1400" spc="-10"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is</a:t>
            </a:r>
            <a:r>
              <a:rPr sz="1400" spc="-15" dirty="0">
                <a:solidFill>
                  <a:srgbClr val="0F0F3E"/>
                </a:solidFill>
                <a:latin typeface="Calibri" panose="020F0502020204030204"/>
                <a:cs typeface="Calibri" panose="020F0502020204030204"/>
              </a:rPr>
              <a:t> </a:t>
            </a:r>
            <a:r>
              <a:rPr sz="1400" spc="-5" dirty="0">
                <a:solidFill>
                  <a:srgbClr val="0F0F3E"/>
                </a:solidFill>
                <a:latin typeface="Calibri" panose="020F0502020204030204"/>
                <a:cs typeface="Calibri" panose="020F0502020204030204"/>
              </a:rPr>
              <a:t>Kaggle.</a:t>
            </a:r>
            <a:endParaRPr lang="en-US" sz="1400" spc="-5" dirty="0">
              <a:solidFill>
                <a:srgbClr val="0F0F3E"/>
              </a:solidFill>
              <a:latin typeface="Calibri" panose="020F0502020204030204"/>
              <a:cs typeface="Calibri" panose="020F0502020204030204"/>
            </a:endParaRPr>
          </a:p>
          <a:p>
            <a:pPr marL="241300">
              <a:lnSpc>
                <a:spcPct val="100000"/>
              </a:lnSpc>
              <a:spcBef>
                <a:spcPts val="285"/>
              </a:spcBef>
            </a:pPr>
            <a:endParaRPr lang="en-IN" sz="1400" spc="-5" dirty="0">
              <a:solidFill>
                <a:srgbClr val="0F0F3E"/>
              </a:solidFill>
              <a:latin typeface="Calibri" panose="020F0502020204030204"/>
              <a:cs typeface="Calibri" panose="020F0502020204030204"/>
            </a:endParaRPr>
          </a:p>
          <a:p>
            <a:pPr marL="241300">
              <a:lnSpc>
                <a:spcPct val="100000"/>
              </a:lnSpc>
              <a:spcBef>
                <a:spcPts val="285"/>
              </a:spcBef>
            </a:pPr>
            <a:endParaRPr sz="1400" dirty="0">
              <a:latin typeface="Calibri" panose="020F0502020204030204"/>
              <a:cs typeface="Calibri" panose="020F0502020204030204"/>
            </a:endParaRPr>
          </a:p>
          <a:p>
            <a:pPr marL="12700">
              <a:lnSpc>
                <a:spcPct val="100000"/>
              </a:lnSpc>
              <a:spcBef>
                <a:spcPts val="285"/>
              </a:spcBef>
            </a:pPr>
            <a:r>
              <a:rPr sz="1400" b="1" spc="-5" dirty="0">
                <a:solidFill>
                  <a:srgbClr val="0F0F3E"/>
                </a:solidFill>
                <a:latin typeface="Calibri" panose="020F0502020204030204"/>
                <a:cs typeface="Calibri" panose="020F0502020204030204"/>
              </a:rPr>
              <a:t>Business</a:t>
            </a:r>
            <a:r>
              <a:rPr sz="1400" b="1" spc="-15"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rPr>
              <a:t>Understanding</a:t>
            </a:r>
            <a:endParaRPr sz="1400" dirty="0">
              <a:latin typeface="Calibri" panose="020F0502020204030204"/>
              <a:cs typeface="Calibri" panose="020F0502020204030204"/>
            </a:endParaRPr>
          </a:p>
          <a:p>
            <a:pPr marL="526415" indent="-285750">
              <a:spcBef>
                <a:spcPts val="285"/>
              </a:spcBef>
              <a:buFont typeface="Arial" panose="020B0604020202020204" pitchFamily="34" charset="0"/>
              <a:buChar char="•"/>
              <a:tabLst>
                <a:tab pos="469900" algn="l"/>
              </a:tabLst>
            </a:pPr>
            <a:r>
              <a:rPr lang="en-US" sz="1400" spc="-5" dirty="0">
                <a:solidFill>
                  <a:srgbClr val="0F0F3E"/>
                </a:solidFill>
                <a:latin typeface="Calibri" panose="020F0502020204030204"/>
                <a:cs typeface="Calibri" panose="020F0502020204030204"/>
              </a:rPr>
              <a:t>In a world where access to credit plays a pivotal role in shaping individuals' and businesses' futures, we recognize the challenges that have historically plagued the lending industry. </a:t>
            </a:r>
            <a:endParaRPr lang="en-US" sz="1400" spc="-5" dirty="0">
              <a:solidFill>
                <a:srgbClr val="0F0F3E"/>
              </a:solidFill>
              <a:latin typeface="Calibri" panose="020F0502020204030204"/>
              <a:cs typeface="Calibri" panose="020F0502020204030204"/>
            </a:endParaRPr>
          </a:p>
          <a:p>
            <a:pPr marL="526415" indent="-285750">
              <a:spcBef>
                <a:spcPts val="285"/>
              </a:spcBef>
              <a:buSzPct val="100000"/>
              <a:buFont typeface="Arial" panose="020B0604020202020204" pitchFamily="34" charset="0"/>
              <a:buChar char="•"/>
              <a:tabLst>
                <a:tab pos="469900" algn="l"/>
              </a:tabLst>
            </a:pPr>
            <a:r>
              <a:rPr lang="en-US" sz="1400" spc="-5" dirty="0">
                <a:solidFill>
                  <a:srgbClr val="0F0F3E"/>
                </a:solidFill>
                <a:latin typeface="Calibri" panose="020F0502020204030204"/>
                <a:cs typeface="Calibri" panose="020F0502020204030204"/>
              </a:rPr>
              <a:t>The complexities and inefficiencies of loan approval processes, high default rates, and imprecise risk assessments have created barriers that affect us all.</a:t>
            </a:r>
            <a:endParaRPr lang="en-US" sz="1400" spc="-5" dirty="0">
              <a:solidFill>
                <a:srgbClr val="0F0F3E"/>
              </a:solidFill>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6</a:t>
            </a:r>
            <a:endParaRPr sz="1600">
              <a:latin typeface="Calibri" panose="020F0502020204030204"/>
              <a:cs typeface="Calibri" panose="020F0502020204030204"/>
            </a:endParaRPr>
          </a:p>
        </p:txBody>
      </p:sp>
      <p:sp>
        <p:nvSpPr>
          <p:cNvPr id="3" name="object 3"/>
          <p:cNvSpPr txBox="1"/>
          <p:nvPr/>
        </p:nvSpPr>
        <p:spPr>
          <a:xfrm>
            <a:off x="731519" y="1676400"/>
            <a:ext cx="6212840" cy="3434915"/>
          </a:xfrm>
          <a:prstGeom prst="rect">
            <a:avLst/>
          </a:prstGeom>
        </p:spPr>
        <p:txBody>
          <a:bodyPr vert="horz" wrap="square" lIns="0" tIns="48895" rIns="0" bIns="0" rtlCol="0">
            <a:spAutoFit/>
          </a:bodyPr>
          <a:lstStyle/>
          <a:p>
            <a:pPr marL="241300">
              <a:lnSpc>
                <a:spcPct val="100000"/>
              </a:lnSpc>
              <a:spcBef>
                <a:spcPts val="285"/>
              </a:spcBef>
            </a:pPr>
            <a:r>
              <a:rPr lang="en-US" sz="1400" b="1" spc="-5" dirty="0">
                <a:solidFill>
                  <a:srgbClr val="0F0F3E"/>
                </a:solidFill>
                <a:latin typeface="Calibri" panose="020F0502020204030204"/>
                <a:cs typeface="Calibri" panose="020F0502020204030204"/>
              </a:rPr>
              <a:t>Problem</a:t>
            </a:r>
            <a:endParaRPr lang="en-US" sz="1400" b="1" spc="-5" dirty="0">
              <a:solidFill>
                <a:srgbClr val="0F0F3E"/>
              </a:solidFill>
              <a:latin typeface="Calibri" panose="020F0502020204030204"/>
              <a:cs typeface="Calibri" panose="020F0502020204030204"/>
            </a:endParaRPr>
          </a:p>
          <a:p>
            <a:pPr marL="0" indent="0">
              <a:buNone/>
            </a:pPr>
            <a:r>
              <a:rPr lang="en-US" sz="1400" spc="-5" dirty="0">
                <a:solidFill>
                  <a:srgbClr val="0F0F3E"/>
                </a:solidFill>
                <a:latin typeface="Calibri" panose="020F0502020204030204"/>
                <a:cs typeface="Calibri" panose="020F0502020204030204"/>
              </a:rPr>
              <a:t>Receiving In the current lending landscape, the loan approval process is riddled with inefficiencies and risks that pose significant obstacles to both financial institutions and loan applicants.</a:t>
            </a:r>
            <a:endParaRPr lang="en-US" sz="1400" spc="-5" dirty="0">
              <a:solidFill>
                <a:srgbClr val="0F0F3E"/>
              </a:solidFill>
              <a:latin typeface="Calibri" panose="020F0502020204030204"/>
              <a:cs typeface="Calibri" panose="020F0502020204030204"/>
            </a:endParaRPr>
          </a:p>
          <a:p>
            <a:pPr marL="0" indent="0">
              <a:buNone/>
            </a:pPr>
            <a:endParaRPr lang="en-US" sz="1400" spc="-5" dirty="0">
              <a:solidFill>
                <a:srgbClr val="0F0F3E"/>
              </a:solidFill>
              <a:latin typeface="Calibri" panose="020F0502020204030204"/>
              <a:cs typeface="Calibri" panose="020F0502020204030204"/>
            </a:endParaRPr>
          </a:p>
          <a:p>
            <a:pPr marL="0" indent="0">
              <a:buNone/>
            </a:pPr>
            <a:r>
              <a:rPr lang="en-US" sz="1400" b="1" spc="-5" dirty="0">
                <a:solidFill>
                  <a:srgbClr val="0F0F3E"/>
                </a:solidFill>
                <a:latin typeface="Calibri" panose="020F0502020204030204"/>
                <a:cs typeface="Calibri" panose="020F0502020204030204"/>
              </a:rPr>
              <a:t>Effects</a:t>
            </a:r>
            <a:r>
              <a:rPr lang="en-US" sz="1400" spc="-5" dirty="0">
                <a:solidFill>
                  <a:srgbClr val="0F0F3E"/>
                </a:solidFill>
                <a:latin typeface="Calibri" panose="020F0502020204030204"/>
                <a:cs typeface="Calibri" panose="020F0502020204030204"/>
              </a:rPr>
              <a:t>:</a:t>
            </a:r>
            <a:endParaRPr lang="en-US" sz="1400" spc="-5" dirty="0">
              <a:solidFill>
                <a:srgbClr val="0F0F3E"/>
              </a:solidFill>
              <a:latin typeface="Calibri" panose="020F0502020204030204"/>
              <a:cs typeface="Calibri" panose="020F0502020204030204"/>
            </a:endParaRPr>
          </a:p>
          <a:p>
            <a:pPr marL="697865">
              <a:lnSpc>
                <a:spcPct val="100000"/>
              </a:lnSpc>
              <a:spcBef>
                <a:spcPts val="385"/>
              </a:spcBef>
              <a:tabLst>
                <a:tab pos="927735" algn="l"/>
              </a:tabLst>
            </a:pPr>
            <a:r>
              <a:rPr lang="en-US" sz="1400" spc="-5" dirty="0">
                <a:solidFill>
                  <a:srgbClr val="0F0F3E"/>
                </a:solidFill>
                <a:latin typeface="Calibri" panose="020F0502020204030204"/>
                <a:cs typeface="Calibri" panose="020F0502020204030204"/>
              </a:rPr>
              <a:t>a.  High Default Rates </a:t>
            </a:r>
            <a:endParaRPr lang="en-US" sz="1400" spc="-5" dirty="0">
              <a:solidFill>
                <a:srgbClr val="0F0F3E"/>
              </a:solidFill>
              <a:latin typeface="Calibri" panose="020F0502020204030204"/>
              <a:cs typeface="Calibri" panose="020F0502020204030204"/>
            </a:endParaRPr>
          </a:p>
          <a:p>
            <a:pPr marL="927100" indent="-229235">
              <a:lnSpc>
                <a:spcPct val="100000"/>
              </a:lnSpc>
              <a:spcBef>
                <a:spcPts val="385"/>
              </a:spcBef>
              <a:buAutoNum type="alphaLcPeriod"/>
              <a:tabLst>
                <a:tab pos="927735" algn="l"/>
              </a:tabLst>
            </a:pPr>
            <a:r>
              <a:rPr lang="en-US" sz="1400" spc="-5" dirty="0">
                <a:solidFill>
                  <a:srgbClr val="0F0F3E"/>
                </a:solidFill>
                <a:latin typeface="Calibri" panose="020F0502020204030204"/>
                <a:cs typeface="Calibri" panose="020F0502020204030204"/>
              </a:rPr>
              <a:t>Lengthy Approval Process </a:t>
            </a:r>
            <a:endParaRPr lang="en-US" sz="1400" spc="-5" dirty="0">
              <a:solidFill>
                <a:srgbClr val="0F0F3E"/>
              </a:solidFill>
              <a:latin typeface="Calibri" panose="020F0502020204030204"/>
              <a:cs typeface="Calibri" panose="020F0502020204030204"/>
            </a:endParaRPr>
          </a:p>
          <a:p>
            <a:pPr marL="927100" indent="-229235">
              <a:lnSpc>
                <a:spcPct val="100000"/>
              </a:lnSpc>
              <a:spcBef>
                <a:spcPts val="385"/>
              </a:spcBef>
              <a:buAutoNum type="alphaLcPeriod"/>
              <a:tabLst>
                <a:tab pos="927735" algn="l"/>
              </a:tabLst>
            </a:pPr>
            <a:r>
              <a:rPr lang="en-US" sz="1400" spc="-5" dirty="0">
                <a:solidFill>
                  <a:srgbClr val="0F0F3E"/>
                </a:solidFill>
                <a:latin typeface="Calibri" panose="020F0502020204030204"/>
                <a:cs typeface="Calibri" panose="020F0502020204030204"/>
              </a:rPr>
              <a:t>Inaccurate Risk Assessment</a:t>
            </a:r>
            <a:endParaRPr sz="1400" spc="-5" dirty="0">
              <a:solidFill>
                <a:srgbClr val="0F0F3E"/>
              </a:solidFill>
              <a:latin typeface="Calibri" panose="020F0502020204030204"/>
              <a:cs typeface="Calibri" panose="020F0502020204030204"/>
            </a:endParaRPr>
          </a:p>
          <a:p>
            <a:pPr marL="12700">
              <a:lnSpc>
                <a:spcPct val="100000"/>
              </a:lnSpc>
              <a:spcBef>
                <a:spcPts val="5"/>
              </a:spcBef>
            </a:pPr>
            <a:endParaRPr lang="en-US" sz="1400" b="1" spc="-5" dirty="0">
              <a:solidFill>
                <a:srgbClr val="0F0F3E"/>
              </a:solidFill>
              <a:latin typeface="Calibri" panose="020F0502020204030204"/>
              <a:cs typeface="Calibri" panose="020F0502020204030204"/>
            </a:endParaRPr>
          </a:p>
          <a:p>
            <a:pPr marL="12700">
              <a:lnSpc>
                <a:spcPct val="100000"/>
              </a:lnSpc>
              <a:spcBef>
                <a:spcPts val="5"/>
              </a:spcBef>
            </a:pPr>
            <a:r>
              <a:rPr sz="1400" b="1" spc="-5" dirty="0">
                <a:solidFill>
                  <a:srgbClr val="0F0F3E"/>
                </a:solidFill>
                <a:latin typeface="Calibri" panose="020F0502020204030204"/>
                <a:cs typeface="Calibri" panose="020F0502020204030204"/>
              </a:rPr>
              <a:t>Solution</a:t>
            </a:r>
            <a:endParaRPr sz="1400" dirty="0">
              <a:latin typeface="Calibri" panose="020F0502020204030204"/>
              <a:cs typeface="Calibri" panose="020F0502020204030204"/>
            </a:endParaRPr>
          </a:p>
          <a:p>
            <a:pPr marL="240665">
              <a:lnSpc>
                <a:spcPct val="100000"/>
              </a:lnSpc>
              <a:tabLst>
                <a:tab pos="469900" algn="l"/>
              </a:tabLst>
            </a:pPr>
            <a:endParaRPr lang="en-US" sz="1400" spc="-5" dirty="0">
              <a:solidFill>
                <a:srgbClr val="0F0F3E"/>
              </a:solidFill>
              <a:latin typeface="Calibri" panose="020F0502020204030204"/>
              <a:cs typeface="Calibri" panose="020F0502020204030204"/>
            </a:endParaRPr>
          </a:p>
          <a:p>
            <a:pPr marL="469900" indent="-229235">
              <a:buFontTx/>
              <a:buChar char="●"/>
              <a:tabLst>
                <a:tab pos="469900" algn="l"/>
              </a:tabLst>
            </a:pPr>
            <a:r>
              <a:rPr lang="en-US" sz="1400" spc="-5" dirty="0">
                <a:solidFill>
                  <a:srgbClr val="0F0F3E"/>
                </a:solidFill>
                <a:latin typeface="Calibri" panose="020F0502020204030204"/>
                <a:cs typeface="Calibri" panose="020F0502020204030204"/>
              </a:rPr>
              <a:t>Our "Loan Eligibility Prediction" application offers a comprehensive solution using advanced machine learning, automation, and enhanced risk assessment.</a:t>
            </a:r>
            <a:endParaRPr lang="en-US" sz="1400" spc="-5" dirty="0">
              <a:solidFill>
                <a:srgbClr val="0F0F3E"/>
              </a:solidFill>
              <a:latin typeface="Calibri" panose="020F0502020204030204"/>
              <a:cs typeface="Calibri" panose="020F0502020204030204"/>
            </a:endParaRPr>
          </a:p>
          <a:p>
            <a:pPr marL="469900" indent="-229235">
              <a:lnSpc>
                <a:spcPct val="100000"/>
              </a:lnSpc>
              <a:buChar char="●"/>
              <a:tabLst>
                <a:tab pos="469900" algn="l"/>
              </a:tabLst>
            </a:pPr>
            <a:endParaRPr sz="1400" dirty="0">
              <a:latin typeface="Calibri" panose="020F0502020204030204"/>
              <a:cs typeface="Calibri" panose="020F0502020204030204"/>
            </a:endParaRPr>
          </a:p>
        </p:txBody>
      </p:sp>
      <p:sp>
        <p:nvSpPr>
          <p:cNvPr id="4" name="object 4"/>
          <p:cNvSpPr txBox="1"/>
          <p:nvPr/>
        </p:nvSpPr>
        <p:spPr>
          <a:xfrm>
            <a:off x="718819" y="5699848"/>
            <a:ext cx="188722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F0F3E"/>
                </a:solidFill>
                <a:latin typeface="Calibri" panose="020F0502020204030204"/>
                <a:cs typeface="Calibri" panose="020F0502020204030204"/>
              </a:rPr>
              <a:t>Modelling</a:t>
            </a:r>
            <a:r>
              <a:rPr sz="1400" b="1" spc="-20" dirty="0">
                <a:solidFill>
                  <a:srgbClr val="0F0F3E"/>
                </a:solidFill>
                <a:latin typeface="Calibri" panose="020F0502020204030204"/>
                <a:cs typeface="Calibri" panose="020F0502020204030204"/>
              </a:rPr>
              <a:t> </a:t>
            </a:r>
            <a:r>
              <a:rPr sz="1400" b="1" dirty="0">
                <a:solidFill>
                  <a:srgbClr val="0F0F3E"/>
                </a:solidFill>
                <a:latin typeface="Calibri" panose="020F0502020204030204"/>
                <a:cs typeface="Calibri" panose="020F0502020204030204"/>
              </a:rPr>
              <a:t>of</a:t>
            </a:r>
            <a:r>
              <a:rPr sz="1400" b="1" spc="-15" dirty="0">
                <a:solidFill>
                  <a:srgbClr val="0F0F3E"/>
                </a:solidFill>
                <a:latin typeface="Calibri" panose="020F0502020204030204"/>
                <a:cs typeface="Calibri" panose="020F0502020204030204"/>
              </a:rPr>
              <a:t> </a:t>
            </a:r>
            <a:r>
              <a:rPr sz="1400" b="1" dirty="0">
                <a:solidFill>
                  <a:srgbClr val="0F0F3E"/>
                </a:solidFill>
                <a:latin typeface="Calibri" panose="020F0502020204030204"/>
                <a:cs typeface="Calibri" panose="020F0502020204030204"/>
              </a:rPr>
              <a:t>the</a:t>
            </a:r>
            <a:r>
              <a:rPr sz="1400" b="1" spc="-20" dirty="0">
                <a:solidFill>
                  <a:srgbClr val="0F0F3E"/>
                </a:solidFill>
                <a:latin typeface="Calibri" panose="020F0502020204030204"/>
                <a:cs typeface="Calibri" panose="020F0502020204030204"/>
              </a:rPr>
              <a:t> </a:t>
            </a:r>
            <a:r>
              <a:rPr sz="1400" b="1" spc="-5" dirty="0">
                <a:solidFill>
                  <a:srgbClr val="0F0F3E"/>
                </a:solidFill>
                <a:latin typeface="Calibri" panose="020F0502020204030204"/>
                <a:cs typeface="Calibri" panose="020F0502020204030204"/>
              </a:rPr>
              <a:t>Pipeline</a:t>
            </a:r>
            <a:endParaRPr sz="1400">
              <a:latin typeface="Calibri" panose="020F0502020204030204"/>
              <a:cs typeface="Calibri" panose="020F0502020204030204"/>
            </a:endParaRPr>
          </a:p>
        </p:txBody>
      </p:sp>
      <p:pic>
        <p:nvPicPr>
          <p:cNvPr id="89" name="Picture 88"/>
          <p:cNvPicPr>
            <a:picLocks noChangeAspect="1"/>
          </p:cNvPicPr>
          <p:nvPr/>
        </p:nvPicPr>
        <p:blipFill>
          <a:blip r:embed="rId1"/>
          <a:stretch>
            <a:fillRect/>
          </a:stretch>
        </p:blipFill>
        <p:spPr>
          <a:xfrm>
            <a:off x="-1" y="6261187"/>
            <a:ext cx="7724139" cy="3214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084" y="543306"/>
            <a:ext cx="12890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F0F3E"/>
                </a:solidFill>
                <a:latin typeface="Calibri" panose="020F0502020204030204"/>
                <a:cs typeface="Calibri" panose="020F0502020204030204"/>
              </a:rPr>
              <a:t>7</a:t>
            </a:r>
            <a:endParaRPr sz="1600">
              <a:latin typeface="Calibri" panose="020F0502020204030204"/>
              <a:cs typeface="Calibri" panose="020F0502020204030204"/>
            </a:endParaRPr>
          </a:p>
        </p:txBody>
      </p:sp>
      <p:sp>
        <p:nvSpPr>
          <p:cNvPr id="3" name="object 3"/>
          <p:cNvSpPr txBox="1"/>
          <p:nvPr/>
        </p:nvSpPr>
        <p:spPr>
          <a:xfrm>
            <a:off x="718819" y="2009559"/>
            <a:ext cx="6075680" cy="1201547"/>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Results</a:t>
            </a:r>
            <a:r>
              <a:rPr sz="2000" b="1" spc="-40" dirty="0">
                <a:solidFill>
                  <a:srgbClr val="0189F9"/>
                </a:solidFill>
                <a:latin typeface="Calibri" panose="020F0502020204030204"/>
                <a:cs typeface="Calibri" panose="020F0502020204030204"/>
              </a:rPr>
              <a:t> </a:t>
            </a:r>
            <a:r>
              <a:rPr sz="2000" b="1" spc="-5" dirty="0">
                <a:solidFill>
                  <a:srgbClr val="0189F9"/>
                </a:solidFill>
                <a:latin typeface="Calibri" panose="020F0502020204030204"/>
                <a:cs typeface="Calibri" panose="020F0502020204030204"/>
              </a:rPr>
              <a:t>Section</a:t>
            </a:r>
            <a:endParaRPr sz="2000" dirty="0">
              <a:latin typeface="Calibri" panose="020F0502020204030204"/>
              <a:cs typeface="Calibri" panose="020F0502020204030204"/>
            </a:endParaRPr>
          </a:p>
          <a:p>
            <a:pPr>
              <a:lnSpc>
                <a:spcPct val="100000"/>
              </a:lnSpc>
            </a:pPr>
            <a:endParaRPr sz="2550" dirty="0">
              <a:latin typeface="Calibri" panose="020F0502020204030204"/>
              <a:cs typeface="Calibri" panose="020F0502020204030204"/>
            </a:endParaRPr>
          </a:p>
          <a:p>
            <a:pPr marL="12700" marR="5080">
              <a:lnSpc>
                <a:spcPct val="117000"/>
              </a:lnSpc>
            </a:pPr>
            <a:r>
              <a:rPr sz="1400" spc="-5" dirty="0">
                <a:solidFill>
                  <a:srgbClr val="0F0F3E"/>
                </a:solidFill>
                <a:latin typeface="Calibri" panose="020F0502020204030204"/>
                <a:cs typeface="Calibri" panose="020F0502020204030204"/>
              </a:rPr>
              <a:t>This </a:t>
            </a:r>
            <a:r>
              <a:rPr sz="1400" dirty="0">
                <a:solidFill>
                  <a:srgbClr val="0F0F3E"/>
                </a:solidFill>
                <a:latin typeface="Calibri" panose="020F0502020204030204"/>
                <a:cs typeface="Calibri" panose="020F0502020204030204"/>
              </a:rPr>
              <a:t>is</a:t>
            </a:r>
            <a:r>
              <a:rPr sz="1400" spc="-5" dirty="0">
                <a:solidFill>
                  <a:srgbClr val="0F0F3E"/>
                </a:solidFill>
                <a:latin typeface="Calibri" panose="020F0502020204030204"/>
                <a:cs typeface="Calibri" panose="020F0502020204030204"/>
              </a:rPr>
              <a:t> </a:t>
            </a:r>
            <a:r>
              <a:rPr sz="1400" dirty="0">
                <a:solidFill>
                  <a:srgbClr val="0F0F3E"/>
                </a:solidFill>
                <a:latin typeface="Calibri" panose="020F0502020204030204"/>
                <a:cs typeface="Calibri" panose="020F0502020204030204"/>
              </a:rPr>
              <a:t>the </a:t>
            </a:r>
            <a:r>
              <a:rPr sz="1400" spc="-5" dirty="0">
                <a:solidFill>
                  <a:srgbClr val="0F0F3E"/>
                </a:solidFill>
                <a:latin typeface="Calibri" panose="020F0502020204030204"/>
                <a:cs typeface="Calibri" panose="020F0502020204030204"/>
              </a:rPr>
              <a:t>final</a:t>
            </a:r>
            <a:r>
              <a:rPr sz="1400" dirty="0">
                <a:solidFill>
                  <a:srgbClr val="0F0F3E"/>
                </a:solidFill>
                <a:latin typeface="Calibri" panose="020F0502020204030204"/>
                <a:cs typeface="Calibri" panose="020F0502020204030204"/>
              </a:rPr>
              <a:t> </a:t>
            </a:r>
            <a:r>
              <a:rPr lang="en-US" sz="1400" spc="-5" dirty="0">
                <a:solidFill>
                  <a:srgbClr val="0F0F3E"/>
                </a:solidFill>
                <a:latin typeface="Calibri" panose="020F0502020204030204"/>
                <a:cs typeface="Calibri" panose="020F0502020204030204"/>
              </a:rPr>
              <a:t>web application that was deployed on AWS Server for the model consumption.</a:t>
            </a:r>
            <a:endParaRPr sz="1400" dirty="0">
              <a:latin typeface="Calibri" panose="020F0502020204030204"/>
              <a:cs typeface="Calibri" panose="020F0502020204030204"/>
            </a:endParaRPr>
          </a:p>
        </p:txBody>
      </p:sp>
      <p:sp>
        <p:nvSpPr>
          <p:cNvPr id="4" name="object 4"/>
          <p:cNvSpPr txBox="1"/>
          <p:nvPr/>
        </p:nvSpPr>
        <p:spPr>
          <a:xfrm>
            <a:off x="718819" y="6363461"/>
            <a:ext cx="5951855" cy="2128788"/>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189F9"/>
                </a:solidFill>
                <a:latin typeface="Calibri" panose="020F0502020204030204"/>
                <a:cs typeface="Calibri" panose="020F0502020204030204"/>
              </a:rPr>
              <a:t>Conclusion</a:t>
            </a:r>
            <a:endParaRPr sz="2000" dirty="0">
              <a:latin typeface="Calibri" panose="020F0502020204030204"/>
              <a:cs typeface="Calibri" panose="020F0502020204030204"/>
            </a:endParaRPr>
          </a:p>
          <a:p>
            <a:pPr marL="469900" marR="5080" indent="-228600">
              <a:lnSpc>
                <a:spcPts val="1400"/>
              </a:lnSpc>
              <a:spcBef>
                <a:spcPts val="1590"/>
              </a:spcBef>
              <a:buFont typeface="Symbol" panose="05050102010706020507"/>
              <a:buChar char=""/>
              <a:tabLst>
                <a:tab pos="469265" algn="l"/>
                <a:tab pos="469900" algn="l"/>
              </a:tabLst>
            </a:pPr>
            <a:r>
              <a:rPr sz="1200" spc="60" dirty="0">
                <a:solidFill>
                  <a:srgbClr val="212529"/>
                </a:solidFill>
                <a:latin typeface="Trebuchet MS" panose="020B0603020202020204"/>
                <a:cs typeface="Trebuchet MS" panose="020B0603020202020204"/>
              </a:rPr>
              <a:t>In</a:t>
            </a:r>
            <a:r>
              <a:rPr sz="1200" spc="20" dirty="0">
                <a:solidFill>
                  <a:srgbClr val="212529"/>
                </a:solidFill>
                <a:latin typeface="Trebuchet MS" panose="020B0603020202020204"/>
                <a:cs typeface="Trebuchet MS" panose="020B0603020202020204"/>
              </a:rPr>
              <a:t> </a:t>
            </a:r>
            <a:r>
              <a:rPr sz="1200" spc="55" dirty="0">
                <a:solidFill>
                  <a:srgbClr val="212529"/>
                </a:solidFill>
                <a:latin typeface="Trebuchet MS" panose="020B0603020202020204"/>
                <a:cs typeface="Trebuchet MS" panose="020B0603020202020204"/>
              </a:rPr>
              <a:t>this</a:t>
            </a:r>
            <a:r>
              <a:rPr sz="1200" spc="25" dirty="0">
                <a:solidFill>
                  <a:srgbClr val="212529"/>
                </a:solidFill>
                <a:latin typeface="Trebuchet MS" panose="020B0603020202020204"/>
                <a:cs typeface="Trebuchet MS" panose="020B0603020202020204"/>
              </a:rPr>
              <a:t> </a:t>
            </a:r>
            <a:r>
              <a:rPr sz="1200" spc="100" dirty="0">
                <a:solidFill>
                  <a:srgbClr val="212529"/>
                </a:solidFill>
                <a:latin typeface="Trebuchet MS" panose="020B0603020202020204"/>
                <a:cs typeface="Trebuchet MS" panose="020B0603020202020204"/>
              </a:rPr>
              <a:t>way</a:t>
            </a:r>
            <a:r>
              <a:rPr sz="1200" spc="15" dirty="0">
                <a:solidFill>
                  <a:srgbClr val="212529"/>
                </a:solidFill>
                <a:latin typeface="Trebuchet MS" panose="020B0603020202020204"/>
                <a:cs typeface="Trebuchet MS" panose="020B0603020202020204"/>
              </a:rPr>
              <a:t> </a:t>
            </a:r>
            <a:r>
              <a:rPr sz="1200" spc="85" dirty="0">
                <a:solidFill>
                  <a:srgbClr val="212529"/>
                </a:solidFill>
                <a:latin typeface="Trebuchet MS" panose="020B0603020202020204"/>
                <a:cs typeface="Trebuchet MS" panose="020B0603020202020204"/>
              </a:rPr>
              <a:t>we</a:t>
            </a:r>
            <a:r>
              <a:rPr sz="1200" spc="25" dirty="0">
                <a:solidFill>
                  <a:srgbClr val="212529"/>
                </a:solidFill>
                <a:latin typeface="Trebuchet MS" panose="020B0603020202020204"/>
                <a:cs typeface="Trebuchet MS" panose="020B0603020202020204"/>
              </a:rPr>
              <a:t> </a:t>
            </a:r>
            <a:r>
              <a:rPr sz="1200" spc="70" dirty="0">
                <a:solidFill>
                  <a:srgbClr val="212529"/>
                </a:solidFill>
                <a:latin typeface="Trebuchet MS" panose="020B0603020202020204"/>
                <a:cs typeface="Trebuchet MS" panose="020B0603020202020204"/>
              </a:rPr>
              <a:t>are</a:t>
            </a:r>
            <a:r>
              <a:rPr sz="1200" spc="20" dirty="0">
                <a:solidFill>
                  <a:srgbClr val="212529"/>
                </a:solidFill>
                <a:latin typeface="Trebuchet MS" panose="020B0603020202020204"/>
                <a:cs typeface="Trebuchet MS" panose="020B0603020202020204"/>
              </a:rPr>
              <a:t> </a:t>
            </a:r>
            <a:r>
              <a:rPr lang="en-US" sz="1200" spc="20" dirty="0">
                <a:solidFill>
                  <a:srgbClr val="212529"/>
                </a:solidFill>
                <a:latin typeface="Trebuchet MS" panose="020B0603020202020204"/>
                <a:cs typeface="Trebuchet MS" panose="020B0603020202020204"/>
              </a:rPr>
              <a:t>creating the web application and </a:t>
            </a:r>
            <a:r>
              <a:rPr sz="1200" spc="70" dirty="0">
                <a:solidFill>
                  <a:srgbClr val="212529"/>
                </a:solidFill>
                <a:latin typeface="Trebuchet MS" panose="020B0603020202020204"/>
                <a:cs typeface="Trebuchet MS" panose="020B0603020202020204"/>
              </a:rPr>
              <a:t>providing</a:t>
            </a:r>
            <a:r>
              <a:rPr sz="1200" spc="25" dirty="0">
                <a:solidFill>
                  <a:srgbClr val="212529"/>
                </a:solidFill>
                <a:latin typeface="Trebuchet MS" panose="020B0603020202020204"/>
                <a:cs typeface="Trebuchet MS" panose="020B0603020202020204"/>
              </a:rPr>
              <a:t> </a:t>
            </a:r>
            <a:r>
              <a:rPr lang="en-US" sz="1200" spc="25" dirty="0">
                <a:solidFill>
                  <a:srgbClr val="212529"/>
                </a:solidFill>
                <a:latin typeface="Trebuchet MS" panose="020B0603020202020204"/>
                <a:cs typeface="Trebuchet MS" panose="020B0603020202020204"/>
              </a:rPr>
              <a:t>it to </a:t>
            </a:r>
            <a:r>
              <a:rPr sz="1200" spc="55" dirty="0">
                <a:solidFill>
                  <a:srgbClr val="212529"/>
                </a:solidFill>
                <a:latin typeface="Trebuchet MS" panose="020B0603020202020204"/>
                <a:cs typeface="Trebuchet MS" panose="020B0603020202020204"/>
              </a:rPr>
              <a:t>the</a:t>
            </a:r>
            <a:r>
              <a:rPr sz="1200" spc="15" dirty="0">
                <a:solidFill>
                  <a:srgbClr val="212529"/>
                </a:solidFill>
                <a:latin typeface="Trebuchet MS" panose="020B0603020202020204"/>
                <a:cs typeface="Trebuchet MS" panose="020B0603020202020204"/>
              </a:rPr>
              <a:t> </a:t>
            </a:r>
            <a:r>
              <a:rPr lang="en-US" sz="1200" spc="15" dirty="0">
                <a:solidFill>
                  <a:srgbClr val="212529"/>
                </a:solidFill>
                <a:latin typeface="Trebuchet MS" panose="020B0603020202020204"/>
                <a:cs typeface="Trebuchet MS" panose="020B0603020202020204"/>
              </a:rPr>
              <a:t>clients to check the loan eligibility of their customers </a:t>
            </a:r>
            <a:r>
              <a:rPr lang="en-US" sz="1200" spc="105" dirty="0">
                <a:solidFill>
                  <a:srgbClr val="212529"/>
                </a:solidFill>
                <a:latin typeface="Trebuchet MS" panose="020B0603020202020204"/>
                <a:cs typeface="Trebuchet MS" panose="020B0603020202020204"/>
              </a:rPr>
              <a:t>which</a:t>
            </a:r>
            <a:r>
              <a:rPr sz="1200" spc="15" dirty="0">
                <a:solidFill>
                  <a:srgbClr val="212529"/>
                </a:solidFill>
                <a:latin typeface="Trebuchet MS" panose="020B0603020202020204"/>
                <a:cs typeface="Trebuchet MS" panose="020B0603020202020204"/>
              </a:rPr>
              <a:t> </a:t>
            </a:r>
            <a:r>
              <a:rPr sz="1200" spc="75" dirty="0">
                <a:solidFill>
                  <a:srgbClr val="212529"/>
                </a:solidFill>
                <a:latin typeface="Trebuchet MS" panose="020B0603020202020204"/>
                <a:cs typeface="Trebuchet MS" panose="020B0603020202020204"/>
              </a:rPr>
              <a:t>reduc</a:t>
            </a:r>
            <a:r>
              <a:rPr lang="en-US" sz="1200" spc="75" dirty="0">
                <a:solidFill>
                  <a:srgbClr val="212529"/>
                </a:solidFill>
                <a:latin typeface="Trebuchet MS" panose="020B0603020202020204"/>
                <a:cs typeface="Trebuchet MS" panose="020B0603020202020204"/>
              </a:rPr>
              <a:t>es</a:t>
            </a:r>
            <a:r>
              <a:rPr sz="1200" spc="15" dirty="0">
                <a:solidFill>
                  <a:srgbClr val="212529"/>
                </a:solidFill>
                <a:latin typeface="Trebuchet MS" panose="020B0603020202020204"/>
                <a:cs typeface="Trebuchet MS" panose="020B0603020202020204"/>
              </a:rPr>
              <a:t> </a:t>
            </a:r>
            <a:r>
              <a:rPr sz="1200" spc="55" dirty="0">
                <a:solidFill>
                  <a:srgbClr val="212529"/>
                </a:solidFill>
                <a:latin typeface="Trebuchet MS" panose="020B0603020202020204"/>
                <a:cs typeface="Trebuchet MS" panose="020B0603020202020204"/>
              </a:rPr>
              <a:t>the</a:t>
            </a:r>
            <a:r>
              <a:rPr sz="1200" spc="15" dirty="0">
                <a:solidFill>
                  <a:srgbClr val="212529"/>
                </a:solidFill>
                <a:latin typeface="Trebuchet MS" panose="020B0603020202020204"/>
                <a:cs typeface="Trebuchet MS" panose="020B0603020202020204"/>
              </a:rPr>
              <a:t> </a:t>
            </a:r>
            <a:r>
              <a:rPr sz="1200" spc="45" dirty="0">
                <a:solidFill>
                  <a:srgbClr val="212529"/>
                </a:solidFill>
                <a:latin typeface="Trebuchet MS" panose="020B0603020202020204"/>
                <a:cs typeface="Trebuchet MS" panose="020B0603020202020204"/>
              </a:rPr>
              <a:t>following</a:t>
            </a:r>
            <a:r>
              <a:rPr sz="1200" spc="20" dirty="0">
                <a:solidFill>
                  <a:srgbClr val="212529"/>
                </a:solidFill>
                <a:latin typeface="Trebuchet MS" panose="020B0603020202020204"/>
                <a:cs typeface="Trebuchet MS" panose="020B0603020202020204"/>
              </a:rPr>
              <a:t> </a:t>
            </a:r>
            <a:r>
              <a:rPr sz="1200" spc="75" dirty="0">
                <a:solidFill>
                  <a:srgbClr val="212529"/>
                </a:solidFill>
                <a:latin typeface="Trebuchet MS" panose="020B0603020202020204"/>
                <a:cs typeface="Trebuchet MS" panose="020B0603020202020204"/>
              </a:rPr>
              <a:t>issues.</a:t>
            </a:r>
            <a:endParaRPr sz="1200" dirty="0">
              <a:latin typeface="Trebuchet MS" panose="020B0603020202020204"/>
              <a:cs typeface="Trebuchet MS" panose="020B0603020202020204"/>
            </a:endParaRPr>
          </a:p>
          <a:p>
            <a:pPr marL="927100" lvl="1" indent="-228600">
              <a:lnSpc>
                <a:spcPts val="1330"/>
              </a:lnSpc>
              <a:buFont typeface="Courier New" panose="02070309020205020404"/>
              <a:buChar char="o"/>
              <a:tabLst>
                <a:tab pos="927100" algn="l"/>
              </a:tabLst>
            </a:pPr>
            <a:r>
              <a:rPr sz="1200" spc="70" dirty="0">
                <a:solidFill>
                  <a:srgbClr val="212529"/>
                </a:solidFill>
                <a:latin typeface="Trebuchet MS" panose="020B0603020202020204"/>
                <a:cs typeface="Trebuchet MS" panose="020B0603020202020204"/>
              </a:rPr>
              <a:t>Time</a:t>
            </a:r>
            <a:r>
              <a:rPr sz="1200" spc="-15" dirty="0">
                <a:solidFill>
                  <a:srgbClr val="212529"/>
                </a:solidFill>
                <a:latin typeface="Trebuchet MS" panose="020B0603020202020204"/>
                <a:cs typeface="Trebuchet MS" panose="020B0603020202020204"/>
              </a:rPr>
              <a:t> </a:t>
            </a:r>
            <a:r>
              <a:rPr sz="1200" spc="100" dirty="0">
                <a:solidFill>
                  <a:srgbClr val="212529"/>
                </a:solidFill>
                <a:latin typeface="Trebuchet MS" panose="020B0603020202020204"/>
                <a:cs typeface="Trebuchet MS" panose="020B0603020202020204"/>
              </a:rPr>
              <a:t>consuming</a:t>
            </a:r>
            <a:endParaRPr sz="1200" dirty="0">
              <a:latin typeface="Trebuchet MS" panose="020B0603020202020204"/>
              <a:cs typeface="Trebuchet MS" panose="020B0603020202020204"/>
            </a:endParaRPr>
          </a:p>
          <a:p>
            <a:pPr marL="927100" lvl="1" indent="-228600">
              <a:lnSpc>
                <a:spcPts val="1395"/>
              </a:lnSpc>
              <a:buFont typeface="Courier New" panose="02070309020205020404"/>
              <a:buChar char="o"/>
              <a:tabLst>
                <a:tab pos="927100" algn="l"/>
              </a:tabLst>
            </a:pPr>
            <a:r>
              <a:rPr sz="1200" spc="75" dirty="0">
                <a:solidFill>
                  <a:srgbClr val="212529"/>
                </a:solidFill>
                <a:latin typeface="Trebuchet MS" panose="020B0603020202020204"/>
                <a:cs typeface="Trebuchet MS" panose="020B0603020202020204"/>
              </a:rPr>
              <a:t>Lack</a:t>
            </a:r>
            <a:r>
              <a:rPr sz="1200" spc="-15" dirty="0">
                <a:solidFill>
                  <a:srgbClr val="212529"/>
                </a:solidFill>
                <a:latin typeface="Trebuchet MS" panose="020B0603020202020204"/>
                <a:cs typeface="Trebuchet MS" panose="020B0603020202020204"/>
              </a:rPr>
              <a:t> </a:t>
            </a:r>
            <a:r>
              <a:rPr sz="1200" spc="30" dirty="0">
                <a:solidFill>
                  <a:srgbClr val="212529"/>
                </a:solidFill>
                <a:latin typeface="Trebuchet MS" panose="020B0603020202020204"/>
                <a:cs typeface="Trebuchet MS" panose="020B0603020202020204"/>
              </a:rPr>
              <a:t>of</a:t>
            </a:r>
            <a:r>
              <a:rPr sz="1200" spc="-5" dirty="0">
                <a:solidFill>
                  <a:srgbClr val="212529"/>
                </a:solidFill>
                <a:latin typeface="Trebuchet MS" panose="020B0603020202020204"/>
                <a:cs typeface="Trebuchet MS" panose="020B0603020202020204"/>
              </a:rPr>
              <a:t> </a:t>
            </a:r>
            <a:r>
              <a:rPr sz="1200" spc="80" dirty="0">
                <a:solidFill>
                  <a:srgbClr val="212529"/>
                </a:solidFill>
                <a:latin typeface="Trebuchet MS" panose="020B0603020202020204"/>
                <a:cs typeface="Trebuchet MS" panose="020B0603020202020204"/>
              </a:rPr>
              <a:t>resources</a:t>
            </a:r>
            <a:endParaRPr lang="en-US" sz="1200" spc="80" dirty="0">
              <a:solidFill>
                <a:srgbClr val="212529"/>
              </a:solidFill>
              <a:latin typeface="Trebuchet MS" panose="020B0603020202020204"/>
              <a:cs typeface="Trebuchet MS" panose="020B0603020202020204"/>
            </a:endParaRPr>
          </a:p>
          <a:p>
            <a:pPr marL="927100" lvl="1" indent="-228600">
              <a:lnSpc>
                <a:spcPts val="1395"/>
              </a:lnSpc>
              <a:buFont typeface="Courier New" panose="02070309020205020404"/>
              <a:buChar char="o"/>
              <a:tabLst>
                <a:tab pos="927100" algn="l"/>
              </a:tabLst>
            </a:pPr>
            <a:r>
              <a:rPr lang="en-US" sz="1200" spc="80" dirty="0">
                <a:solidFill>
                  <a:srgbClr val="212529"/>
                </a:solidFill>
                <a:latin typeface="Trebuchet MS" panose="020B0603020202020204"/>
              </a:rPr>
              <a:t>High Default Rates </a:t>
            </a:r>
            <a:endParaRPr lang="en-US" sz="1200" spc="80" dirty="0">
              <a:solidFill>
                <a:srgbClr val="212529"/>
              </a:solidFill>
              <a:latin typeface="Trebuchet MS" panose="020B0603020202020204"/>
            </a:endParaRPr>
          </a:p>
          <a:p>
            <a:pPr marL="927100" lvl="1" indent="-228600">
              <a:lnSpc>
                <a:spcPts val="1395"/>
              </a:lnSpc>
              <a:buFont typeface="Courier New" panose="02070309020205020404"/>
              <a:buChar char="o"/>
              <a:tabLst>
                <a:tab pos="927100" algn="l"/>
              </a:tabLst>
            </a:pPr>
            <a:r>
              <a:rPr lang="en-US" sz="1200" spc="80" dirty="0">
                <a:solidFill>
                  <a:srgbClr val="212529"/>
                </a:solidFill>
                <a:latin typeface="Trebuchet MS" panose="020B0603020202020204"/>
              </a:rPr>
              <a:t>Lengthy Approval Process </a:t>
            </a:r>
            <a:endParaRPr lang="en-US" sz="1200" spc="80" dirty="0">
              <a:solidFill>
                <a:srgbClr val="212529"/>
              </a:solidFill>
              <a:latin typeface="Trebuchet MS" panose="020B0603020202020204"/>
            </a:endParaRPr>
          </a:p>
          <a:p>
            <a:pPr marL="927100" lvl="1" indent="-228600">
              <a:lnSpc>
                <a:spcPts val="1395"/>
              </a:lnSpc>
              <a:buFont typeface="Courier New" panose="02070309020205020404"/>
              <a:buChar char="o"/>
              <a:tabLst>
                <a:tab pos="927100" algn="l"/>
              </a:tabLst>
            </a:pPr>
            <a:r>
              <a:rPr lang="en-US" sz="1200" spc="80" dirty="0">
                <a:solidFill>
                  <a:srgbClr val="212529"/>
                </a:solidFill>
                <a:latin typeface="Trebuchet MS" panose="020B0603020202020204"/>
              </a:rPr>
              <a:t>Inaccurate Risk Assessment</a:t>
            </a:r>
            <a:endParaRPr lang="en-US" sz="1200" spc="80" dirty="0">
              <a:solidFill>
                <a:srgbClr val="212529"/>
              </a:solidFill>
              <a:latin typeface="Trebuchet MS" panose="020B0603020202020204"/>
            </a:endParaRPr>
          </a:p>
          <a:p>
            <a:pPr marL="927100" lvl="1" indent="-228600">
              <a:lnSpc>
                <a:spcPts val="1395"/>
              </a:lnSpc>
              <a:buFont typeface="Courier New" panose="02070309020205020404"/>
              <a:buChar char="o"/>
              <a:tabLst>
                <a:tab pos="927100" algn="l"/>
              </a:tabLst>
            </a:pPr>
            <a:endParaRPr sz="1200" dirty="0">
              <a:latin typeface="Trebuchet MS" panose="020B0603020202020204"/>
              <a:cs typeface="Trebuchet MS" panose="020B0603020202020204"/>
            </a:endParaRPr>
          </a:p>
        </p:txBody>
      </p:sp>
      <p:pic>
        <p:nvPicPr>
          <p:cNvPr id="6" name="Content Placeholder 5"/>
          <p:cNvPicPr>
            <a:picLocks noChangeAspect="1"/>
          </p:cNvPicPr>
          <p:nvPr>
            <p:ph sz="half" idx="1"/>
          </p:nvPr>
        </p:nvPicPr>
        <p:blipFill>
          <a:blip r:embed="rId1"/>
          <a:stretch>
            <a:fillRect/>
          </a:stretch>
        </p:blipFill>
        <p:spPr>
          <a:xfrm>
            <a:off x="685800" y="3276600"/>
            <a:ext cx="3245485" cy="2874645"/>
          </a:xfrm>
          <a:prstGeom prst="rect">
            <a:avLst/>
          </a:prstGeom>
        </p:spPr>
      </p:pic>
      <p:pic>
        <p:nvPicPr>
          <p:cNvPr id="7" name="Content Placeholder 6"/>
          <p:cNvPicPr>
            <a:picLocks noChangeAspect="1"/>
          </p:cNvPicPr>
          <p:nvPr>
            <p:ph sz="half" idx="2"/>
          </p:nvPr>
        </p:nvPicPr>
        <p:blipFill>
          <a:blip r:embed="rId2"/>
          <a:stretch>
            <a:fillRect/>
          </a:stretch>
        </p:blipFill>
        <p:spPr>
          <a:xfrm>
            <a:off x="4343400" y="3276600"/>
            <a:ext cx="3188970" cy="287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0F3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4520</Words>
  <Application>WPS Presentation</Application>
  <PresentationFormat>Custom</PresentationFormat>
  <Paragraphs>130</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Calibri</vt:lpstr>
      <vt:lpstr>Verdana</vt:lpstr>
      <vt:lpstr>Trebuchet MS</vt:lpstr>
      <vt:lpstr>Symbol</vt:lpstr>
      <vt:lpstr>Courier New</vt:lpstr>
      <vt:lpstr>Microsoft YaHei</vt:lpstr>
      <vt:lpstr>Arial Unicode MS</vt:lpstr>
      <vt:lpstr>Office Theme</vt:lpstr>
      <vt:lpstr>TECHNICAL REPORT </vt:lpstr>
      <vt:lpstr>CONTENTS</vt:lpstr>
      <vt:lpstr>Loan Eligibility  Prediction</vt:lpstr>
      <vt:lpstr>Technical Report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REPORT TEMPLATE</dc:title>
  <dc:creator>Dana Sula</dc:creator>
  <cp:lastModifiedBy>Sreenivas</cp:lastModifiedBy>
  <cp:revision>2</cp:revision>
  <dcterms:created xsi:type="dcterms:W3CDTF">2023-12-05T18:27:00Z</dcterms:created>
  <dcterms:modified xsi:type="dcterms:W3CDTF">2023-12-06T03:30:35Z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2022-02-21T19:00:00Z</vt:filetime>
  </property>
  <property fmtid="{D5CDD505-2E9C-101B-9397-08002B2CF9AE}" pid="3" name="Creator">
    <vt:lpwstr>Aspose Ltd.</vt:lpwstr>
  </property>
  <property fmtid="{D5CDD505-2E9C-101B-9397-08002B2CF9AE}" pid="4" name="LastSaved">
    <vt:filetime>2023-12-04T19:00:00Z</vt:filetime>
  </property>
  <property fmtid="{D5CDD505-2E9C-101B-9397-08002B2CF9AE}" pid="5" name="ICV">
    <vt:lpwstr>05E626BF665A4BE3AF0DC691796C52B1</vt:lpwstr>
  </property>
  <property fmtid="{D5CDD505-2E9C-101B-9397-08002B2CF9AE}" pid="6" name="KSOProductBuildVer">
    <vt:lpwstr>1033-11.2.0.11225</vt:lpwstr>
  </property>
</Properties>
</file>