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1" r:id="rId3"/>
    <p:sldId id="262" r:id="rId4"/>
    <p:sldId id="263" r:id="rId5"/>
    <p:sldId id="281" r:id="rId6"/>
    <p:sldId id="266" r:id="rId7"/>
    <p:sldId id="267" r:id="rId8"/>
    <p:sldId id="271" r:id="rId9"/>
    <p:sldId id="264" r:id="rId10"/>
    <p:sldId id="272" r:id="rId11"/>
    <p:sldId id="273" r:id="rId12"/>
    <p:sldId id="274" r:id="rId13"/>
    <p:sldId id="275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4" r:id="rId37"/>
    <p:sldId id="30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26551-093E-4630-B45F-818DCD9A1109}" v="270" dt="2022-11-25T17:21:05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388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929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357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68716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851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418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9421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92361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88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60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4863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26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42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603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867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186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67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B23FAA-4A6D-425F-A696-7532D5ADC94B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348F0EB-90C0-48B9-9910-6201DC26C2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1692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C861E6-C6C2-D6E1-8B8F-33F50C0C2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63" y="4464028"/>
            <a:ext cx="9800569" cy="1641490"/>
          </a:xfrm>
        </p:spPr>
        <p:txBody>
          <a:bodyPr>
            <a:normAutofit/>
          </a:bodyPr>
          <a:lstStyle/>
          <a:p>
            <a:r>
              <a:rPr lang="en-US" sz="6600" b="1" dirty="0"/>
              <a:t>STOCK</a:t>
            </a:r>
            <a:r>
              <a:rPr lang="en-US" sz="6600" dirty="0"/>
              <a:t>  </a:t>
            </a:r>
            <a:r>
              <a:rPr lang="en-US" sz="6600" b="1" dirty="0"/>
              <a:t>MARKET  PREDICTION</a:t>
            </a:r>
            <a:endParaRPr lang="en-IN" sz="6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705C39-9A9F-F69F-795A-8AA2747BF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- 5 </a:t>
            </a:r>
            <a:endParaRPr lang="en-IN" dirty="0"/>
          </a:p>
        </p:txBody>
      </p:sp>
      <p:pic>
        <p:nvPicPr>
          <p:cNvPr id="5" name="Picture 2" descr="Market may cool a bit before the next leg of the rally, adopt a buy on dips  strategy for quality stocks">
            <a:extLst>
              <a:ext uri="{FF2B5EF4-FFF2-40B4-BE49-F238E27FC236}">
                <a16:creationId xmlns="" xmlns:a16="http://schemas.microsoft.com/office/drawing/2014/main" id="{C05D1DB6-F084-9814-8337-88302144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677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645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43131D-05EC-FAF7-472C-0675C7D8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69" y="1494251"/>
            <a:ext cx="3787066" cy="485009"/>
          </a:xfrm>
        </p:spPr>
        <p:txBody>
          <a:bodyPr>
            <a:normAutofit/>
          </a:bodyPr>
          <a:lstStyle/>
          <a:p>
            <a:r>
              <a:rPr lang="en-IN" sz="2000" dirty="0"/>
              <a:t>Import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6961F0B-4797-7B52-95B2-61C2461FA2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891" y="2037207"/>
            <a:ext cx="8480222" cy="3028131"/>
          </a:xfrm>
          <a:prstGeom prst="rect">
            <a:avLst/>
          </a:prstGeom>
        </p:spPr>
      </p:pic>
      <p:sp>
        <p:nvSpPr>
          <p:cNvPr id="15" name="Arrow: Bent 14">
            <a:extLst>
              <a:ext uri="{FF2B5EF4-FFF2-40B4-BE49-F238E27FC236}">
                <a16:creationId xmlns="" xmlns:a16="http://schemas.microsoft.com/office/drawing/2014/main" id="{DD3484C8-162C-C858-9205-48C13ECDE291}"/>
              </a:ext>
            </a:extLst>
          </p:cNvPr>
          <p:cNvSpPr/>
          <p:nvPr/>
        </p:nvSpPr>
        <p:spPr>
          <a:xfrm rot="5400000">
            <a:off x="9738804" y="4432804"/>
            <a:ext cx="954349" cy="12650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4CB66C6-F74F-5961-BBF1-1127E3B3316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9344" y="5785126"/>
            <a:ext cx="8795378" cy="904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9EBBF6-C68C-FEAF-20DD-47DD30CD0985}"/>
              </a:ext>
            </a:extLst>
          </p:cNvPr>
          <p:cNvSpPr txBox="1"/>
          <p:nvPr/>
        </p:nvSpPr>
        <p:spPr>
          <a:xfrm>
            <a:off x="2705102" y="53578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Analysis and Performing necessary changes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4D71BA6-D11A-512A-6982-05A8624B6D50}"/>
              </a:ext>
            </a:extLst>
          </p:cNvPr>
          <p:cNvSpPr txBox="1"/>
          <p:nvPr/>
        </p:nvSpPr>
        <p:spPr>
          <a:xfrm>
            <a:off x="401714" y="457249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chemeClr val="tx1"/>
                </a:solidFill>
                <a:effectLst/>
                <a:latin typeface="Helvetica Neue"/>
              </a:rPr>
              <a:t>Exploratory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Helvetica Neue"/>
              </a:rPr>
              <a:t>Data Analysis(EDA)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7260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E34F8-9766-AFA9-A1EB-9E034E3C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38" y="11415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F1822CE-B08F-79DA-B92E-B0948A5A2C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846" y="434520"/>
            <a:ext cx="3255478" cy="2651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6BEA821-6CB7-367E-7CFB-6E9CE7B8A520}"/>
              </a:ext>
            </a:extLst>
          </p:cNvPr>
          <p:cNvSpPr txBox="1"/>
          <p:nvPr/>
        </p:nvSpPr>
        <p:spPr>
          <a:xfrm>
            <a:off x="3966098" y="85571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Helvetica Neue"/>
              </a:rPr>
              <a:t>There is no null values in the data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89529EA-C951-79D1-4437-6534677C3455}"/>
              </a:ext>
            </a:extLst>
          </p:cNvPr>
          <p:cNvSpPr txBox="1"/>
          <p:nvPr/>
        </p:nvSpPr>
        <p:spPr>
          <a:xfrm>
            <a:off x="3966098" y="454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0" u="none" strike="noStrike" dirty="0">
                <a:effectLst/>
                <a:latin typeface="Helvetica Neue"/>
              </a:rPr>
              <a:t>The Data set contains 3276 Rows and 10 Columns</a:t>
            </a:r>
            <a:endParaRPr lang="en-IN" b="1" dirty="0">
              <a:latin typeface="Helvetica Neue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F6683E7B-4C4F-A4DF-8A3E-F63C432132F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0487" y="2117399"/>
            <a:ext cx="3711880" cy="32342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31EF719-E3CA-BE73-FCAE-A7518C735119}"/>
              </a:ext>
            </a:extLst>
          </p:cNvPr>
          <p:cNvSpPr txBox="1"/>
          <p:nvPr/>
        </p:nvSpPr>
        <p:spPr>
          <a:xfrm>
            <a:off x="5039378" y="17442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Helvetica Neue"/>
              </a:rPr>
              <a:t> Date column is objective Change to Date type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FE681F1-5024-C532-6A1F-61078034FEF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846" y="4076148"/>
            <a:ext cx="4513532" cy="24775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D6852C-3652-7577-2175-C3A840B22A81}"/>
              </a:ext>
            </a:extLst>
          </p:cNvPr>
          <p:cNvSpPr txBox="1"/>
          <p:nvPr/>
        </p:nvSpPr>
        <p:spPr>
          <a:xfrm>
            <a:off x="383375" y="353800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Helvetica Neue"/>
              </a:rPr>
              <a:t> Add gain column to use in predictions later</a:t>
            </a:r>
          </a:p>
        </p:txBody>
      </p:sp>
      <p:sp>
        <p:nvSpPr>
          <p:cNvPr id="29" name="Arrow: Bent-Up 28">
            <a:extLst>
              <a:ext uri="{FF2B5EF4-FFF2-40B4-BE49-F238E27FC236}">
                <a16:creationId xmlns="" xmlns:a16="http://schemas.microsoft.com/office/drawing/2014/main" id="{C45EB082-B007-74EA-8426-1C8B694A6686}"/>
              </a:ext>
            </a:extLst>
          </p:cNvPr>
          <p:cNvSpPr/>
          <p:nvPr/>
        </p:nvSpPr>
        <p:spPr>
          <a:xfrm rot="10800000" flipH="1">
            <a:off x="9472447" y="959002"/>
            <a:ext cx="925933" cy="801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Bent-Up 29">
            <a:extLst>
              <a:ext uri="{FF2B5EF4-FFF2-40B4-BE49-F238E27FC236}">
                <a16:creationId xmlns="" xmlns:a16="http://schemas.microsoft.com/office/drawing/2014/main" id="{69387108-95D0-10C7-4FE8-D0ACE9A89A49}"/>
              </a:ext>
            </a:extLst>
          </p:cNvPr>
          <p:cNvSpPr/>
          <p:nvPr/>
        </p:nvSpPr>
        <p:spPr>
          <a:xfrm rot="5400000" flipV="1">
            <a:off x="6537485" y="5240276"/>
            <a:ext cx="951747" cy="1374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10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948402-10D9-986A-2A35-FFA1B1388061}"/>
              </a:ext>
            </a:extLst>
          </p:cNvPr>
          <p:cNvSpPr txBox="1"/>
          <p:nvPr/>
        </p:nvSpPr>
        <p:spPr>
          <a:xfrm>
            <a:off x="276606" y="103647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Helvetica Neue"/>
              </a:rPr>
              <a:t>There is no outlier in the data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C6C329-AA7B-2165-C49C-904493618284}"/>
              </a:ext>
            </a:extLst>
          </p:cNvPr>
          <p:cNvSpPr txBox="1"/>
          <p:nvPr/>
        </p:nvSpPr>
        <p:spPr>
          <a:xfrm>
            <a:off x="1524" y="39480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</a:t>
            </a:r>
            <a:r>
              <a:rPr lang="en-IN" sz="2400" b="1" dirty="0">
                <a:latin typeface="Helvetica Neue"/>
              </a:rPr>
              <a:t>Outlier detection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8D49E6D-5B11-496F-6266-0F7186C16278}"/>
              </a:ext>
            </a:extLst>
          </p:cNvPr>
          <p:cNvSpPr txBox="1"/>
          <p:nvPr/>
        </p:nvSpPr>
        <p:spPr>
          <a:xfrm>
            <a:off x="6178804" y="206406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effectLst/>
                <a:latin typeface="Helvetica Neue"/>
              </a:rPr>
              <a:t>Visualization of data distribution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7D2273A-C417-A243-A678-F8AD2E242B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2782" y="1354345"/>
            <a:ext cx="2530059" cy="23243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4D47B8A-EB38-1A61-F305-2E22C300A90C}"/>
              </a:ext>
            </a:extLst>
          </p:cNvPr>
          <p:cNvSpPr txBox="1"/>
          <p:nvPr/>
        </p:nvSpPr>
        <p:spPr>
          <a:xfrm>
            <a:off x="6260846" y="1442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Helvetica Neue"/>
              </a:rPr>
              <a:t>Histogram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DFCB9E3-9459-4437-2042-1A6E3404C5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339" y="4016141"/>
            <a:ext cx="3284505" cy="19966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EE27D91C-1C1D-14DD-D37A-7B94B8BF51C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446" y="1611583"/>
            <a:ext cx="5138912" cy="17516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5E3750B-C300-EAC3-9D9F-D72F0B2586BD}"/>
              </a:ext>
            </a:extLst>
          </p:cNvPr>
          <p:cNvSpPr txBox="1"/>
          <p:nvPr/>
        </p:nvSpPr>
        <p:spPr>
          <a:xfrm>
            <a:off x="6371082" y="401614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Helvetica Neue"/>
              </a:rPr>
              <a:t>Plot KDE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87723AA-EAA3-3B5C-AEF1-8FC65ADC4C8E}"/>
              </a:ext>
            </a:extLst>
          </p:cNvPr>
          <p:cNvSpPr txBox="1"/>
          <p:nvPr/>
        </p:nvSpPr>
        <p:spPr>
          <a:xfrm>
            <a:off x="6260846" y="870810"/>
            <a:ext cx="736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Helvetica Neue"/>
              </a:rPr>
              <a:t> Distribution of data is right skewed</a:t>
            </a:r>
          </a:p>
        </p:txBody>
      </p:sp>
    </p:spTree>
    <p:extLst>
      <p:ext uri="{BB962C8B-B14F-4D97-AF65-F5344CB8AC3E}">
        <p14:creationId xmlns="" xmlns:p14="http://schemas.microsoft.com/office/powerpoint/2010/main" val="24297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8C5E529-CFB2-1D28-C51E-95F07CECFD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47" y="1747431"/>
            <a:ext cx="3299746" cy="2042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E43958-2BAD-EF7F-1BF7-9E89DEAD6FFF}"/>
              </a:ext>
            </a:extLst>
          </p:cNvPr>
          <p:cNvSpPr txBox="1"/>
          <p:nvPr/>
        </p:nvSpPr>
        <p:spPr>
          <a:xfrm>
            <a:off x="375920" y="8501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Helvetica Neue"/>
              </a:rPr>
              <a:t>The trend is upward or positive. Seasonality can be observed slightly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2879C65-C19A-746B-BA7A-1B00AB44A2C9}"/>
              </a:ext>
            </a:extLst>
          </p:cNvPr>
          <p:cNvSpPr txBox="1"/>
          <p:nvPr/>
        </p:nvSpPr>
        <p:spPr>
          <a:xfrm>
            <a:off x="274320" y="41421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effectLst/>
                <a:latin typeface="Helvetica Neue"/>
              </a:rPr>
              <a:t>Correlation between variables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12C268F-F89E-E096-1D27-871613195B4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9493" y="3942168"/>
            <a:ext cx="2705334" cy="2743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3E10FBA-2F4B-6B20-4520-4176E076D717}"/>
              </a:ext>
            </a:extLst>
          </p:cNvPr>
          <p:cNvSpPr txBox="1"/>
          <p:nvPr/>
        </p:nvSpPr>
        <p:spPr>
          <a:xfrm>
            <a:off x="497840" y="4910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Helvetica Neue"/>
              </a:rPr>
              <a:t>Have a significate relationship to build a good forecasting model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201CFF4-ACA5-AFC3-675D-1A6B9CE8CE32}"/>
              </a:ext>
            </a:extLst>
          </p:cNvPr>
          <p:cNvSpPr txBox="1"/>
          <p:nvPr/>
        </p:nvSpPr>
        <p:spPr>
          <a:xfrm>
            <a:off x="152400" y="2051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effectLst/>
                <a:latin typeface="Helvetica Neue"/>
              </a:rPr>
              <a:t>Final Conclusion</a:t>
            </a: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17321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1BB28-7706-1F86-1CF0-65844CEA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5" y="2851952"/>
            <a:ext cx="10515600" cy="1325563"/>
          </a:xfrm>
        </p:spPr>
        <p:txBody>
          <a:bodyPr/>
          <a:lstStyle/>
          <a:p>
            <a:r>
              <a:rPr lang="en-IN" dirty="0"/>
              <a:t>Model Building </a:t>
            </a:r>
          </a:p>
        </p:txBody>
      </p:sp>
    </p:spTree>
    <p:extLst>
      <p:ext uri="{BB962C8B-B14F-4D97-AF65-F5344CB8AC3E}">
        <p14:creationId xmlns="" xmlns:p14="http://schemas.microsoft.com/office/powerpoint/2010/main" val="24479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Random Forest Regressor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838" y="1719263"/>
            <a:ext cx="5734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7798" y="1635672"/>
            <a:ext cx="50673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3648" y="3554632"/>
            <a:ext cx="45243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637" y="3878318"/>
            <a:ext cx="5229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Adaboost Regressor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412" y="1401653"/>
            <a:ext cx="6088774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850" y="1465536"/>
            <a:ext cx="4791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212" y="3439675"/>
            <a:ext cx="50863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8306" y="3249339"/>
            <a:ext cx="39909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Keras Regressor (Neural Networks)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485" y="1336292"/>
            <a:ext cx="5664254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1582" y="1305911"/>
            <a:ext cx="5534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149" y="5131840"/>
            <a:ext cx="51720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031" y="3908699"/>
            <a:ext cx="4298238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ARIMA (Auto Regression Integrated Moving Average)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87" y="1602663"/>
            <a:ext cx="59245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1376" y="1616622"/>
            <a:ext cx="4953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779" y="3980464"/>
            <a:ext cx="5334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5840" y="3590925"/>
            <a:ext cx="42195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LSTM (Long Short Term Memory)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56" y="1636987"/>
            <a:ext cx="58578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74" y="3152611"/>
            <a:ext cx="5879716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3329" y="721929"/>
            <a:ext cx="1409700" cy="283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588" y="4014952"/>
            <a:ext cx="4467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7968" y="3736756"/>
            <a:ext cx="40100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CBF13-43F3-BF83-EFA1-DE563856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Helvetica Neue"/>
              </a:rPr>
              <a:t>Team Members </a:t>
            </a:r>
            <a:endParaRPr lang="en-IN" sz="2800" b="1" dirty="0">
              <a:latin typeface="Helvetica Neu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BB045A-16BA-A6F9-64D0-7CF468485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Jyoti Pal</a:t>
            </a:r>
          </a:p>
          <a:p>
            <a:pPr marL="342900" indent="-342900">
              <a:buAutoNum type="arabicPeriod"/>
            </a:pPr>
            <a:r>
              <a:rPr lang="en-US" dirty="0"/>
              <a:t>Pranav </a:t>
            </a:r>
            <a:r>
              <a:rPr lang="en-US" dirty="0" err="1"/>
              <a:t>Nawle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IN" dirty="0"/>
              <a:t>Anubhav Patel </a:t>
            </a:r>
          </a:p>
          <a:p>
            <a:pPr marL="342900" indent="-342900">
              <a:buAutoNum type="arabicPeriod"/>
            </a:pPr>
            <a:r>
              <a:rPr lang="en-IN" dirty="0"/>
              <a:t>Sreenivas  </a:t>
            </a:r>
            <a:r>
              <a:rPr lang="en-IN" dirty="0" smtClean="0"/>
              <a:t>Kunchum 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Rituja</a:t>
            </a:r>
            <a:r>
              <a:rPr lang="en-IN" dirty="0"/>
              <a:t>  </a:t>
            </a:r>
            <a:r>
              <a:rPr lang="en-IN" dirty="0" err="1"/>
              <a:t>Tayade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Adarsh </a:t>
            </a:r>
            <a:r>
              <a:rPr lang="en-IN" dirty="0" err="1"/>
              <a:t>kumar</a:t>
            </a:r>
            <a:r>
              <a:rPr lang="en-IN" dirty="0"/>
              <a:t> Singh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C3C6FBE-3138-26B0-FE60-28199FDF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108" name="Picture 12" descr="What is the Importance of Teamwork? - Leverage Edu">
            <a:extLst>
              <a:ext uri="{FF2B5EF4-FFF2-40B4-BE49-F238E27FC236}">
                <a16:creationId xmlns="" xmlns:a16="http://schemas.microsoft.com/office/drawing/2014/main" id="{E71696FA-DC9A-EBDE-DD05-FE4E3A828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996950"/>
            <a:ext cx="6172200" cy="4864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581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Linear Regression Forecasting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789" y="1723533"/>
            <a:ext cx="50577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4905" y="818659"/>
            <a:ext cx="1943100" cy="299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93" y="4225980"/>
            <a:ext cx="4953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6972" y="3990318"/>
            <a:ext cx="40481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Exponential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802" y="1849657"/>
            <a:ext cx="53816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492" y="565096"/>
            <a:ext cx="2247900" cy="307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912" y="3386138"/>
            <a:ext cx="48387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5899" y="3837426"/>
            <a:ext cx="4381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Quadratic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426" y="1586077"/>
            <a:ext cx="58959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873" y="632592"/>
            <a:ext cx="1971675" cy="297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886" y="3553318"/>
            <a:ext cx="4905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3160" y="3802939"/>
            <a:ext cx="40957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Persistence / Base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451" y="1531555"/>
            <a:ext cx="57340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6039" y="458023"/>
            <a:ext cx="3257550" cy="31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56" y="3260999"/>
            <a:ext cx="5771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8141" y="3778962"/>
            <a:ext cx="38862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1BB28-7706-1F86-1CF0-65844CEA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5" y="28519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Evaluation of Models and Conclusion </a:t>
            </a:r>
          </a:p>
        </p:txBody>
      </p:sp>
    </p:spTree>
    <p:extLst>
      <p:ext uri="{BB962C8B-B14F-4D97-AF65-F5344CB8AC3E}">
        <p14:creationId xmlns="" xmlns:p14="http://schemas.microsoft.com/office/powerpoint/2010/main" val="24479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RMSE values comparison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213" y="1725503"/>
            <a:ext cx="3381703" cy="298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705600" y="2291253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Conclusion: </a:t>
            </a:r>
          </a:p>
          <a:p>
            <a:r>
              <a:rPr lang="en-US" dirty="0"/>
              <a:t>After comparing RMSE values of various models and Predicted values variation in charts, we can conclude that </a:t>
            </a:r>
            <a:r>
              <a:rPr lang="en-US" b="1" dirty="0">
                <a:solidFill>
                  <a:srgbClr val="FFFF00"/>
                </a:solidFill>
              </a:rPr>
              <a:t>LSTM </a:t>
            </a:r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Persistence/Base</a:t>
            </a:r>
            <a:r>
              <a:rPr lang="en-US" dirty="0"/>
              <a:t> models are best prediction models for this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1BB28-7706-1F86-1CF0-65844CEA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5" y="285195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A few more Prediction Models...</a:t>
            </a:r>
          </a:p>
        </p:txBody>
      </p:sp>
    </p:spTree>
    <p:extLst>
      <p:ext uri="{BB962C8B-B14F-4D97-AF65-F5344CB8AC3E}">
        <p14:creationId xmlns="" xmlns:p14="http://schemas.microsoft.com/office/powerpoint/2010/main" val="24479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Pipeline Model-1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542" y="1407566"/>
            <a:ext cx="50863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4926" y="1384246"/>
            <a:ext cx="52101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704" y="3416684"/>
            <a:ext cx="52482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63" y="3365281"/>
            <a:ext cx="41052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Pipeline Model-2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110" y="1309195"/>
            <a:ext cx="5280463" cy="294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0345" y="1325125"/>
            <a:ext cx="51816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564" y="4594828"/>
            <a:ext cx="49815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5310" y="3864031"/>
            <a:ext cx="40671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</p:spPr>
        <p:txBody>
          <a:bodyPr/>
          <a:lstStyle/>
          <a:p>
            <a:r>
              <a:rPr lang="en-US" sz="3200" dirty="0"/>
              <a:t>Smoothed Exponential Moving Average (SEMA)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442" y="1597572"/>
            <a:ext cx="5972504" cy="181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0193" y="3512065"/>
            <a:ext cx="4677103" cy="309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078" y="1389173"/>
            <a:ext cx="1804330" cy="206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392" y="4197406"/>
            <a:ext cx="54387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FD07B8-B843-A92A-F106-A62D78E2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9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Helvetica Neue"/>
              </a:rPr>
              <a:t>OBJECTIVE</a:t>
            </a:r>
            <a:endParaRPr lang="en-IN" sz="2800" b="1" dirty="0"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6E0A17-2FCE-8FF5-ABD6-09DD09603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139" y="2503118"/>
            <a:ext cx="10233800" cy="2693109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As the company and business are highly affected by the stock market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our model will help analyze the pattern of purchasing and selling the stock for an investor to make a decision and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also try to understand the expenses and profit by analysing all factors</a:t>
            </a:r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2988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1BB28-7706-1F86-1CF0-65844CEA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5" y="28519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Final Evaluation of Models and Conclusion </a:t>
            </a:r>
          </a:p>
        </p:txBody>
      </p:sp>
    </p:spTree>
    <p:extLst>
      <p:ext uri="{BB962C8B-B14F-4D97-AF65-F5344CB8AC3E}">
        <p14:creationId xmlns="" xmlns:p14="http://schemas.microsoft.com/office/powerpoint/2010/main" val="24479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RMSE values 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2291253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Conclusion: </a:t>
            </a:r>
          </a:p>
          <a:p>
            <a:r>
              <a:rPr lang="en-US" dirty="0"/>
              <a:t>After comparing RMSE values of various models and Predicted values variation in charts, we can conclude that </a:t>
            </a:r>
            <a:r>
              <a:rPr lang="en-US" b="1" dirty="0">
                <a:solidFill>
                  <a:srgbClr val="FFFF00"/>
                </a:solidFill>
              </a:rPr>
              <a:t>LSTM , ARIMA, 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Persistence/Base and SEMA</a:t>
            </a:r>
            <a:r>
              <a:rPr lang="en-US" dirty="0"/>
              <a:t> models are best prediction models for this data.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378" y="1996802"/>
            <a:ext cx="2593263" cy="361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1BB28-7706-1F86-1CF0-65844CEA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5" y="2851952"/>
            <a:ext cx="10515600" cy="1325563"/>
          </a:xfrm>
        </p:spPr>
        <p:txBody>
          <a:bodyPr/>
          <a:lstStyle/>
          <a:p>
            <a:r>
              <a:rPr lang="en-IN" b="1" dirty="0">
                <a:latin typeface="Helvetica Neue"/>
              </a:rPr>
              <a:t>Deployment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4479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A02C71CC-B885-FC55-DF56-0C33D54A291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1361" y="1387923"/>
            <a:ext cx="8743949" cy="4908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BC7D45-FB2C-F335-466C-A5E0062FCAB0}"/>
              </a:ext>
            </a:extLst>
          </p:cNvPr>
          <p:cNvSpPr txBox="1"/>
          <p:nvPr/>
        </p:nvSpPr>
        <p:spPr>
          <a:xfrm>
            <a:off x="2301874" y="767291"/>
            <a:ext cx="3419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Input Screen</a:t>
            </a:r>
          </a:p>
        </p:txBody>
      </p:sp>
    </p:spTree>
    <p:extLst>
      <p:ext uri="{BB962C8B-B14F-4D97-AF65-F5344CB8AC3E}">
        <p14:creationId xmlns="" xmlns:p14="http://schemas.microsoft.com/office/powerpoint/2010/main" val="37636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BC7D45-FB2C-F335-466C-A5E0062FCAB0}"/>
              </a:ext>
            </a:extLst>
          </p:cNvPr>
          <p:cNvSpPr txBox="1"/>
          <p:nvPr/>
        </p:nvSpPr>
        <p:spPr>
          <a:xfrm>
            <a:off x="2280853" y="609636"/>
            <a:ext cx="7188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Smoothed Exponential Moving Average Output Screen (SEMA</a:t>
            </a:r>
            <a:r>
              <a:rPr lang="en-GB" dirty="0" smtClean="0"/>
              <a:t>) – Part1</a:t>
            </a:r>
            <a:endParaRPr lang="en-GB" dirty="0"/>
          </a:p>
        </p:txBody>
      </p:sp>
      <p:pic>
        <p:nvPicPr>
          <p:cNvPr id="2" name="Picture 3">
            <a:extLst>
              <a:ext uri="{FF2B5EF4-FFF2-40B4-BE49-F238E27FC236}">
                <a16:creationId xmlns="" xmlns:a16="http://schemas.microsoft.com/office/drawing/2014/main" id="{9F25843B-A393-9BA4-EDA4-99C95DBCAF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6856" y="1135117"/>
            <a:ext cx="9047930" cy="5624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13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BC7D45-FB2C-F335-466C-A5E0062FCAB0}"/>
              </a:ext>
            </a:extLst>
          </p:cNvPr>
          <p:cNvSpPr txBox="1"/>
          <p:nvPr/>
        </p:nvSpPr>
        <p:spPr>
          <a:xfrm>
            <a:off x="2301873" y="599126"/>
            <a:ext cx="7125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Smoothed Exponential Moving Average Output Screen (SEMA</a:t>
            </a:r>
            <a:r>
              <a:rPr lang="en-GB" dirty="0" smtClean="0"/>
              <a:t>) – Part2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BDDCA17E-DE9A-42A6-6769-6368FD66C0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800" y="1282262"/>
            <a:ext cx="9026766" cy="5087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13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BC7D45-FB2C-F335-466C-A5E0062FCAB0}"/>
              </a:ext>
            </a:extLst>
          </p:cNvPr>
          <p:cNvSpPr txBox="1"/>
          <p:nvPr/>
        </p:nvSpPr>
        <p:spPr>
          <a:xfrm>
            <a:off x="2301874" y="536064"/>
            <a:ext cx="6097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Autoregressive Integrated Moving Average (ARIMA</a:t>
            </a:r>
            <a:r>
              <a:rPr lang="en-GB" dirty="0" smtClean="0"/>
              <a:t>) – Part1</a:t>
            </a:r>
            <a:endParaRPr lang="en-GB" dirty="0"/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95EE3886-209B-1469-8694-550A53C2266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7356" y="1177159"/>
            <a:ext cx="9382060" cy="52551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17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BC7D45-FB2C-F335-466C-A5E0062FCAB0}"/>
              </a:ext>
            </a:extLst>
          </p:cNvPr>
          <p:cNvSpPr txBox="1"/>
          <p:nvPr/>
        </p:nvSpPr>
        <p:spPr>
          <a:xfrm>
            <a:off x="2291363" y="557084"/>
            <a:ext cx="6097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Autoregressive Integrated Moving Average (ARIMA</a:t>
            </a:r>
            <a:r>
              <a:rPr lang="en-GB" dirty="0" smtClean="0"/>
              <a:t>) – Part2</a:t>
            </a:r>
            <a:endParaRPr lang="en-GB" dirty="0"/>
          </a:p>
        </p:txBody>
      </p:sp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5A240733-9F57-A95E-96D6-262C6EDDC5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0019" y="1297775"/>
            <a:ext cx="9120216" cy="5103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17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CE018D-E4BF-1B65-199F-3C9E396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365125"/>
            <a:ext cx="10767874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Helvetica Neue"/>
              </a:rPr>
              <a:t>FACTORS AFFECT STOCK MARKET </a:t>
            </a:r>
            <a:endParaRPr lang="en-IN" sz="4800" b="1" dirty="0">
              <a:latin typeface="Helvetica Neue"/>
            </a:endParaRPr>
          </a:p>
        </p:txBody>
      </p:sp>
      <p:pic>
        <p:nvPicPr>
          <p:cNvPr id="1028" name="Picture 4" descr="PESTEL - Overview, Factors, Examples, Financial Analysis">
            <a:extLst>
              <a:ext uri="{FF2B5EF4-FFF2-40B4-BE49-F238E27FC236}">
                <a16:creationId xmlns="" xmlns:a16="http://schemas.microsoft.com/office/drawing/2014/main" id="{1B9F5402-42B3-6A14-4D05-83C5E6B48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50" y="1778324"/>
            <a:ext cx="7334927" cy="39638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127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4E8B78-EE99-2259-4829-14EA9BF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Helvetica Neue"/>
              </a:rPr>
              <a:t>Project Architecture / Project Flow </a:t>
            </a:r>
            <a:endParaRPr lang="en-IN" sz="2800" b="1" dirty="0"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BAD722-59C8-5252-A182-39C246B91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3828941"/>
          </a:xfrm>
        </p:spPr>
        <p:txBody>
          <a:bodyPr>
            <a:normAutofit/>
          </a:bodyPr>
          <a:lstStyle/>
          <a:p>
            <a:r>
              <a:rPr lang="en-IN" dirty="0"/>
              <a:t>Data Collection </a:t>
            </a:r>
          </a:p>
          <a:p>
            <a:r>
              <a:rPr lang="en-IN" dirty="0"/>
              <a:t>Exploratory Data Analysis (EDA) and Visualization</a:t>
            </a:r>
          </a:p>
          <a:p>
            <a:r>
              <a:rPr lang="en-IN" dirty="0"/>
              <a:t>Model Building </a:t>
            </a:r>
          </a:p>
          <a:p>
            <a:r>
              <a:rPr lang="en-IN" dirty="0"/>
              <a:t>Evaluate &amp; Compare Performance </a:t>
            </a:r>
          </a:p>
          <a:p>
            <a:r>
              <a:rPr lang="en-IN" dirty="0"/>
              <a:t>Deployment </a:t>
            </a:r>
          </a:p>
        </p:txBody>
      </p:sp>
    </p:spTree>
    <p:extLst>
      <p:ext uri="{BB962C8B-B14F-4D97-AF65-F5344CB8AC3E}">
        <p14:creationId xmlns="" xmlns:p14="http://schemas.microsoft.com/office/powerpoint/2010/main" val="19041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1BB28-7706-1F86-1CF0-65844CEA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5" y="2851952"/>
            <a:ext cx="10515600" cy="1325563"/>
          </a:xfrm>
        </p:spPr>
        <p:txBody>
          <a:bodyPr/>
          <a:lstStyle/>
          <a:p>
            <a:r>
              <a:rPr lang="en-IN" b="1" dirty="0">
                <a:latin typeface="Helvetica Neue"/>
              </a:rPr>
              <a:t>DATA</a:t>
            </a:r>
            <a:r>
              <a:rPr lang="en-IN" dirty="0"/>
              <a:t>  </a:t>
            </a:r>
            <a:r>
              <a:rPr lang="en-IN" b="1" dirty="0">
                <a:latin typeface="Helvetica Neue"/>
              </a:rPr>
              <a:t>COLLECTION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4479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A35C75-A5C1-ADB4-8BDB-1C9AC430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49" y="114636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Helvetica Neue"/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72B16F-E14E-30BB-E04A-0A3D2C313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51" y="2609650"/>
            <a:ext cx="10021476" cy="2737497"/>
          </a:xfrm>
        </p:spPr>
        <p:txBody>
          <a:bodyPr/>
          <a:lstStyle/>
          <a:p>
            <a:r>
              <a:rPr lang="en-IN" dirty="0"/>
              <a:t>Downloaded the stock market data set from the </a:t>
            </a:r>
            <a:r>
              <a:rPr lang="en-IN" dirty="0" err="1"/>
              <a:t>yfinance</a:t>
            </a:r>
            <a:r>
              <a:rPr lang="en-IN" dirty="0"/>
              <a:t> website.</a:t>
            </a:r>
          </a:p>
          <a:p>
            <a:r>
              <a:rPr lang="en-IN" dirty="0"/>
              <a:t>Dataset consists of 9</a:t>
            </a:r>
            <a:r>
              <a:rPr lang="en-IN" baseline="30000" dirty="0"/>
              <a:t>th</a:t>
            </a:r>
            <a:r>
              <a:rPr lang="en-IN" dirty="0"/>
              <a:t> Nov 2015  to 4</a:t>
            </a:r>
            <a:r>
              <a:rPr lang="en-IN" baseline="30000" dirty="0"/>
              <a:t>th</a:t>
            </a:r>
            <a:r>
              <a:rPr lang="en-IN" dirty="0"/>
              <a:t> Nov 2022 (7 years ) of daily stock market prediction data. </a:t>
            </a:r>
          </a:p>
        </p:txBody>
      </p:sp>
    </p:spTree>
    <p:extLst>
      <p:ext uri="{BB962C8B-B14F-4D97-AF65-F5344CB8AC3E}">
        <p14:creationId xmlns="" xmlns:p14="http://schemas.microsoft.com/office/powerpoint/2010/main" val="9417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1632A7-22B9-59AF-2B23-550EFC0A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90" y="1554732"/>
            <a:ext cx="10515600" cy="232480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Helvetica Neue"/>
              </a:rPr>
              <a:t>Web Scraping</a:t>
            </a:r>
            <a:r>
              <a:rPr lang="en-IN" sz="5400" dirty="0"/>
              <a:t/>
            </a:r>
            <a:br>
              <a:rPr lang="en-IN" sz="5400" dirty="0"/>
            </a:br>
            <a:r>
              <a:rPr lang="en-IN" sz="2000" dirty="0"/>
              <a:t>stock data was scraped from </a:t>
            </a:r>
            <a:r>
              <a:rPr lang="en-IN" sz="2000" dirty="0" err="1"/>
              <a:t>yfinance</a:t>
            </a:r>
            <a:r>
              <a:rPr lang="en-IN" sz="2000" dirty="0"/>
              <a:t>.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DDB867-1A3A-80B6-5E92-754A96C9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990" y="3530610"/>
            <a:ext cx="10514012" cy="1501826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Challenges</a:t>
            </a:r>
            <a:r>
              <a:rPr lang="en-IN" sz="4000" dirty="0"/>
              <a:t> </a:t>
            </a:r>
            <a:r>
              <a:rPr lang="en-IN" sz="2600" dirty="0"/>
              <a:t>faced</a:t>
            </a:r>
            <a:r>
              <a:rPr lang="en-IN" sz="4000" dirty="0"/>
              <a:t>:</a:t>
            </a:r>
          </a:p>
          <a:p>
            <a:r>
              <a:rPr lang="en-IN" sz="2400" dirty="0"/>
              <a:t>Data from the original website (</a:t>
            </a:r>
            <a:r>
              <a:rPr lang="en-IN" sz="2400" dirty="0" err="1"/>
              <a:t>yfinance</a:t>
            </a:r>
            <a:r>
              <a:rPr lang="en-IN" sz="2400" dirty="0"/>
              <a:t>) is not allowed to be scraped however to demonstrate web scraping using beautiful soup we scraped the data from GitHub So  finally we go with this data to prediction .</a:t>
            </a:r>
          </a:p>
        </p:txBody>
      </p:sp>
    </p:spTree>
    <p:extLst>
      <p:ext uri="{BB962C8B-B14F-4D97-AF65-F5344CB8AC3E}">
        <p14:creationId xmlns="" xmlns:p14="http://schemas.microsoft.com/office/powerpoint/2010/main" val="30522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640D-A8FE-BAAF-CA8E-077AB34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26832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 Neue"/>
              </a:rPr>
              <a:t>Exploratory Data Analysis (EDA) And Visualization </a:t>
            </a:r>
            <a:endParaRPr lang="en-IN" b="1" dirty="0">
              <a:latin typeface="Helvetica Neu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18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514</TotalTime>
  <Words>466</Words>
  <Application>Microsoft Office PowerPoint</Application>
  <PresentationFormat>Custom</PresentationFormat>
  <Paragraphs>72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Depth</vt:lpstr>
      <vt:lpstr>STOCK  MARKET  PREDICTION</vt:lpstr>
      <vt:lpstr>Team Members </vt:lpstr>
      <vt:lpstr>OBJECTIVE</vt:lpstr>
      <vt:lpstr>FACTORS AFFECT STOCK MARKET </vt:lpstr>
      <vt:lpstr>Project Architecture / Project Flow </vt:lpstr>
      <vt:lpstr>DATA  COLLECTION </vt:lpstr>
      <vt:lpstr>DATA SET </vt:lpstr>
      <vt:lpstr>Web Scraping stock data was scraped from yfinance. </vt:lpstr>
      <vt:lpstr>Exploratory Data Analysis (EDA) And Visualization </vt:lpstr>
      <vt:lpstr>Import Data</vt:lpstr>
      <vt:lpstr> </vt:lpstr>
      <vt:lpstr>Slide 12</vt:lpstr>
      <vt:lpstr>Slide 13</vt:lpstr>
      <vt:lpstr>Model Building </vt:lpstr>
      <vt:lpstr>Random Forest Regressor</vt:lpstr>
      <vt:lpstr>Adaboost Regressor</vt:lpstr>
      <vt:lpstr>Keras Regressor (Neural Networks)</vt:lpstr>
      <vt:lpstr>ARIMA (Auto Regression Integrated Moving Average)</vt:lpstr>
      <vt:lpstr>LSTM (Long Short Term Memory)</vt:lpstr>
      <vt:lpstr>Linear Regression Forecasting</vt:lpstr>
      <vt:lpstr>Exponential</vt:lpstr>
      <vt:lpstr>Quadratic</vt:lpstr>
      <vt:lpstr>Persistence / Base Model</vt:lpstr>
      <vt:lpstr>Evaluation of Models and Conclusion </vt:lpstr>
      <vt:lpstr>RMSE values comparison</vt:lpstr>
      <vt:lpstr>A few more Prediction Models...</vt:lpstr>
      <vt:lpstr>Pipeline Model-1</vt:lpstr>
      <vt:lpstr>Pipeline Model-2</vt:lpstr>
      <vt:lpstr>Smoothed Exponential Moving Average (SEMA)</vt:lpstr>
      <vt:lpstr>Final Evaluation of Models and Conclusion </vt:lpstr>
      <vt:lpstr>RMSE values comparison</vt:lpstr>
      <vt:lpstr>Deployment 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 MARKET  PREDICTION</dc:title>
  <dc:creator>rituja.t2699@outlook.com</dc:creator>
  <cp:lastModifiedBy>user</cp:lastModifiedBy>
  <cp:revision>84</cp:revision>
  <dcterms:created xsi:type="dcterms:W3CDTF">2022-11-04T17:41:45Z</dcterms:created>
  <dcterms:modified xsi:type="dcterms:W3CDTF">2022-11-26T05:41:28Z</dcterms:modified>
</cp:coreProperties>
</file>