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3" r:id="rId3"/>
    <p:sldId id="323" r:id="rId4"/>
    <p:sldId id="324" r:id="rId5"/>
    <p:sldId id="291" r:id="rId6"/>
    <p:sldId id="292" r:id="rId7"/>
    <p:sldId id="293" r:id="rId8"/>
    <p:sldId id="294" r:id="rId9"/>
    <p:sldId id="295" r:id="rId10"/>
    <p:sldId id="317" r:id="rId11"/>
    <p:sldId id="318" r:id="rId12"/>
    <p:sldId id="298" r:id="rId13"/>
    <p:sldId id="304" r:id="rId14"/>
    <p:sldId id="305" r:id="rId15"/>
    <p:sldId id="306" r:id="rId16"/>
    <p:sldId id="307" r:id="rId17"/>
    <p:sldId id="326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ED4"/>
    <a:srgbClr val="71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98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6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094723" y="1054098"/>
            <a:ext cx="67070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Advanced-Traffic-Sign-Classification-System</a:t>
            </a:r>
            <a:endParaRPr lang="en-US" sz="2500" b="1" dirty="0">
              <a:solidFill>
                <a:srgbClr val="074F8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85CEB-AC57-CFF4-25E7-440BFB43B4A4}"/>
              </a:ext>
            </a:extLst>
          </p:cNvPr>
          <p:cNvSpPr txBox="1"/>
          <p:nvPr/>
        </p:nvSpPr>
        <p:spPr>
          <a:xfrm>
            <a:off x="1094723" y="2470368"/>
            <a:ext cx="616171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Link: </a:t>
            </a:r>
          </a:p>
          <a:p>
            <a:pPr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https://github.com/Sreenivasan2002/Advanced-Traffic-Sign-Classification-System</a:t>
            </a:r>
          </a:p>
        </p:txBody>
      </p:sp>
    </p:spTree>
    <p:extLst>
      <p:ext uri="{BB962C8B-B14F-4D97-AF65-F5344CB8AC3E}">
        <p14:creationId xmlns:p14="http://schemas.microsoft.com/office/powerpoint/2010/main" val="19976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C669D7-0168-43A4-9572-66BAB8BF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96633" y="29217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RELU (RECTIFIED LINEAR UNITS)</a:t>
            </a:r>
            <a:endParaRPr lang="ru-RU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273525" y="1486257"/>
            <a:ext cx="11927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also enhances the sparsity or how scattered the feature map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gradient of the RELU does not vanish as we increase x compared to the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8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15" y="1147057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/>
          <p:nvPr/>
        </p:nvCxnSpPr>
        <p:spPr>
          <a:xfrm rot="5400000">
            <a:off x="10357832" y="1605406"/>
            <a:ext cx="480877" cy="469661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531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8E0AF07-E4FD-4BA6-BFC3-345403E6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486" y="208246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POOLING (DOWNSAMPLING)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7045" y="1212003"/>
            <a:ext cx="119273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Pooling or down sampling layers are placed after convolutional layers to reduce feature map dimensionality.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This improves the computational efficiency while preserving the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Pooling helps the model to generalize by avoiding overfitting.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If one of the pixel is shifted, the pooled feature map will still be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Max pooling works by retaining the maximum feature response within a given sample size in a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Live illustration : </a:t>
            </a:r>
            <a:r>
              <a:rPr lang="en-CA" sz="2000" b="1" dirty="0">
                <a:latin typeface="Montserrat" charset="0"/>
                <a:hlinkClick r:id="rId3"/>
              </a:rPr>
              <a:t>http://scs.ryerson.ca/~aharley/vis/conv/flat.html</a:t>
            </a: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46710" y="38452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46710" y="38452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8474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02971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8474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2971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75195" y="47957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5162" y="44423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MAX POOLING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5195" y="51453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STRIDE =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06781" y="39394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06781" y="44495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06780" y="49719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6780" y="54696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7230085" y="48097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056" y="44468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FLATTENING</a:t>
            </a:r>
          </a:p>
        </p:txBody>
      </p:sp>
      <p:pic>
        <p:nvPicPr>
          <p:cNvPr id="28" name="Picture 2" descr="File:Artificial neural network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344" y="40321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A815A18-2892-440E-8A61-21E79F92C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3934" y="253558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13934" y="1183338"/>
            <a:ext cx="122003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Improve accuracy by adding more feature detectors/filters or adding a dropout.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Dropout refers to dropping out units in a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Neurons develop co-dependency amongst each other during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Dropout is a regularization technique for reducing overfitting in neural networks.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09371" y="383934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48269" y="312459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52653" y="35606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25372" y="414189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192275" y="468814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35" name="Left Brace 34"/>
          <p:cNvSpPr/>
          <p:nvPr/>
        </p:nvSpPr>
        <p:spPr>
          <a:xfrm rot="20490726">
            <a:off x="811291" y="335415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8878" y="550957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64 INSTEAD OF 32</a:t>
            </a: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39" y="342162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25" y="342162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21292" y="343006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21291" y="434056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98E72EF-A69A-4C45-9C76-0D3D6636E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88501" y="218356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A9FD64-0B8F-422B-98A9-F345E1D5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3524" y="218357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A72-FFCA-4444-BFDF-426C6EA7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2083" y="218357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E8C4246-3DA4-4C4C-B049-7EEA9C693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22595" y="20505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PRECISION Vs. RECALL EXAMPLE 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36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84D0F-7B49-4EFB-81CE-0E87FDBF6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1248" y="230151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LENET ARCHITECTURE</a:t>
            </a:r>
          </a:p>
        </p:txBody>
      </p:sp>
      <p:sp>
        <p:nvSpPr>
          <p:cNvPr id="14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28227" y="1237966"/>
            <a:ext cx="98058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network used is called </a:t>
            </a:r>
            <a:r>
              <a:rPr lang="en-CA" sz="2000" b="1" dirty="0" err="1">
                <a:latin typeface="Montserrat" charset="0"/>
              </a:rPr>
              <a:t>LeNet</a:t>
            </a:r>
            <a:r>
              <a:rPr lang="en-CA" sz="2000" b="1" dirty="0">
                <a:latin typeface="Montserrat" charset="0"/>
              </a:rPr>
              <a:t> that was presented by Yann </a:t>
            </a:r>
            <a:r>
              <a:rPr lang="en-CA" sz="2000" b="1" dirty="0" err="1">
                <a:latin typeface="Montserrat" charset="0"/>
              </a:rPr>
              <a:t>LeCun</a:t>
            </a: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C: Convolution layer, S: subsampling layer, F: Fully Connected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962046" y="2768481"/>
            <a:ext cx="10305418" cy="3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LENET ARCHITECTURE</a:t>
            </a: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54183" y="1322077"/>
            <a:ext cx="98058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1: THE FIRST CONVOLUTIONAL LAYER #1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32x32x1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28x28x6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(Input-filter+1)/Stride* =&gt; (32-5+1)/1=28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Used a 5x5 Filter with input depth of 3 and output depth of 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for input, Input = 28x28x6 and Output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2: THE SECOND CONVOLUTIONAL LAYER #2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2: Convolutional layer with 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(Input-filter+1)/strides =&gt; 10 = 14-5+1/1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with Input = 10x10x16 and Output = 5x5x16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3: FLATTENING THE NETWORK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Flatten the network with Input = 5x5x16 and Output =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4: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3: Fully Connected layer with Input = 400 and Output = 120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5: ANOTHER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4: Fully Connected Layer with Input = 120 and Output = 84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6: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5: Fully Connected layer with Input = 84 and Output =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5769827" y="2400872"/>
            <a:ext cx="6413295" cy="2264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3324" y="5461164"/>
            <a:ext cx="4807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i="1" dirty="0">
                <a:latin typeface="Montserrat" charset="0"/>
                <a:ea typeface="Montserrat" charset="0"/>
                <a:cs typeface="Montserrat" charset="0"/>
              </a:rPr>
              <a:t>* Stride is the amount by which the kernel is shifted when the kernel is passed over the image. </a:t>
            </a:r>
          </a:p>
        </p:txBody>
      </p:sp>
    </p:spTree>
    <p:extLst>
      <p:ext uri="{BB962C8B-B14F-4D97-AF65-F5344CB8AC3E}">
        <p14:creationId xmlns:p14="http://schemas.microsoft.com/office/powerpoint/2010/main" val="8015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0130540-7A17-4F8A-A1EF-4FF0274AB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5364647" y="3864604"/>
            <a:ext cx="3040912" cy="1552354"/>
          </a:xfrm>
          <a:prstGeom prst="round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CLASSIFIER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08181" y="2460875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b="1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INPUT IMAGES</a:t>
            </a:r>
            <a:endParaRPr lang="en-US" sz="1400" kern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66494" y="556272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Fashion consists of 70,000 images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60,000 training 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10,000 testing</a:t>
            </a:r>
          </a:p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Images are 28x28 grayscale</a:t>
            </a:r>
            <a:endParaRPr lang="en-US" sz="1400" kern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8478418" y="4455626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396811" y="2271179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600" b="1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TARGET CLASS: 10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316717" y="3190487"/>
            <a:ext cx="177001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T-SHIRT/TOP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TROUSER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PULLOVER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DRESS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COAT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SANDAL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SHIRT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SNEAKER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BAG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ANKLE BOOT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9325173" y="2768652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7" name="Left Brace 76"/>
          <p:cNvSpPr/>
          <p:nvPr/>
        </p:nvSpPr>
        <p:spPr>
          <a:xfrm rot="10800000">
            <a:off x="10953363" y="2768652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6" y="2869798"/>
            <a:ext cx="2006443" cy="1906478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9899332" y="5156066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22" y="2836774"/>
            <a:ext cx="2063569" cy="196530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9890876" y="5691553"/>
            <a:ext cx="1195852" cy="5382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70" y="4696584"/>
            <a:ext cx="1982780" cy="198993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819966" y="3188385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51" y="4723144"/>
            <a:ext cx="2050956" cy="192232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9890876" y="5440959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4588827" y="4429884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34" y="2761001"/>
            <a:ext cx="3958815" cy="38652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4D2F59-CAA6-4F20-837D-292914B0FB9B}"/>
              </a:ext>
            </a:extLst>
          </p:cNvPr>
          <p:cNvSpPr/>
          <p:nvPr/>
        </p:nvSpPr>
        <p:spPr>
          <a:xfrm>
            <a:off x="176334" y="237642"/>
            <a:ext cx="994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INTRO TO IMAGE CLASSIFIERS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C3BE3C-BA04-46F4-AE1A-1DDFE0FBFACF}"/>
              </a:ext>
            </a:extLst>
          </p:cNvPr>
          <p:cNvSpPr/>
          <p:nvPr/>
        </p:nvSpPr>
        <p:spPr>
          <a:xfrm>
            <a:off x="328473" y="1041555"/>
            <a:ext cx="11079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Image Classifiers work by predicting the class of items that are present in a given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For example, you can train a classifier to classify images of cats and dogs.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So when you feed a trained classifier an image of a dog, it can predict the label associated with the given image “label = dog”.</a:t>
            </a:r>
          </a:p>
        </p:txBody>
      </p:sp>
    </p:spTree>
    <p:extLst>
      <p:ext uri="{BB962C8B-B14F-4D97-AF65-F5344CB8AC3E}">
        <p14:creationId xmlns:p14="http://schemas.microsoft.com/office/powerpoint/2010/main" val="24400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8089B-8815-4CCF-9FF7-1B15D84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7" y="89963"/>
            <a:ext cx="729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</a:t>
            </a:r>
            <a:r>
              <a:rPr lang="en-US" sz="2800" dirty="0">
                <a:ea typeface="Montserrat" charset="0"/>
                <a:cs typeface="Montserrat" charset="0"/>
              </a:rPr>
              <a:t>: </a:t>
            </a:r>
            <a:r>
              <a:rPr lang="en-US" sz="2800" b="1" dirty="0">
                <a:latin typeface="Montserrat" charset="0"/>
              </a:rPr>
              <a:t>CLASSIFY TRAFFIC SIGNS</a:t>
            </a:r>
            <a:endParaRPr lang="ru-RU" sz="2800" b="1" dirty="0"/>
          </a:p>
        </p:txBody>
      </p:sp>
      <p:sp>
        <p:nvSpPr>
          <p:cNvPr id="88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4012" y="1293625"/>
            <a:ext cx="1190911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Traffic sign classification is an important task for self driving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In this project, a Deep Network known as </a:t>
            </a:r>
            <a:r>
              <a:rPr lang="en-CA" b="1" dirty="0" err="1">
                <a:latin typeface="Montserrat" charset="0"/>
              </a:rPr>
              <a:t>LeNet</a:t>
            </a:r>
            <a:r>
              <a:rPr lang="en-CA" b="1" dirty="0">
                <a:latin typeface="Montserrat" charset="0"/>
              </a:rPr>
              <a:t> will be used for traffic sign images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The dataset contains 43 different classes of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Classes are as listed below: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( 0, </a:t>
            </a:r>
            <a:r>
              <a:rPr lang="en-CA" sz="1400" dirty="0" err="1"/>
              <a:t>b'Speed</a:t>
            </a:r>
            <a:r>
              <a:rPr lang="en-CA" sz="1400" dirty="0"/>
              <a:t> limit (20km/h)') ( 1, </a:t>
            </a:r>
            <a:r>
              <a:rPr lang="en-CA" sz="1400" dirty="0" err="1"/>
              <a:t>b'Speed</a:t>
            </a:r>
            <a:r>
              <a:rPr lang="en-CA" sz="1400" dirty="0"/>
              <a:t> limit (30km/h)') ( 2, </a:t>
            </a:r>
            <a:r>
              <a:rPr lang="en-CA" sz="1400" dirty="0" err="1"/>
              <a:t>b'Speed</a:t>
            </a:r>
            <a:r>
              <a:rPr lang="en-CA" sz="1400" dirty="0"/>
              <a:t> limit (50km/h)') ( 3, </a:t>
            </a:r>
            <a:r>
              <a:rPr lang="en-CA" sz="1400" dirty="0" err="1"/>
              <a:t>b'Speed</a:t>
            </a:r>
            <a:r>
              <a:rPr lang="en-CA" sz="1400" dirty="0"/>
              <a:t> limit (60km/h)') ( 4, </a:t>
            </a:r>
            <a:r>
              <a:rPr lang="en-CA" sz="1400" dirty="0" err="1"/>
              <a:t>b'Speed</a:t>
            </a:r>
            <a:r>
              <a:rPr lang="en-CA" sz="1400" dirty="0"/>
              <a:t> limit (70km/h)')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( 5, </a:t>
            </a:r>
            <a:r>
              <a:rPr lang="en-CA" sz="1400" dirty="0" err="1"/>
              <a:t>b'Speed</a:t>
            </a:r>
            <a:r>
              <a:rPr lang="en-CA" sz="1400" dirty="0"/>
              <a:t> limit (80km/h)') ( 6, </a:t>
            </a:r>
            <a:r>
              <a:rPr lang="en-CA" sz="1400" dirty="0" err="1"/>
              <a:t>b'End</a:t>
            </a:r>
            <a:r>
              <a:rPr lang="en-CA" sz="1400" dirty="0"/>
              <a:t> of speed limit (80km/h)') ( 7, </a:t>
            </a:r>
            <a:r>
              <a:rPr lang="en-CA" sz="1400" dirty="0" err="1"/>
              <a:t>b'Speed</a:t>
            </a:r>
            <a:r>
              <a:rPr lang="en-CA" sz="1400" dirty="0"/>
              <a:t> limit (100km/h)') ( 8, </a:t>
            </a:r>
            <a:r>
              <a:rPr lang="en-CA" sz="1400" dirty="0" err="1"/>
              <a:t>b'Speed</a:t>
            </a:r>
            <a:r>
              <a:rPr lang="en-CA" sz="1400" dirty="0"/>
              <a:t> limit (120km/h)') ( 9, </a:t>
            </a:r>
            <a:r>
              <a:rPr lang="en-CA" sz="1400" dirty="0" err="1"/>
              <a:t>b'No</a:t>
            </a:r>
            <a:r>
              <a:rPr lang="en-CA" sz="1400" dirty="0"/>
              <a:t> passing')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(10, </a:t>
            </a:r>
            <a:r>
              <a:rPr lang="en-CA" sz="1400" dirty="0" err="1"/>
              <a:t>b'No</a:t>
            </a:r>
            <a:r>
              <a:rPr lang="en-CA" sz="1400" dirty="0"/>
              <a:t> passing for vehicles over 3.5 metric tons') (11, </a:t>
            </a:r>
            <a:r>
              <a:rPr lang="en-CA" sz="1400" dirty="0" err="1"/>
              <a:t>b'Right</a:t>
            </a:r>
            <a:r>
              <a:rPr lang="en-CA" sz="1400" dirty="0"/>
              <a:t>-of-way at the next intersection') (12, </a:t>
            </a:r>
            <a:r>
              <a:rPr lang="en-CA" sz="1400" dirty="0" err="1"/>
              <a:t>b'Priority</a:t>
            </a:r>
            <a:r>
              <a:rPr lang="en-CA" sz="1400" dirty="0"/>
              <a:t> road') (13, </a:t>
            </a:r>
            <a:r>
              <a:rPr lang="en-CA" sz="1400" dirty="0" err="1"/>
              <a:t>b'Yield</a:t>
            </a:r>
            <a:r>
              <a:rPr lang="en-CA" sz="1400" dirty="0"/>
              <a:t>') (14, </a:t>
            </a:r>
            <a:r>
              <a:rPr lang="en-CA" sz="1400" dirty="0" err="1"/>
              <a:t>b'Stop</a:t>
            </a:r>
            <a:r>
              <a:rPr lang="en-CA" sz="1400" dirty="0"/>
              <a:t>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(15, </a:t>
            </a:r>
            <a:r>
              <a:rPr lang="en-CA" sz="1400" dirty="0" err="1"/>
              <a:t>b'No</a:t>
            </a:r>
            <a:r>
              <a:rPr lang="en-CA" sz="1400" dirty="0"/>
              <a:t> vehicles') (16, </a:t>
            </a:r>
            <a:r>
              <a:rPr lang="en-CA" sz="1400" dirty="0" err="1"/>
              <a:t>b'Vehicles</a:t>
            </a:r>
            <a:r>
              <a:rPr lang="en-CA" sz="1400" dirty="0"/>
              <a:t> over 3.5 metric tons prohibited') (17, </a:t>
            </a:r>
            <a:r>
              <a:rPr lang="en-CA" sz="1400" dirty="0" err="1"/>
              <a:t>b'No</a:t>
            </a:r>
            <a:r>
              <a:rPr lang="en-CA" sz="1400" dirty="0"/>
              <a:t> entry')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(18, </a:t>
            </a:r>
            <a:r>
              <a:rPr lang="en-CA" sz="1400" dirty="0" err="1"/>
              <a:t>b'General</a:t>
            </a:r>
            <a:r>
              <a:rPr lang="en-CA" sz="1400" dirty="0"/>
              <a:t> caution') (19, </a:t>
            </a:r>
            <a:r>
              <a:rPr lang="en-CA" sz="1400" dirty="0" err="1"/>
              <a:t>b'Dangerous</a:t>
            </a:r>
            <a:r>
              <a:rPr lang="en-CA" sz="1400" dirty="0"/>
              <a:t> curve to the left')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(20, </a:t>
            </a:r>
            <a:r>
              <a:rPr lang="en-CA" sz="1400" dirty="0" err="1"/>
              <a:t>b'Dangerous</a:t>
            </a:r>
            <a:r>
              <a:rPr lang="en-CA" sz="1400" dirty="0"/>
              <a:t> curve to the right') (21, </a:t>
            </a:r>
            <a:r>
              <a:rPr lang="en-CA" sz="1400" dirty="0" err="1"/>
              <a:t>b'Double</a:t>
            </a:r>
            <a:r>
              <a:rPr lang="en-CA" sz="1400" dirty="0"/>
              <a:t> curve')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(22, </a:t>
            </a:r>
            <a:r>
              <a:rPr lang="en-CA" sz="1400" dirty="0" err="1"/>
              <a:t>b'Bumpy</a:t>
            </a:r>
            <a:r>
              <a:rPr lang="en-CA" sz="1400" dirty="0"/>
              <a:t> road') (23, </a:t>
            </a:r>
            <a:r>
              <a:rPr lang="en-CA" sz="1400" dirty="0" err="1"/>
              <a:t>b'Slippery</a:t>
            </a:r>
            <a:r>
              <a:rPr lang="en-CA" sz="1400" dirty="0"/>
              <a:t> road')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(24, </a:t>
            </a:r>
            <a:r>
              <a:rPr lang="en-CA" sz="1400" dirty="0" err="1"/>
              <a:t>b'Road</a:t>
            </a:r>
            <a:r>
              <a:rPr lang="en-CA" sz="1400" dirty="0"/>
              <a:t> narrows on the right') (25, </a:t>
            </a:r>
            <a:r>
              <a:rPr lang="en-CA" sz="1400" dirty="0" err="1"/>
              <a:t>b'Road</a:t>
            </a:r>
            <a:r>
              <a:rPr lang="en-CA" sz="1400" dirty="0"/>
              <a:t> work')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(26, </a:t>
            </a:r>
            <a:r>
              <a:rPr lang="en-CA" sz="1400" dirty="0" err="1"/>
              <a:t>b'Traffic</a:t>
            </a:r>
            <a:r>
              <a:rPr lang="en-CA" sz="1400" dirty="0"/>
              <a:t> signals') (27, </a:t>
            </a:r>
            <a:r>
              <a:rPr lang="en-CA" sz="1400" dirty="0" err="1"/>
              <a:t>b'Pedestrians</a:t>
            </a:r>
            <a:r>
              <a:rPr lang="en-CA" sz="1400" dirty="0"/>
              <a:t>') (28, </a:t>
            </a:r>
            <a:r>
              <a:rPr lang="en-CA" sz="1400" dirty="0" err="1"/>
              <a:t>b'Children</a:t>
            </a:r>
            <a:r>
              <a:rPr lang="en-CA" sz="1400" dirty="0"/>
              <a:t> crossing')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(29, </a:t>
            </a:r>
            <a:r>
              <a:rPr lang="en-CA" sz="1400" dirty="0" err="1"/>
              <a:t>b'Bicycles</a:t>
            </a:r>
            <a:r>
              <a:rPr lang="en-CA" sz="1400" dirty="0"/>
              <a:t> crossing') (30, </a:t>
            </a:r>
            <a:r>
              <a:rPr lang="en-CA" sz="1400" dirty="0" err="1"/>
              <a:t>b'Beware</a:t>
            </a:r>
            <a:r>
              <a:rPr lang="en-CA" sz="1400" dirty="0"/>
              <a:t> of ice/snow')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(31, </a:t>
            </a:r>
            <a:r>
              <a:rPr lang="en-CA" sz="1400" dirty="0" err="1"/>
              <a:t>b'Wild</a:t>
            </a:r>
            <a:r>
              <a:rPr lang="en-CA" sz="1400" dirty="0"/>
              <a:t> animals crossing')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(32, </a:t>
            </a:r>
            <a:r>
              <a:rPr lang="en-CA" sz="1400" dirty="0" err="1"/>
              <a:t>b'End</a:t>
            </a:r>
            <a:r>
              <a:rPr lang="en-CA" sz="1400" dirty="0"/>
              <a:t> of all speed and passing limits') (33, </a:t>
            </a:r>
            <a:r>
              <a:rPr lang="en-CA" sz="1400" dirty="0" err="1"/>
              <a:t>b'Turn</a:t>
            </a:r>
            <a:r>
              <a:rPr lang="en-CA" sz="1400" dirty="0"/>
              <a:t> right ahead')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(34, </a:t>
            </a:r>
            <a:r>
              <a:rPr lang="en-CA" sz="1400" dirty="0" err="1"/>
              <a:t>b'Turn</a:t>
            </a:r>
            <a:r>
              <a:rPr lang="en-CA" sz="1400" dirty="0"/>
              <a:t> left ahead') (35, </a:t>
            </a:r>
            <a:r>
              <a:rPr lang="en-CA" sz="1400" dirty="0" err="1"/>
              <a:t>b'Ahead</a:t>
            </a:r>
            <a:r>
              <a:rPr lang="en-CA" sz="1400" dirty="0"/>
              <a:t> only') (36, </a:t>
            </a:r>
            <a:r>
              <a:rPr lang="en-CA" sz="1400" dirty="0" err="1"/>
              <a:t>b'Go</a:t>
            </a:r>
            <a:r>
              <a:rPr lang="en-CA" sz="1400" dirty="0"/>
              <a:t> straight or right')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(37, </a:t>
            </a:r>
            <a:r>
              <a:rPr lang="en-CA" sz="1400" dirty="0" err="1"/>
              <a:t>b'Go</a:t>
            </a:r>
            <a:r>
              <a:rPr lang="en-CA" sz="1400" dirty="0"/>
              <a:t> straight or left') (38, </a:t>
            </a:r>
            <a:r>
              <a:rPr lang="en-CA" sz="1400" dirty="0" err="1"/>
              <a:t>b'Keep</a:t>
            </a:r>
            <a:r>
              <a:rPr lang="en-CA" sz="1400" dirty="0"/>
              <a:t> right') (39, </a:t>
            </a:r>
            <a:r>
              <a:rPr lang="en-CA" sz="1400" dirty="0" err="1"/>
              <a:t>b'Keep</a:t>
            </a:r>
            <a:r>
              <a:rPr lang="en-CA" sz="1400" dirty="0"/>
              <a:t> left')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(40, </a:t>
            </a:r>
            <a:r>
              <a:rPr lang="en-CA" sz="1400" dirty="0" err="1"/>
              <a:t>b'Roundabout</a:t>
            </a:r>
            <a:r>
              <a:rPr lang="en-CA" sz="1400" dirty="0"/>
              <a:t> mandatory') (41, </a:t>
            </a:r>
            <a:r>
              <a:rPr lang="en-CA" sz="1400" dirty="0" err="1"/>
              <a:t>b'End</a:t>
            </a:r>
            <a:r>
              <a:rPr lang="en-CA" sz="1400" dirty="0"/>
              <a:t> of no passing')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(42, </a:t>
            </a:r>
            <a:r>
              <a:rPr lang="en-CA" sz="1400" dirty="0" err="1"/>
              <a:t>b'End</a:t>
            </a:r>
            <a:r>
              <a:rPr lang="en-CA" sz="1400" dirty="0"/>
              <a:t> of no passing by vehicles over 3.5 metric tons')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Montserrat" charset="0"/>
            </a:endParaRPr>
          </a:p>
        </p:txBody>
      </p:sp>
      <p:pic>
        <p:nvPicPr>
          <p:cNvPr id="89" name="Picture 2" descr="Image result for traffic signs german datas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79" y="3452950"/>
            <a:ext cx="4507301" cy="25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DA9A1-8C76-4CC2-B9C1-1403471A9282}"/>
              </a:ext>
            </a:extLst>
          </p:cNvPr>
          <p:cNvSpPr/>
          <p:nvPr/>
        </p:nvSpPr>
        <p:spPr>
          <a:xfrm>
            <a:off x="1618695" y="5965306"/>
            <a:ext cx="8954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Data Source: </a:t>
            </a:r>
            <a:r>
              <a:rPr lang="en-US" sz="1400" dirty="0"/>
              <a:t>https://www.kaggle.com/meowmeowmeowmeowmeow/gtsrb-german-traffic-sign</a:t>
            </a:r>
          </a:p>
        </p:txBody>
      </p:sp>
    </p:spTree>
    <p:extLst>
      <p:ext uri="{BB962C8B-B14F-4D97-AF65-F5344CB8AC3E}">
        <p14:creationId xmlns:p14="http://schemas.microsoft.com/office/powerpoint/2010/main" val="8042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DC1C9A0-5808-4D6E-B21A-8CC476468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6229" y="259134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CLASSIFY TRAFFIC SIGNS</a:t>
            </a:r>
            <a:endParaRPr lang="ru-RU" sz="28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en-CA" sz="2400" b="1" kern="0" dirty="0">
                <a:solidFill>
                  <a:srgbClr val="FFFFFF"/>
                </a:solidFill>
                <a:latin typeface="Arial"/>
              </a:rPr>
              <a:t>CLASSIFIER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8654973" y="2634121"/>
            <a:ext cx="1860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20km/h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Stop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Yield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8506840" y="177031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Left Brace 36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26280" y="1206441"/>
            <a:ext cx="7205380" cy="83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dataset consists of 43 different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Images are 32 x 32 pixels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32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0" y="2984435"/>
            <a:ext cx="1592953" cy="1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32A4D3-72EC-400C-9584-0861A5679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629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CONVOLUTIONAL NEURAL NETWORKS BASICS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13" y="2774705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/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504467" imgH="1770930" progId="Visio.Drawing.11">
                  <p:embed/>
                </p:oleObj>
              </mc:Choice>
              <mc:Fallback>
                <p:oleObj name="Visio" r:id="rId5" imgW="4504467" imgH="1770930" progId="Visio.Drawing.11">
                  <p:embed/>
                  <p:pic>
                    <p:nvPicPr>
                      <p:cNvPr id="9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800" imgH="457200" progId="Equation.3">
                  <p:embed/>
                </p:oleObj>
              </mc:Choice>
              <mc:Fallback>
                <p:oleObj name="Equation" r:id="rId7" imgW="16128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7DEC169-9772-4291-A955-2945FCE3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06788" y="91547"/>
            <a:ext cx="7832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CONVOLUTIONAL NEURAL NETWORKS: ENTIRE NETWORK OVERVIEW</a:t>
            </a:r>
          </a:p>
        </p:txBody>
      </p:sp>
      <p:pic>
        <p:nvPicPr>
          <p:cNvPr id="34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35" y="1976084"/>
            <a:ext cx="3080756" cy="30079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T-SHIRT/TOP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TROUSER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PULLOVER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DRESS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COAT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SANDAL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SHIRT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SNEAKER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BAG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38" name="Left Brace 37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Left Brace 38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POOLING FILTERS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ight Arrow 49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ight Arrow 50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964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(DOWNSAMPLING)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POOLING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pic>
        <p:nvPicPr>
          <p:cNvPr id="57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958FB37-2E7B-45B9-AD21-D1FE18B10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96452" y="287170"/>
            <a:ext cx="1252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FEATURE DETECTORS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96452" y="1274553"/>
            <a:ext cx="12124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FEATURE MAPS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3" y="3453860"/>
            <a:ext cx="2633919" cy="24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8810790-CA01-42A3-B216-429E24964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84116" y="24154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FEATURE 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DETECTOR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MAP</a:t>
            </a: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86" y="5427368"/>
            <a:ext cx="734497" cy="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2EBEBA1-1E98-4F6D-AD4A-F1EBCB885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9308" y="225782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RELU (RECTIFIED LINEAR UNITS)</a:t>
            </a:r>
            <a:endParaRPr lang="ru-RU" sz="2800" b="1" dirty="0"/>
          </a:p>
        </p:txBody>
      </p:sp>
      <p:pic>
        <p:nvPicPr>
          <p:cNvPr id="31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T-SHIRT/TOP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TROUSER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PULLOVER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DRESS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COAT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SANDAL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SHIRT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SNEAKER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BAG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55" name="Left Brace 54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Left Brace 5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POOLING FILTERS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ight Arrow 68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(DOWNSAMPLING)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POOLING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pic>
        <p:nvPicPr>
          <p:cNvPr id="7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67847" y="1355452"/>
            <a:ext cx="100567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also enhances the sparsity or how scattered the feature map is.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1725</Words>
  <Application>Microsoft Office PowerPoint</Application>
  <PresentationFormat>Widescreen</PresentationFormat>
  <Paragraphs>342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Sreenivasan S</cp:lastModifiedBy>
  <cp:revision>118</cp:revision>
  <dcterms:created xsi:type="dcterms:W3CDTF">2020-05-06T00:39:06Z</dcterms:created>
  <dcterms:modified xsi:type="dcterms:W3CDTF">2024-08-04T17:37:00Z</dcterms:modified>
</cp:coreProperties>
</file>