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8" r:id="rId4"/>
    <p:sldId id="260" r:id="rId5"/>
    <p:sldId id="261" r:id="rId6"/>
    <p:sldId id="269" r:id="rId7"/>
    <p:sldId id="263" r:id="rId8"/>
    <p:sldId id="268" r:id="rId9"/>
    <p:sldId id="27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17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A1BAD0-1CA2-4833-8D32-B2676B17721F}" v="15" dt="2024-01-22T17:06:29.7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569"/>
  </p:normalViewPr>
  <p:slideViewPr>
    <p:cSldViewPr snapToGrid="0">
      <p:cViewPr varScale="1">
        <p:scale>
          <a:sx n="122" d="100"/>
          <a:sy n="122" d="100"/>
        </p:scale>
        <p:origin x="114" y="1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6/11/relationships/changesInfo" Target="changesInfos/changesInfo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eenivasan S" userId="165c9b535f122f67" providerId="LiveId" clId="{C1A1BAD0-1CA2-4833-8D32-B2676B17721F}"/>
    <pc:docChg chg="undo custSel modSld">
      <pc:chgData name="Sreenivasan S" userId="165c9b535f122f67" providerId="LiveId" clId="{C1A1BAD0-1CA2-4833-8D32-B2676B17721F}" dt="2024-01-22T17:37:51.429" v="362" actId="20577"/>
      <pc:docMkLst>
        <pc:docMk/>
      </pc:docMkLst>
      <pc:sldChg chg="modSp mod">
        <pc:chgData name="Sreenivasan S" userId="165c9b535f122f67" providerId="LiveId" clId="{C1A1BAD0-1CA2-4833-8D32-B2676B17721F}" dt="2024-01-22T17:23:10.770" v="339" actId="113"/>
        <pc:sldMkLst>
          <pc:docMk/>
          <pc:sldMk cId="3840646015" sldId="256"/>
        </pc:sldMkLst>
        <pc:spChg chg="mod">
          <ac:chgData name="Sreenivasan S" userId="165c9b535f122f67" providerId="LiveId" clId="{C1A1BAD0-1CA2-4833-8D32-B2676B17721F}" dt="2024-01-22T17:23:10.770" v="339" actId="113"/>
          <ac:spMkLst>
            <pc:docMk/>
            <pc:sldMk cId="3840646015" sldId="256"/>
            <ac:spMk id="2" creationId="{00000000-0000-0000-0000-000000000000}"/>
          </ac:spMkLst>
        </pc:spChg>
      </pc:sldChg>
      <pc:sldChg chg="modSp mod">
        <pc:chgData name="Sreenivasan S" userId="165c9b535f122f67" providerId="LiveId" clId="{C1A1BAD0-1CA2-4833-8D32-B2676B17721F}" dt="2024-01-22T17:37:51.429" v="362" actId="20577"/>
        <pc:sldMkLst>
          <pc:docMk/>
          <pc:sldMk cId="2882766452" sldId="258"/>
        </pc:sldMkLst>
        <pc:graphicFrameChg chg="mod modGraphic">
          <ac:chgData name="Sreenivasan S" userId="165c9b535f122f67" providerId="LiveId" clId="{C1A1BAD0-1CA2-4833-8D32-B2676B17721F}" dt="2024-01-22T17:37:51.429" v="362" actId="20577"/>
          <ac:graphicFrameMkLst>
            <pc:docMk/>
            <pc:sldMk cId="2882766452" sldId="258"/>
            <ac:graphicFrameMk id="4" creationId="{00000000-0000-0000-0000-000000000000}"/>
          </ac:graphicFrameMkLst>
        </pc:graphicFrameChg>
      </pc:sldChg>
      <pc:sldChg chg="modSp mod">
        <pc:chgData name="Sreenivasan S" userId="165c9b535f122f67" providerId="LiveId" clId="{C1A1BAD0-1CA2-4833-8D32-B2676B17721F}" dt="2024-01-22T17:26:11.216" v="351" actId="20577"/>
        <pc:sldMkLst>
          <pc:docMk/>
          <pc:sldMk cId="2794474782" sldId="260"/>
        </pc:sldMkLst>
        <pc:spChg chg="mod">
          <ac:chgData name="Sreenivasan S" userId="165c9b535f122f67" providerId="LiveId" clId="{C1A1BAD0-1CA2-4833-8D32-B2676B17721F}" dt="2024-01-22T17:26:11.216" v="351" actId="20577"/>
          <ac:spMkLst>
            <pc:docMk/>
            <pc:sldMk cId="2794474782" sldId="260"/>
            <ac:spMk id="3" creationId="{00000000-0000-0000-0000-000000000000}"/>
          </ac:spMkLst>
        </pc:spChg>
      </pc:sldChg>
      <pc:sldChg chg="modSp mod">
        <pc:chgData name="Sreenivasan S" userId="165c9b535f122f67" providerId="LiveId" clId="{C1A1BAD0-1CA2-4833-8D32-B2676B17721F}" dt="2024-01-22T17:22:51.292" v="338" actId="14100"/>
        <pc:sldMkLst>
          <pc:docMk/>
          <pc:sldMk cId="2860430300" sldId="261"/>
        </pc:sldMkLst>
        <pc:spChg chg="mod">
          <ac:chgData name="Sreenivasan S" userId="165c9b535f122f67" providerId="LiveId" clId="{C1A1BAD0-1CA2-4833-8D32-B2676B17721F}" dt="2024-01-22T17:22:45.962" v="337" actId="1076"/>
          <ac:spMkLst>
            <pc:docMk/>
            <pc:sldMk cId="2860430300" sldId="261"/>
            <ac:spMk id="2" creationId="{00000000-0000-0000-0000-000000000000}"/>
          </ac:spMkLst>
        </pc:spChg>
        <pc:spChg chg="mod">
          <ac:chgData name="Sreenivasan S" userId="165c9b535f122f67" providerId="LiveId" clId="{C1A1BAD0-1CA2-4833-8D32-B2676B17721F}" dt="2024-01-22T17:22:51.292" v="338" actId="14100"/>
          <ac:spMkLst>
            <pc:docMk/>
            <pc:sldMk cId="2860430300" sldId="261"/>
            <ac:spMk id="3" creationId="{00000000-0000-0000-0000-000000000000}"/>
          </ac:spMkLst>
        </pc:spChg>
      </pc:sldChg>
      <pc:sldChg chg="addSp delSp modSp mod setBg">
        <pc:chgData name="Sreenivasan S" userId="165c9b535f122f67" providerId="LiveId" clId="{C1A1BAD0-1CA2-4833-8D32-B2676B17721F}" dt="2024-01-22T17:06:29.736" v="234" actId="1076"/>
        <pc:sldMkLst>
          <pc:docMk/>
          <pc:sldMk cId="649154678" sldId="263"/>
        </pc:sldMkLst>
        <pc:spChg chg="mod">
          <ac:chgData name="Sreenivasan S" userId="165c9b535f122f67" providerId="LiveId" clId="{C1A1BAD0-1CA2-4833-8D32-B2676B17721F}" dt="2024-01-22T16:58:43.044" v="99" actId="26606"/>
          <ac:spMkLst>
            <pc:docMk/>
            <pc:sldMk cId="649154678" sldId="263"/>
            <ac:spMk id="2" creationId="{00000000-0000-0000-0000-000000000000}"/>
          </ac:spMkLst>
        </pc:spChg>
        <pc:spChg chg="del">
          <ac:chgData name="Sreenivasan S" userId="165c9b535f122f67" providerId="LiveId" clId="{C1A1BAD0-1CA2-4833-8D32-B2676B17721F}" dt="2024-01-22T16:58:22.358" v="91"/>
          <ac:spMkLst>
            <pc:docMk/>
            <pc:sldMk cId="649154678" sldId="263"/>
            <ac:spMk id="3" creationId="{00000000-0000-0000-0000-000000000000}"/>
          </ac:spMkLst>
        </pc:spChg>
        <pc:spChg chg="add del">
          <ac:chgData name="Sreenivasan S" userId="165c9b535f122f67" providerId="LiveId" clId="{C1A1BAD0-1CA2-4833-8D32-B2676B17721F}" dt="2024-01-22T16:58:37.976" v="97" actId="26606"/>
          <ac:spMkLst>
            <pc:docMk/>
            <pc:sldMk cId="649154678" sldId="263"/>
            <ac:spMk id="1031" creationId="{6753252F-4873-4F63-801D-CC719279A7D5}"/>
          </ac:spMkLst>
        </pc:spChg>
        <pc:spChg chg="add del">
          <ac:chgData name="Sreenivasan S" userId="165c9b535f122f67" providerId="LiveId" clId="{C1A1BAD0-1CA2-4833-8D32-B2676B17721F}" dt="2024-01-22T16:58:37.976" v="97" actId="26606"/>
          <ac:spMkLst>
            <pc:docMk/>
            <pc:sldMk cId="649154678" sldId="263"/>
            <ac:spMk id="1033" creationId="{047C8CCB-F95D-4249-92DD-651249D3535A}"/>
          </ac:spMkLst>
        </pc:spChg>
        <pc:spChg chg="add del">
          <ac:chgData name="Sreenivasan S" userId="165c9b535f122f67" providerId="LiveId" clId="{C1A1BAD0-1CA2-4833-8D32-B2676B17721F}" dt="2024-01-22T16:58:43.044" v="99" actId="26606"/>
          <ac:spMkLst>
            <pc:docMk/>
            <pc:sldMk cId="649154678" sldId="263"/>
            <ac:spMk id="1035" creationId="{A4AC5506-6312-4701-8D3C-40187889A947}"/>
          </ac:spMkLst>
        </pc:spChg>
        <pc:picChg chg="add mod">
          <ac:chgData name="Sreenivasan S" userId="165c9b535f122f67" providerId="LiveId" clId="{C1A1BAD0-1CA2-4833-8D32-B2676B17721F}" dt="2024-01-22T17:06:29.736" v="234" actId="1076"/>
          <ac:picMkLst>
            <pc:docMk/>
            <pc:sldMk cId="649154678" sldId="263"/>
            <ac:picMk id="1026" creationId="{4823A5A2-EE57-4516-A94E-37B47F9D4294}"/>
          </ac:picMkLst>
        </pc:picChg>
      </pc:sldChg>
      <pc:sldChg chg="addSp modSp mod">
        <pc:chgData name="Sreenivasan S" userId="165c9b535f122f67" providerId="LiveId" clId="{C1A1BAD0-1CA2-4833-8D32-B2676B17721F}" dt="2024-01-22T17:06:15.879" v="230" actId="12"/>
        <pc:sldMkLst>
          <pc:docMk/>
          <pc:sldMk cId="2543980353" sldId="268"/>
        </pc:sldMkLst>
        <pc:spChg chg="mod">
          <ac:chgData name="Sreenivasan S" userId="165c9b535f122f67" providerId="LiveId" clId="{C1A1BAD0-1CA2-4833-8D32-B2676B17721F}" dt="2024-01-22T17:05:09.381" v="220" actId="1076"/>
          <ac:spMkLst>
            <pc:docMk/>
            <pc:sldMk cId="2543980353" sldId="268"/>
            <ac:spMk id="2" creationId="{00000000-0000-0000-0000-000000000000}"/>
          </ac:spMkLst>
        </pc:spChg>
        <pc:spChg chg="mod">
          <ac:chgData name="Sreenivasan S" userId="165c9b535f122f67" providerId="LiveId" clId="{C1A1BAD0-1CA2-4833-8D32-B2676B17721F}" dt="2024-01-22T17:06:15.879" v="230" actId="12"/>
          <ac:spMkLst>
            <pc:docMk/>
            <pc:sldMk cId="2543980353" sldId="268"/>
            <ac:spMk id="3" creationId="{00000000-0000-0000-0000-000000000000}"/>
          </ac:spMkLst>
        </pc:spChg>
        <pc:graphicFrameChg chg="add mod">
          <ac:chgData name="Sreenivasan S" userId="165c9b535f122f67" providerId="LiveId" clId="{C1A1BAD0-1CA2-4833-8D32-B2676B17721F}" dt="2024-01-22T17:00:41.893" v="128"/>
          <ac:graphicFrameMkLst>
            <pc:docMk/>
            <pc:sldMk cId="2543980353" sldId="268"/>
            <ac:graphicFrameMk id="4" creationId="{96BC7A59-0DAC-C7CE-449E-1881CE5DF97F}"/>
          </ac:graphicFrameMkLst>
        </pc:graphicFrameChg>
      </pc:sldChg>
      <pc:sldChg chg="modSp mod">
        <pc:chgData name="Sreenivasan S" userId="165c9b535f122f67" providerId="LiveId" clId="{C1A1BAD0-1CA2-4833-8D32-B2676B17721F}" dt="2024-01-22T17:14:39.002" v="282" actId="14100"/>
        <pc:sldMkLst>
          <pc:docMk/>
          <pc:sldMk cId="1357560674" sldId="269"/>
        </pc:sldMkLst>
        <pc:spChg chg="mod">
          <ac:chgData name="Sreenivasan S" userId="165c9b535f122f67" providerId="LiveId" clId="{C1A1BAD0-1CA2-4833-8D32-B2676B17721F}" dt="2024-01-22T17:14:29.855" v="279" actId="1076"/>
          <ac:spMkLst>
            <pc:docMk/>
            <pc:sldMk cId="1357560674" sldId="269"/>
            <ac:spMk id="2" creationId="{00000000-0000-0000-0000-000000000000}"/>
          </ac:spMkLst>
        </pc:spChg>
        <pc:spChg chg="mod">
          <ac:chgData name="Sreenivasan S" userId="165c9b535f122f67" providerId="LiveId" clId="{C1A1BAD0-1CA2-4833-8D32-B2676B17721F}" dt="2024-01-22T17:14:39.002" v="282" actId="14100"/>
          <ac:spMkLst>
            <pc:docMk/>
            <pc:sldMk cId="1357560674" sldId="269"/>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3D46EB4-79D4-4A40-827A-BDE97311E496}"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A6F261-421D-4FC6-806B-9AF58BB07C57}" type="slidenum">
              <a:rPr lang="en-IN" smtClean="0"/>
              <a:t>‹#›</a:t>
            </a:fld>
            <a:endParaRPr lang="en-IN"/>
          </a:p>
        </p:txBody>
      </p:sp>
    </p:spTree>
    <p:extLst>
      <p:ext uri="{BB962C8B-B14F-4D97-AF65-F5344CB8AC3E}">
        <p14:creationId xmlns:p14="http://schemas.microsoft.com/office/powerpoint/2010/main" val="3247767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3D46EB4-79D4-4A40-827A-BDE97311E496}"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A6F261-421D-4FC6-806B-9AF58BB07C57}" type="slidenum">
              <a:rPr lang="en-IN" smtClean="0"/>
              <a:t>‹#›</a:t>
            </a:fld>
            <a:endParaRPr lang="en-IN"/>
          </a:p>
        </p:txBody>
      </p:sp>
    </p:spTree>
    <p:extLst>
      <p:ext uri="{BB962C8B-B14F-4D97-AF65-F5344CB8AC3E}">
        <p14:creationId xmlns:p14="http://schemas.microsoft.com/office/powerpoint/2010/main" val="87499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3D46EB4-79D4-4A40-827A-BDE97311E496}"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A6F261-421D-4FC6-806B-9AF58BB07C57}" type="slidenum">
              <a:rPr lang="en-IN" smtClean="0"/>
              <a:t>‹#›</a:t>
            </a:fld>
            <a:endParaRPr lang="en-IN"/>
          </a:p>
        </p:txBody>
      </p:sp>
    </p:spTree>
    <p:extLst>
      <p:ext uri="{BB962C8B-B14F-4D97-AF65-F5344CB8AC3E}">
        <p14:creationId xmlns:p14="http://schemas.microsoft.com/office/powerpoint/2010/main" val="2184222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E96F799-3A21-4BD7-BCD3-52B76FF07A76}" type="datetimeFigureOut">
              <a:rPr lang="en-IN" smtClean="0">
                <a:solidFill>
                  <a:prstClr val="black">
                    <a:tint val="75000"/>
                  </a:prstClr>
                </a:solidFill>
              </a:rPr>
              <a:pPr/>
              <a:t>27-06-2024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709917AC-91B8-47B0-8F5D-48D0FE86FD1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763157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E96F799-3A21-4BD7-BCD3-52B76FF07A76}" type="datetimeFigureOut">
              <a:rPr lang="en-IN" smtClean="0">
                <a:solidFill>
                  <a:prstClr val="black">
                    <a:tint val="75000"/>
                  </a:prstClr>
                </a:solidFill>
              </a:rPr>
              <a:pPr/>
              <a:t>27-06-2024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709917AC-91B8-47B0-8F5D-48D0FE86FD1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833482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96F799-3A21-4BD7-BCD3-52B76FF07A76}" type="datetimeFigureOut">
              <a:rPr lang="en-IN" smtClean="0">
                <a:solidFill>
                  <a:prstClr val="black">
                    <a:tint val="75000"/>
                  </a:prstClr>
                </a:solidFill>
              </a:rPr>
              <a:pPr/>
              <a:t>27-06-2024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709917AC-91B8-47B0-8F5D-48D0FE86FD1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5876754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E96F799-3A21-4BD7-BCD3-52B76FF07A76}" type="datetimeFigureOut">
              <a:rPr lang="en-IN" smtClean="0">
                <a:solidFill>
                  <a:prstClr val="black">
                    <a:tint val="75000"/>
                  </a:prstClr>
                </a:solidFill>
              </a:rPr>
              <a:pPr/>
              <a:t>27-06-2024</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709917AC-91B8-47B0-8F5D-48D0FE86FD1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6409819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E96F799-3A21-4BD7-BCD3-52B76FF07A76}" type="datetimeFigureOut">
              <a:rPr lang="en-IN" smtClean="0">
                <a:solidFill>
                  <a:prstClr val="black">
                    <a:tint val="75000"/>
                  </a:prstClr>
                </a:solidFill>
              </a:rPr>
              <a:pPr/>
              <a:t>27-06-2024</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709917AC-91B8-47B0-8F5D-48D0FE86FD1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6007284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E96F799-3A21-4BD7-BCD3-52B76FF07A76}" type="datetimeFigureOut">
              <a:rPr lang="en-IN" smtClean="0">
                <a:solidFill>
                  <a:prstClr val="black">
                    <a:tint val="75000"/>
                  </a:prstClr>
                </a:solidFill>
              </a:rPr>
              <a:pPr/>
              <a:t>27-06-2024</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709917AC-91B8-47B0-8F5D-48D0FE86FD1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7533418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96F799-3A21-4BD7-BCD3-52B76FF07A76}" type="datetimeFigureOut">
              <a:rPr lang="en-IN" smtClean="0">
                <a:solidFill>
                  <a:prstClr val="black">
                    <a:tint val="75000"/>
                  </a:prstClr>
                </a:solidFill>
              </a:rPr>
              <a:pPr/>
              <a:t>27-06-2024</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709917AC-91B8-47B0-8F5D-48D0FE86FD1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1938017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96F799-3A21-4BD7-BCD3-52B76FF07A76}" type="datetimeFigureOut">
              <a:rPr lang="en-IN" smtClean="0">
                <a:solidFill>
                  <a:prstClr val="black">
                    <a:tint val="75000"/>
                  </a:prstClr>
                </a:solidFill>
              </a:rPr>
              <a:pPr/>
              <a:t>27-06-2024</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709917AC-91B8-47B0-8F5D-48D0FE86FD1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441888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3D46EB4-79D4-4A40-827A-BDE97311E496}"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A6F261-421D-4FC6-806B-9AF58BB07C57}" type="slidenum">
              <a:rPr lang="en-IN" smtClean="0"/>
              <a:t>‹#›</a:t>
            </a:fld>
            <a:endParaRPr lang="en-IN"/>
          </a:p>
        </p:txBody>
      </p:sp>
    </p:spTree>
    <p:extLst>
      <p:ext uri="{BB962C8B-B14F-4D97-AF65-F5344CB8AC3E}">
        <p14:creationId xmlns:p14="http://schemas.microsoft.com/office/powerpoint/2010/main" val="18664612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96F799-3A21-4BD7-BCD3-52B76FF07A76}" type="datetimeFigureOut">
              <a:rPr lang="en-IN" smtClean="0">
                <a:solidFill>
                  <a:prstClr val="black">
                    <a:tint val="75000"/>
                  </a:prstClr>
                </a:solidFill>
              </a:rPr>
              <a:pPr/>
              <a:t>27-06-2024</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709917AC-91B8-47B0-8F5D-48D0FE86FD1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00399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E96F799-3A21-4BD7-BCD3-52B76FF07A76}" type="datetimeFigureOut">
              <a:rPr lang="en-IN" smtClean="0">
                <a:solidFill>
                  <a:prstClr val="black">
                    <a:tint val="75000"/>
                  </a:prstClr>
                </a:solidFill>
              </a:rPr>
              <a:pPr/>
              <a:t>27-06-2024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709917AC-91B8-47B0-8F5D-48D0FE86FD1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0014117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E96F799-3A21-4BD7-BCD3-52B76FF07A76}" type="datetimeFigureOut">
              <a:rPr lang="en-IN" smtClean="0">
                <a:solidFill>
                  <a:prstClr val="black">
                    <a:tint val="75000"/>
                  </a:prstClr>
                </a:solidFill>
              </a:rPr>
              <a:pPr/>
              <a:t>27-06-2024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709917AC-91B8-47B0-8F5D-48D0FE86FD1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676721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D46EB4-79D4-4A40-827A-BDE97311E496}"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A6F261-421D-4FC6-806B-9AF58BB07C57}" type="slidenum">
              <a:rPr lang="en-IN" smtClean="0"/>
              <a:t>‹#›</a:t>
            </a:fld>
            <a:endParaRPr lang="en-IN"/>
          </a:p>
        </p:txBody>
      </p:sp>
    </p:spTree>
    <p:extLst>
      <p:ext uri="{BB962C8B-B14F-4D97-AF65-F5344CB8AC3E}">
        <p14:creationId xmlns:p14="http://schemas.microsoft.com/office/powerpoint/2010/main" val="3845395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3D46EB4-79D4-4A40-827A-BDE97311E496}" type="datetimeFigureOut">
              <a:rPr lang="en-IN" smtClean="0"/>
              <a:t>27-06-2024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A6F261-421D-4FC6-806B-9AF58BB07C57}" type="slidenum">
              <a:rPr lang="en-IN" smtClean="0"/>
              <a:t>‹#›</a:t>
            </a:fld>
            <a:endParaRPr lang="en-IN"/>
          </a:p>
        </p:txBody>
      </p:sp>
    </p:spTree>
    <p:extLst>
      <p:ext uri="{BB962C8B-B14F-4D97-AF65-F5344CB8AC3E}">
        <p14:creationId xmlns:p14="http://schemas.microsoft.com/office/powerpoint/2010/main" val="1297107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3D46EB4-79D4-4A40-827A-BDE97311E496}" type="datetimeFigureOut">
              <a:rPr lang="en-IN" smtClean="0"/>
              <a:t>27-06-2024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A6F261-421D-4FC6-806B-9AF58BB07C57}" type="slidenum">
              <a:rPr lang="en-IN" smtClean="0"/>
              <a:t>‹#›</a:t>
            </a:fld>
            <a:endParaRPr lang="en-IN"/>
          </a:p>
        </p:txBody>
      </p:sp>
    </p:spTree>
    <p:extLst>
      <p:ext uri="{BB962C8B-B14F-4D97-AF65-F5344CB8AC3E}">
        <p14:creationId xmlns:p14="http://schemas.microsoft.com/office/powerpoint/2010/main" val="582929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3D46EB4-79D4-4A40-827A-BDE97311E496}" type="datetimeFigureOut">
              <a:rPr lang="en-IN" smtClean="0"/>
              <a:t>27-06-2024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A6F261-421D-4FC6-806B-9AF58BB07C57}" type="slidenum">
              <a:rPr lang="en-IN" smtClean="0"/>
              <a:t>‹#›</a:t>
            </a:fld>
            <a:endParaRPr lang="en-IN"/>
          </a:p>
        </p:txBody>
      </p:sp>
    </p:spTree>
    <p:extLst>
      <p:ext uri="{BB962C8B-B14F-4D97-AF65-F5344CB8AC3E}">
        <p14:creationId xmlns:p14="http://schemas.microsoft.com/office/powerpoint/2010/main" val="906293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46EB4-79D4-4A40-827A-BDE97311E496}" type="datetimeFigureOut">
              <a:rPr lang="en-IN" smtClean="0"/>
              <a:t>27-06-2024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A6F261-421D-4FC6-806B-9AF58BB07C57}" type="slidenum">
              <a:rPr lang="en-IN" smtClean="0"/>
              <a:t>‹#›</a:t>
            </a:fld>
            <a:endParaRPr lang="en-IN"/>
          </a:p>
        </p:txBody>
      </p:sp>
    </p:spTree>
    <p:extLst>
      <p:ext uri="{BB962C8B-B14F-4D97-AF65-F5344CB8AC3E}">
        <p14:creationId xmlns:p14="http://schemas.microsoft.com/office/powerpoint/2010/main" val="1486085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D46EB4-79D4-4A40-827A-BDE97311E496}" type="datetimeFigureOut">
              <a:rPr lang="en-IN" smtClean="0"/>
              <a:t>27-06-2024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A6F261-421D-4FC6-806B-9AF58BB07C57}" type="slidenum">
              <a:rPr lang="en-IN" smtClean="0"/>
              <a:t>‹#›</a:t>
            </a:fld>
            <a:endParaRPr lang="en-IN"/>
          </a:p>
        </p:txBody>
      </p:sp>
    </p:spTree>
    <p:extLst>
      <p:ext uri="{BB962C8B-B14F-4D97-AF65-F5344CB8AC3E}">
        <p14:creationId xmlns:p14="http://schemas.microsoft.com/office/powerpoint/2010/main" val="1657114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D46EB4-79D4-4A40-827A-BDE97311E496}" type="datetimeFigureOut">
              <a:rPr lang="en-IN" smtClean="0"/>
              <a:t>27-06-2024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A6F261-421D-4FC6-806B-9AF58BB07C57}" type="slidenum">
              <a:rPr lang="en-IN" smtClean="0"/>
              <a:t>‹#›</a:t>
            </a:fld>
            <a:endParaRPr lang="en-IN"/>
          </a:p>
        </p:txBody>
      </p:sp>
    </p:spTree>
    <p:extLst>
      <p:ext uri="{BB962C8B-B14F-4D97-AF65-F5344CB8AC3E}">
        <p14:creationId xmlns:p14="http://schemas.microsoft.com/office/powerpoint/2010/main" val="4206420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D46EB4-79D4-4A40-827A-BDE97311E496}" type="datetimeFigureOut">
              <a:rPr lang="en-IN" smtClean="0"/>
              <a:t>27-06-2024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A6F261-421D-4FC6-806B-9AF58BB07C57}" type="slidenum">
              <a:rPr lang="en-IN" smtClean="0"/>
              <a:t>‹#›</a:t>
            </a:fld>
            <a:endParaRPr lang="en-IN"/>
          </a:p>
        </p:txBody>
      </p:sp>
    </p:spTree>
    <p:extLst>
      <p:ext uri="{BB962C8B-B14F-4D97-AF65-F5344CB8AC3E}">
        <p14:creationId xmlns:p14="http://schemas.microsoft.com/office/powerpoint/2010/main" val="1392368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96F799-3A21-4BD7-BCD3-52B76FF07A76}" type="datetimeFigureOut">
              <a:rPr lang="en-IN" smtClean="0">
                <a:solidFill>
                  <a:prstClr val="black">
                    <a:tint val="75000"/>
                  </a:prstClr>
                </a:solidFill>
              </a:rPr>
              <a:pPr/>
              <a:t>27-06-2024</a:t>
            </a:fld>
            <a:endParaRPr lang="en-IN">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9917AC-91B8-47B0-8F5D-48D0FE86FD1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2866312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3218" y="3363811"/>
            <a:ext cx="9185564" cy="2216728"/>
          </a:xfrm>
        </p:spPr>
        <p:txBody>
          <a:bodyPr>
            <a:normAutofit fontScale="90000"/>
          </a:bodyPr>
          <a:lstStyle/>
          <a:p>
            <a:pPr algn="ctr">
              <a:spcBef>
                <a:spcPts val="1800"/>
              </a:spcBef>
              <a:spcAft>
                <a:spcPts val="1400"/>
              </a:spcAft>
            </a:pPr>
            <a:br>
              <a:rPr lang="en-IN" dirty="0">
                <a:solidFill>
                  <a:srgbClr val="C00000"/>
                </a:solidFill>
              </a:rPr>
            </a:br>
            <a:br>
              <a:rPr lang="en-IN" dirty="0">
                <a:solidFill>
                  <a:srgbClr val="C00000"/>
                </a:solidFill>
              </a:rPr>
            </a:br>
            <a:br>
              <a:rPr lang="en-IN" dirty="0">
                <a:solidFill>
                  <a:srgbClr val="C00000"/>
                </a:solidFill>
              </a:rPr>
            </a:br>
            <a:br>
              <a:rPr lang="en-IN" dirty="0">
                <a:solidFill>
                  <a:srgbClr val="C00000"/>
                </a:solidFill>
              </a:rPr>
            </a:br>
            <a:br>
              <a:rPr lang="en-IN" dirty="0">
                <a:solidFill>
                  <a:srgbClr val="C00000"/>
                </a:solidFill>
              </a:rPr>
            </a:br>
            <a:r>
              <a:rPr lang="en-IN" dirty="0">
                <a:solidFill>
                  <a:srgbClr val="C00000"/>
                </a:solidFill>
              </a:rPr>
              <a:t>  </a:t>
            </a:r>
            <a:r>
              <a:rPr lang="en-IN" b="1" dirty="0">
                <a:solidFill>
                  <a:srgbClr val="C00000"/>
                </a:solidFill>
              </a:rPr>
              <a:t>Smart Cart: Revolutionizing Retail with AI, ML and automation</a:t>
            </a:r>
            <a:br>
              <a:rPr lang="en-IN" sz="1800" dirty="0">
                <a:effectLst/>
                <a:latin typeface="Times New Roman" panose="02020603050405020304" pitchFamily="18" charset="0"/>
                <a:ea typeface="Times New Roman" panose="02020603050405020304" pitchFamily="18" charset="0"/>
              </a:rPr>
            </a:br>
            <a:br>
              <a:rPr lang="en-US" sz="1800" b="1" dirty="0">
                <a:solidFill>
                  <a:srgbClr val="000000"/>
                </a:solidFill>
                <a:effectLst/>
                <a:latin typeface="Times New Roman" panose="02020603050405020304" pitchFamily="18" charset="0"/>
                <a:ea typeface="Times New Roman" panose="02020603050405020304" pitchFamily="18" charset="0"/>
              </a:rPr>
            </a:br>
            <a:endParaRPr lang="en-IN" b="1" dirty="0">
              <a:solidFill>
                <a:srgbClr val="0F17B1"/>
              </a:solidFill>
            </a:endParaRPr>
          </a:p>
        </p:txBody>
      </p:sp>
    </p:spTree>
    <p:extLst>
      <p:ext uri="{BB962C8B-B14F-4D97-AF65-F5344CB8AC3E}">
        <p14:creationId xmlns:p14="http://schemas.microsoft.com/office/powerpoint/2010/main" val="384064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1524000" y="1510192"/>
            <a:ext cx="9144000" cy="1655762"/>
          </a:xfrm>
        </p:spPr>
        <p:txBody>
          <a:bodyPr/>
          <a:lstStyle/>
          <a:p>
            <a:r>
              <a:rPr lang="en-IN" dirty="0">
                <a:solidFill>
                  <a:srgbClr val="C00000"/>
                </a:solidFill>
              </a:rPr>
              <a:t>Team Members ( Name &amp; Registration Number ) </a:t>
            </a:r>
          </a:p>
        </p:txBody>
      </p:sp>
      <p:graphicFrame>
        <p:nvGraphicFramePr>
          <p:cNvPr id="4" name="Content Placeholder 3"/>
          <p:cNvGraphicFramePr>
            <a:graphicFrameLocks/>
          </p:cNvGraphicFramePr>
          <p:nvPr>
            <p:extLst>
              <p:ext uri="{D42A27DB-BD31-4B8C-83A1-F6EECF244321}">
                <p14:modId xmlns:p14="http://schemas.microsoft.com/office/powerpoint/2010/main" val="1498570713"/>
              </p:ext>
            </p:extLst>
          </p:nvPr>
        </p:nvGraphicFramePr>
        <p:xfrm>
          <a:off x="2165769" y="2655727"/>
          <a:ext cx="6975764" cy="2590800"/>
        </p:xfrm>
        <a:graphic>
          <a:graphicData uri="http://schemas.openxmlformats.org/drawingml/2006/table">
            <a:tbl>
              <a:tblPr firstRow="1" bandRow="1">
                <a:tableStyleId>{8A107856-5554-42FB-B03E-39F5DBC370BA}</a:tableStyleId>
              </a:tblPr>
              <a:tblGrid>
                <a:gridCol w="3390900">
                  <a:extLst>
                    <a:ext uri="{9D8B030D-6E8A-4147-A177-3AD203B41FA5}">
                      <a16:colId xmlns:a16="http://schemas.microsoft.com/office/drawing/2014/main" val="20000"/>
                    </a:ext>
                  </a:extLst>
                </a:gridCol>
                <a:gridCol w="3584864">
                  <a:extLst>
                    <a:ext uri="{9D8B030D-6E8A-4147-A177-3AD203B41FA5}">
                      <a16:colId xmlns:a16="http://schemas.microsoft.com/office/drawing/2014/main" val="20001"/>
                    </a:ext>
                  </a:extLst>
                </a:gridCol>
              </a:tblGrid>
              <a:tr h="415133">
                <a:tc>
                  <a:txBody>
                    <a:bodyPr/>
                    <a:lstStyle/>
                    <a:p>
                      <a:pPr algn="ctr"/>
                      <a:r>
                        <a:rPr lang="en-IN" sz="2800" dirty="0"/>
                        <a:t>NAME </a:t>
                      </a:r>
                    </a:p>
                  </a:txBody>
                  <a:tcPr/>
                </a:tc>
                <a:tc>
                  <a:txBody>
                    <a:bodyPr/>
                    <a:lstStyle/>
                    <a:p>
                      <a:pPr algn="ctr"/>
                      <a:r>
                        <a:rPr lang="en-IN" sz="2800" dirty="0"/>
                        <a:t>REG NO </a:t>
                      </a:r>
                    </a:p>
                  </a:txBody>
                  <a:tcPr/>
                </a:tc>
                <a:extLst>
                  <a:ext uri="{0D108BD9-81ED-4DB2-BD59-A6C34878D82A}">
                    <a16:rowId xmlns:a16="http://schemas.microsoft.com/office/drawing/2014/main" val="10000"/>
                  </a:ext>
                </a:extLst>
              </a:tr>
              <a:tr h="415133">
                <a:tc>
                  <a:txBody>
                    <a:bodyPr/>
                    <a:lstStyle/>
                    <a:p>
                      <a:pPr algn="ctr"/>
                      <a:r>
                        <a:rPr lang="en-IN" sz="2800" dirty="0"/>
                        <a:t>SREENIVASAN S</a:t>
                      </a:r>
                    </a:p>
                  </a:txBody>
                  <a:tcPr/>
                </a:tc>
                <a:tc>
                  <a:txBody>
                    <a:bodyPr/>
                    <a:lstStyle/>
                    <a:p>
                      <a:pPr algn="ctr"/>
                      <a:r>
                        <a:rPr lang="en-IN" sz="2800" dirty="0"/>
                        <a:t>21BEC0256</a:t>
                      </a:r>
                    </a:p>
                  </a:txBody>
                  <a:tcPr/>
                </a:tc>
                <a:extLst>
                  <a:ext uri="{0D108BD9-81ED-4DB2-BD59-A6C34878D82A}">
                    <a16:rowId xmlns:a16="http://schemas.microsoft.com/office/drawing/2014/main" val="10001"/>
                  </a:ext>
                </a:extLst>
              </a:tr>
              <a:tr h="415133">
                <a:tc>
                  <a:txBody>
                    <a:bodyPr/>
                    <a:lstStyle/>
                    <a:p>
                      <a:pPr algn="ctr"/>
                      <a:r>
                        <a:rPr lang="en-IN" sz="2800" dirty="0"/>
                        <a:t>AMRIT ROUT</a:t>
                      </a:r>
                    </a:p>
                  </a:txBody>
                  <a:tcPr/>
                </a:tc>
                <a:tc>
                  <a:txBody>
                    <a:bodyPr/>
                    <a:lstStyle/>
                    <a:p>
                      <a:pPr algn="ctr"/>
                      <a:r>
                        <a:rPr lang="en-IN" sz="2800" dirty="0"/>
                        <a:t>21BEC0294</a:t>
                      </a:r>
                    </a:p>
                  </a:txBody>
                  <a:tcPr/>
                </a:tc>
                <a:extLst>
                  <a:ext uri="{0D108BD9-81ED-4DB2-BD59-A6C34878D82A}">
                    <a16:rowId xmlns:a16="http://schemas.microsoft.com/office/drawing/2014/main" val="10002"/>
                  </a:ext>
                </a:extLst>
              </a:tr>
              <a:tr h="415133">
                <a:tc>
                  <a:txBody>
                    <a:bodyPr/>
                    <a:lstStyle/>
                    <a:p>
                      <a:pPr algn="ctr"/>
                      <a:r>
                        <a:rPr lang="en-IN" sz="2800" dirty="0"/>
                        <a:t>MANAS SINHA</a:t>
                      </a:r>
                    </a:p>
                  </a:txBody>
                  <a:tcPr/>
                </a:tc>
                <a:tc>
                  <a:txBody>
                    <a:bodyPr/>
                    <a:lstStyle/>
                    <a:p>
                      <a:pPr algn="ctr"/>
                      <a:r>
                        <a:rPr lang="en-IN" sz="2800" dirty="0"/>
                        <a:t>21BEC0327</a:t>
                      </a:r>
                    </a:p>
                  </a:txBody>
                  <a:tcPr/>
                </a:tc>
                <a:extLst>
                  <a:ext uri="{0D108BD9-81ED-4DB2-BD59-A6C34878D82A}">
                    <a16:rowId xmlns:a16="http://schemas.microsoft.com/office/drawing/2014/main" val="10003"/>
                  </a:ext>
                </a:extLst>
              </a:tr>
              <a:tr h="415133">
                <a:tc>
                  <a:txBody>
                    <a:bodyPr/>
                    <a:lstStyle/>
                    <a:p>
                      <a:pPr algn="ctr"/>
                      <a:endParaRPr lang="en-IN" sz="2800"/>
                    </a:p>
                  </a:txBody>
                  <a:tcPr/>
                </a:tc>
                <a:tc>
                  <a:txBody>
                    <a:bodyPr/>
                    <a:lstStyle/>
                    <a:p>
                      <a:pPr algn="ctr"/>
                      <a:endParaRPr lang="en-IN" sz="2800" dirty="0"/>
                    </a:p>
                  </a:txBody>
                  <a:tcPr/>
                </a:tc>
                <a:extLst>
                  <a:ext uri="{0D108BD9-81ED-4DB2-BD59-A6C34878D82A}">
                    <a16:rowId xmlns:a16="http://schemas.microsoft.com/office/drawing/2014/main" val="649145736"/>
                  </a:ext>
                </a:extLst>
              </a:tr>
            </a:tbl>
          </a:graphicData>
        </a:graphic>
      </p:graphicFrame>
    </p:spTree>
    <p:extLst>
      <p:ext uri="{BB962C8B-B14F-4D97-AF65-F5344CB8AC3E}">
        <p14:creationId xmlns:p14="http://schemas.microsoft.com/office/powerpoint/2010/main" val="2882766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00000"/>
                </a:solidFill>
              </a:rPr>
              <a:t>Problem Statement (</a:t>
            </a:r>
            <a:r>
              <a:rPr lang="en-IN" sz="2400" dirty="0">
                <a:solidFill>
                  <a:srgbClr val="0F17B1"/>
                </a:solidFill>
              </a:rPr>
              <a:t>Aim or </a:t>
            </a:r>
            <a:r>
              <a:rPr lang="en-IN" sz="2400" i="1" dirty="0">
                <a:solidFill>
                  <a:srgbClr val="0F17B1"/>
                </a:solidFill>
              </a:rPr>
              <a:t>Motivation</a:t>
            </a:r>
            <a:r>
              <a:rPr lang="en-IN" dirty="0">
                <a:solidFill>
                  <a:srgbClr val="C00000"/>
                </a:solidFill>
              </a:rPr>
              <a:t>)</a:t>
            </a:r>
          </a:p>
        </p:txBody>
      </p:sp>
      <p:sp>
        <p:nvSpPr>
          <p:cNvPr id="3" name="Content Placeholder 2"/>
          <p:cNvSpPr>
            <a:spLocks noGrp="1"/>
          </p:cNvSpPr>
          <p:nvPr>
            <p:ph idx="1"/>
          </p:nvPr>
        </p:nvSpPr>
        <p:spPr/>
        <p:txBody>
          <a:bodyPr>
            <a:normAutofit/>
          </a:bodyPr>
          <a:lstStyle/>
          <a:p>
            <a:pPr algn="just"/>
            <a:endParaRPr lang="en-US" sz="2000" b="0" i="0" dirty="0">
              <a:effectLst/>
              <a:latin typeface="proxima-nova"/>
            </a:endParaRPr>
          </a:p>
          <a:p>
            <a:pPr algn="just"/>
            <a:r>
              <a:rPr lang="en-US" sz="2000" b="0" i="0" dirty="0" err="1">
                <a:effectLst/>
                <a:latin typeface="proxima-nova"/>
              </a:rPr>
              <a:t>AutoBill</a:t>
            </a:r>
            <a:r>
              <a:rPr lang="en-US" sz="2000" b="0" i="0" dirty="0">
                <a:effectLst/>
                <a:latin typeface="proxima-nova"/>
              </a:rPr>
              <a:t> is an AI-powered autonomous checkout system for retail stores, integrating computer vision and machine learning to enhance the shopping experience.</a:t>
            </a:r>
          </a:p>
          <a:p>
            <a:pPr algn="just"/>
            <a:r>
              <a:rPr lang="en-US" sz="2000" b="0" i="0" dirty="0">
                <a:effectLst/>
                <a:latin typeface="proxima-nova"/>
              </a:rPr>
              <a:t>The system ensures a faster checkout process, reducing human interactions in the store to prioritize the safety of shoppers and employees during the pandemic.</a:t>
            </a:r>
          </a:p>
          <a:p>
            <a:pPr algn="just"/>
            <a:r>
              <a:rPr lang="en-US" sz="2000" b="0" i="0" dirty="0" err="1">
                <a:effectLst/>
                <a:latin typeface="proxima-nova"/>
              </a:rPr>
              <a:t>AutoBill</a:t>
            </a:r>
            <a:r>
              <a:rPr lang="en-US" sz="2000" b="0" i="0" dirty="0">
                <a:effectLst/>
                <a:latin typeface="proxima-nova"/>
              </a:rPr>
              <a:t> employs computer vision and machine learning for visual item detection, and a weight sensor measures the weights of items placed on the counter-top.</a:t>
            </a:r>
          </a:p>
          <a:p>
            <a:pPr algn="just"/>
            <a:r>
              <a:rPr lang="en-US" sz="2000" b="0" i="0" dirty="0">
                <a:effectLst/>
                <a:latin typeface="proxima-nova"/>
              </a:rPr>
              <a:t>Once items are identified, they are automatically added to the cart, and the system generates an instantaneous bill with a QR code for payment, allowing users to complete transactions efficiently.</a:t>
            </a:r>
          </a:p>
          <a:p>
            <a:pPr algn="just"/>
            <a:endParaRPr lang="en-US" sz="2000" b="0" i="0" dirty="0">
              <a:effectLst/>
              <a:latin typeface="proxima-nova"/>
            </a:endParaRPr>
          </a:p>
          <a:p>
            <a:pPr algn="just"/>
            <a:endParaRPr lang="en-US" sz="2000" b="0" i="0" dirty="0">
              <a:effectLst/>
              <a:latin typeface="proxima-nova"/>
            </a:endParaRPr>
          </a:p>
          <a:p>
            <a:pPr algn="just"/>
            <a:endParaRPr lang="en-US" sz="2000" b="0" i="0" dirty="0">
              <a:effectLst/>
              <a:latin typeface="proxima-nova"/>
            </a:endParaRPr>
          </a:p>
          <a:p>
            <a:pPr algn="just"/>
            <a:endParaRPr lang="en-US" sz="2000" b="0" i="0" dirty="0">
              <a:effectLst/>
              <a:latin typeface="proxima-nova"/>
            </a:endParaRPr>
          </a:p>
          <a:p>
            <a:pPr algn="just"/>
            <a:endParaRPr lang="en-US" sz="2000" b="0" i="0" dirty="0" err="1">
              <a:effectLst/>
              <a:latin typeface="proxima-nova"/>
            </a:endParaRPr>
          </a:p>
        </p:txBody>
      </p:sp>
    </p:spTree>
    <p:extLst>
      <p:ext uri="{BB962C8B-B14F-4D97-AF65-F5344CB8AC3E}">
        <p14:creationId xmlns:p14="http://schemas.microsoft.com/office/powerpoint/2010/main" val="2794474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153" y="117108"/>
            <a:ext cx="10515600" cy="1325563"/>
          </a:xfrm>
        </p:spPr>
        <p:txBody>
          <a:bodyPr/>
          <a:lstStyle/>
          <a:p>
            <a:r>
              <a:rPr lang="en-IN" dirty="0">
                <a:solidFill>
                  <a:srgbClr val="C00000"/>
                </a:solidFill>
              </a:rPr>
              <a:t>Proposed Idea (</a:t>
            </a:r>
            <a:r>
              <a:rPr lang="en-IN" dirty="0">
                <a:solidFill>
                  <a:srgbClr val="0F17B1"/>
                </a:solidFill>
              </a:rPr>
              <a:t>Novelty</a:t>
            </a:r>
            <a:r>
              <a:rPr lang="en-IN" dirty="0">
                <a:solidFill>
                  <a:srgbClr val="C00000"/>
                </a:solidFill>
              </a:rPr>
              <a:t> of the project work) </a:t>
            </a:r>
          </a:p>
        </p:txBody>
      </p:sp>
      <p:sp>
        <p:nvSpPr>
          <p:cNvPr id="3" name="Content Placeholder 2"/>
          <p:cNvSpPr>
            <a:spLocks noGrp="1"/>
          </p:cNvSpPr>
          <p:nvPr>
            <p:ph idx="1"/>
          </p:nvPr>
        </p:nvSpPr>
        <p:spPr>
          <a:xfrm>
            <a:off x="713153" y="1442671"/>
            <a:ext cx="10765694" cy="4692406"/>
          </a:xfrm>
        </p:spPr>
        <p:txBody>
          <a:bodyPr>
            <a:noAutofit/>
          </a:bodyPr>
          <a:lstStyle/>
          <a:p>
            <a:r>
              <a:rPr lang="en-US" sz="1600" b="1" dirty="0"/>
              <a:t>Integration of Computer Vision and Machine Learning: </a:t>
            </a:r>
            <a:r>
              <a:rPr lang="en-US" sz="1600" dirty="0"/>
              <a:t>The project leverages the powerful combination of computer vision and machine learning to create an autonomous checkout system. This integration enables the system to visually detect and identify items placed on the counter, enhancing the overall shopping experience.</a:t>
            </a:r>
          </a:p>
          <a:p>
            <a:r>
              <a:rPr lang="en-US" sz="1600" b="1" dirty="0"/>
              <a:t>Real-time Checkout and Instant Billing: </a:t>
            </a:r>
            <a:r>
              <a:rPr lang="en-US" sz="1600" dirty="0" err="1"/>
              <a:t>AutoBill</a:t>
            </a:r>
            <a:r>
              <a:rPr lang="en-US" sz="1600" dirty="0"/>
              <a:t> offers a novel approach to the checkout process by providing real-time item identification and instantaneous billing. This eliminates the need for traditional checkout queues, saving time for both shoppers and store personnel.</a:t>
            </a:r>
          </a:p>
          <a:p>
            <a:r>
              <a:rPr lang="en-US" sz="1600" b="1" dirty="0"/>
              <a:t>Contact-free Checkout for Safety: </a:t>
            </a:r>
            <a:r>
              <a:rPr lang="en-US" sz="1600" dirty="0"/>
              <a:t>In response to the ongoing pandemic, </a:t>
            </a:r>
            <a:r>
              <a:rPr lang="en-US" sz="1600" dirty="0" err="1"/>
              <a:t>AutoBill</a:t>
            </a:r>
            <a:r>
              <a:rPr lang="en-US" sz="1600" dirty="0"/>
              <a:t> prioritizes safety by minimizing human interactions in the store. The contact-free checkout process reduces the risk of virus transmission, contributing to a safer shopping environment for both shoppers and employees.</a:t>
            </a:r>
          </a:p>
          <a:p>
            <a:r>
              <a:rPr lang="en-US" sz="1600" b="1" dirty="0"/>
              <a:t>Edge Impulse for Machine Learning on Edge Devices: </a:t>
            </a:r>
            <a:r>
              <a:rPr lang="en-US" sz="1600" dirty="0"/>
              <a:t>The project utilizes Edge Impulse, a leading development platform for machine learning on edge devices. This choice allows for efficient deployment of machine learning models on devices like the Raspberry Pi 3B, bringing intelligence to the edge and minimizing reliance on cloud services.</a:t>
            </a:r>
          </a:p>
          <a:p>
            <a:r>
              <a:rPr lang="en-US" sz="1600" b="1" dirty="0"/>
              <a:t>Data Acquisition and Labeling Automation: </a:t>
            </a:r>
            <a:r>
              <a:rPr lang="en-US" sz="1600" dirty="0"/>
              <a:t>The data acquisition process involves capturing a diverse range of product images and uploading them to Edge Impulse for training the machine learning model. The project also incorporates automation in labeling through an object tracking algorithm, streamlining the process of preparing the dataset for training.</a:t>
            </a:r>
          </a:p>
          <a:p>
            <a:r>
              <a:rPr lang="en-US" sz="1600" b="1" dirty="0"/>
              <a:t>Transfer Learning for Efficient Model Training: </a:t>
            </a:r>
            <a:r>
              <a:rPr lang="en-US" sz="1600" dirty="0" err="1"/>
              <a:t>AutoBill</a:t>
            </a:r>
            <a:r>
              <a:rPr lang="en-US" sz="1600" dirty="0"/>
              <a:t> employs transfer learning to enhance the efficiency of model training. By leveraging a well-trained base model, the project accelerates the training process, resulting in more reliable models with reduced training times and the ability to work with smaller datasets.</a:t>
            </a:r>
            <a:endParaRPr lang="en-IN" sz="1600" dirty="0"/>
          </a:p>
          <a:p>
            <a:endParaRPr lang="en-US" sz="1600" dirty="0"/>
          </a:p>
        </p:txBody>
      </p:sp>
    </p:spTree>
    <p:extLst>
      <p:ext uri="{BB962C8B-B14F-4D97-AF65-F5344CB8AC3E}">
        <p14:creationId xmlns:p14="http://schemas.microsoft.com/office/powerpoint/2010/main" val="2860430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233"/>
            <a:ext cx="10515600" cy="1325563"/>
          </a:xfrm>
        </p:spPr>
        <p:txBody>
          <a:bodyPr/>
          <a:lstStyle/>
          <a:p>
            <a:r>
              <a:rPr lang="en-IN" dirty="0">
                <a:solidFill>
                  <a:srgbClr val="C00000"/>
                </a:solidFill>
              </a:rPr>
              <a:t>Beneficiaries of the proposed solution </a:t>
            </a:r>
          </a:p>
        </p:txBody>
      </p:sp>
      <p:sp>
        <p:nvSpPr>
          <p:cNvPr id="3" name="Content Placeholder 2"/>
          <p:cNvSpPr>
            <a:spLocks noGrp="1"/>
          </p:cNvSpPr>
          <p:nvPr>
            <p:ph idx="1"/>
          </p:nvPr>
        </p:nvSpPr>
        <p:spPr>
          <a:xfrm>
            <a:off x="838200" y="1253330"/>
            <a:ext cx="10830886" cy="4761575"/>
          </a:xfrm>
        </p:spPr>
        <p:txBody>
          <a:bodyPr>
            <a:noAutofit/>
          </a:bodyPr>
          <a:lstStyle/>
          <a:p>
            <a:pPr marL="0" indent="0" algn="just">
              <a:buNone/>
            </a:pPr>
            <a:r>
              <a:rPr lang="en-US" sz="1800" b="1" i="0" dirty="0">
                <a:effectLst/>
                <a:latin typeface="Söhne"/>
              </a:rPr>
              <a:t>Retail Store Owners:</a:t>
            </a:r>
          </a:p>
          <a:p>
            <a:pPr marL="0" indent="0" algn="just">
              <a:buNone/>
            </a:pPr>
            <a:r>
              <a:rPr lang="en-US" sz="1600" i="0" dirty="0">
                <a:effectLst/>
                <a:latin typeface="Söhne"/>
              </a:rPr>
              <a:t>Increased Efficiency: </a:t>
            </a:r>
            <a:r>
              <a:rPr lang="en-US" sz="1600" i="0" dirty="0" err="1">
                <a:effectLst/>
                <a:latin typeface="Söhne"/>
              </a:rPr>
              <a:t>AutoBill</a:t>
            </a:r>
            <a:r>
              <a:rPr lang="en-US" sz="1600" i="0" dirty="0">
                <a:effectLst/>
                <a:latin typeface="Söhne"/>
              </a:rPr>
              <a:t> can significantly reduce checkout times, leading to higher customer throughput and improved operational efficiency for retail store owners.</a:t>
            </a:r>
          </a:p>
          <a:p>
            <a:pPr marL="0" indent="0" algn="just">
              <a:buNone/>
            </a:pPr>
            <a:r>
              <a:rPr lang="en-US" sz="1600" i="0" dirty="0">
                <a:effectLst/>
                <a:latin typeface="Söhne"/>
              </a:rPr>
              <a:t>Cost Savings: By automating the checkout process, store owners may be able to reduce labor costs associated with traditional cashier roles.</a:t>
            </a:r>
          </a:p>
          <a:p>
            <a:pPr marL="0" indent="0" algn="just">
              <a:buNone/>
            </a:pPr>
            <a:r>
              <a:rPr lang="en-US" sz="1800" b="1" i="0" dirty="0">
                <a:effectLst/>
                <a:latin typeface="Söhne"/>
              </a:rPr>
              <a:t>Retail Store Employees:</a:t>
            </a:r>
          </a:p>
          <a:p>
            <a:pPr marL="0" indent="0" algn="just">
              <a:buNone/>
            </a:pPr>
            <a:r>
              <a:rPr lang="en-US" sz="1600" i="0" dirty="0">
                <a:effectLst/>
                <a:latin typeface="Söhne"/>
              </a:rPr>
              <a:t>Safer Working Environment: With </a:t>
            </a:r>
            <a:r>
              <a:rPr lang="en-US" sz="1600" i="0" dirty="0" err="1">
                <a:effectLst/>
                <a:latin typeface="Söhne"/>
              </a:rPr>
              <a:t>AutoBill</a:t>
            </a:r>
            <a:r>
              <a:rPr lang="en-US" sz="1600" i="0" dirty="0">
                <a:effectLst/>
                <a:latin typeface="Söhne"/>
              </a:rPr>
              <a:t> minimizing human interactions during checkout, retail employees may experience a safer working environment, especially during the ongoing pandemic.</a:t>
            </a:r>
          </a:p>
          <a:p>
            <a:pPr marL="0" indent="0" algn="just">
              <a:buNone/>
            </a:pPr>
            <a:r>
              <a:rPr lang="en-US" sz="1600" i="0" dirty="0">
                <a:effectLst/>
                <a:latin typeface="Söhne"/>
              </a:rPr>
              <a:t>Focus on Customer Service: Automated checkout allows employees to focus on other customer service aspects, such as addressing customer queries and ensuring a pleasant shopping experience.</a:t>
            </a:r>
          </a:p>
          <a:p>
            <a:pPr marL="0" indent="0" algn="just">
              <a:buNone/>
            </a:pPr>
            <a:r>
              <a:rPr lang="en-US" sz="1800" b="1" i="0" dirty="0">
                <a:effectLst/>
                <a:latin typeface="Söhne"/>
              </a:rPr>
              <a:t>Shoppers:</a:t>
            </a:r>
          </a:p>
          <a:p>
            <a:pPr marL="0" indent="0" algn="just">
              <a:buNone/>
            </a:pPr>
            <a:r>
              <a:rPr lang="en-US" sz="1600" i="0" dirty="0">
                <a:effectLst/>
                <a:latin typeface="Söhne"/>
              </a:rPr>
              <a:t>Faster Checkout: Shoppers benefit from a quicker and more convenient checkout process, reducing the time spent in lines and improving overall shopping experience.</a:t>
            </a:r>
          </a:p>
          <a:p>
            <a:pPr marL="0" indent="0" algn="just">
              <a:buNone/>
            </a:pPr>
            <a:r>
              <a:rPr lang="en-US" sz="1600" i="0" dirty="0">
                <a:effectLst/>
                <a:latin typeface="Söhne"/>
              </a:rPr>
              <a:t>Reduced Contact: During the pandemic, shoppers may appreciate the reduced need for direct human interactions at the checkout counter, contributing to a safer shopping environment.</a:t>
            </a:r>
          </a:p>
          <a:p>
            <a:pPr marL="0" indent="0" algn="just">
              <a:buNone/>
            </a:pPr>
            <a:endParaRPr lang="en-US" sz="1600" i="0" dirty="0">
              <a:effectLst/>
              <a:latin typeface="Söhne"/>
            </a:endParaRPr>
          </a:p>
          <a:p>
            <a:pPr marL="0" indent="0" algn="just">
              <a:buNone/>
            </a:pPr>
            <a:endParaRPr lang="en-US" sz="1600" i="0" dirty="0">
              <a:effectLst/>
              <a:latin typeface="Söhne"/>
            </a:endParaRPr>
          </a:p>
        </p:txBody>
      </p:sp>
    </p:spTree>
    <p:extLst>
      <p:ext uri="{BB962C8B-B14F-4D97-AF65-F5344CB8AC3E}">
        <p14:creationId xmlns:p14="http://schemas.microsoft.com/office/powerpoint/2010/main" val="1357560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solidFill>
                  <a:srgbClr val="C00000"/>
                </a:solidFill>
              </a:rPr>
              <a:t>Overall System Flow Diagram </a:t>
            </a:r>
            <a:r>
              <a:rPr lang="en-IN" sz="3200" i="1">
                <a:solidFill>
                  <a:srgbClr val="C00000"/>
                </a:solidFill>
              </a:rPr>
              <a:t>(block diagram)</a:t>
            </a:r>
            <a:endParaRPr lang="en-IN" sz="3200" i="1" dirty="0">
              <a:solidFill>
                <a:srgbClr val="C00000"/>
              </a:solidFill>
            </a:endParaRPr>
          </a:p>
        </p:txBody>
      </p:sp>
      <p:pic>
        <p:nvPicPr>
          <p:cNvPr id="1026" name="Picture 2" descr="A diagram of a computer&#10;&#10;Description automatically generated">
            <a:extLst>
              <a:ext uri="{FF2B5EF4-FFF2-40B4-BE49-F238E27FC236}">
                <a16:creationId xmlns:a16="http://schemas.microsoft.com/office/drawing/2014/main" id="{4823A5A2-EE57-4516-A94E-37B47F9D42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0651" y="1690688"/>
            <a:ext cx="9007257" cy="4114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154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7116"/>
            <a:ext cx="10515600" cy="1325563"/>
          </a:xfrm>
        </p:spPr>
        <p:txBody>
          <a:bodyPr/>
          <a:lstStyle/>
          <a:p>
            <a:r>
              <a:rPr lang="en-IN" dirty="0">
                <a:solidFill>
                  <a:srgbClr val="C00000"/>
                </a:solidFill>
              </a:rPr>
              <a:t>Hardware &amp; Software Details </a:t>
            </a:r>
          </a:p>
        </p:txBody>
      </p:sp>
      <p:sp>
        <p:nvSpPr>
          <p:cNvPr id="3" name="Content Placeholder 2"/>
          <p:cNvSpPr>
            <a:spLocks noGrp="1"/>
          </p:cNvSpPr>
          <p:nvPr>
            <p:ph idx="1"/>
          </p:nvPr>
        </p:nvSpPr>
        <p:spPr>
          <a:xfrm>
            <a:off x="838200" y="1381009"/>
            <a:ext cx="10515600" cy="4351338"/>
          </a:xfrm>
        </p:spPr>
        <p:txBody>
          <a:bodyPr>
            <a:normAutofit lnSpcReduction="10000"/>
          </a:bodyPr>
          <a:lstStyle/>
          <a:p>
            <a:pPr marL="0" indent="0">
              <a:buNone/>
            </a:pPr>
            <a:r>
              <a:rPr lang="en-IN" sz="2400" b="1" dirty="0"/>
              <a:t>Hardware Components: </a:t>
            </a:r>
          </a:p>
          <a:p>
            <a:r>
              <a:rPr lang="en-IN" sz="1800" dirty="0"/>
              <a:t>Raspberry Pi 3 Model B	</a:t>
            </a:r>
          </a:p>
          <a:p>
            <a:r>
              <a:rPr lang="en-IN" sz="1800" dirty="0" err="1"/>
              <a:t>Seeed</a:t>
            </a:r>
            <a:r>
              <a:rPr lang="en-IN" sz="1800" dirty="0"/>
              <a:t> Studio Weight Sensor (Load Cell) 0-3kg</a:t>
            </a:r>
          </a:p>
          <a:p>
            <a:r>
              <a:rPr lang="en-IN" sz="1800" dirty="0" err="1"/>
              <a:t>SparkFun</a:t>
            </a:r>
            <a:r>
              <a:rPr lang="en-IN" sz="1800" dirty="0"/>
              <a:t> Load Cell Amplifier - HX711	</a:t>
            </a:r>
          </a:p>
          <a:p>
            <a:r>
              <a:rPr lang="en-IN" sz="1800" dirty="0"/>
              <a:t>5V 2A power supply</a:t>
            </a:r>
          </a:p>
          <a:p>
            <a:r>
              <a:rPr lang="en-IN" sz="1800" dirty="0"/>
              <a:t>REES52 5 Megapixel 160° degrees Wide Angle Fish-Eye Camera	</a:t>
            </a:r>
          </a:p>
          <a:p>
            <a:r>
              <a:rPr lang="en-IN" sz="1800" dirty="0"/>
              <a:t>WS2812B RGB Led Strip</a:t>
            </a:r>
          </a:p>
          <a:p>
            <a:r>
              <a:rPr lang="en-IN" sz="1800" dirty="0" err="1"/>
              <a:t>TaydaElectronics</a:t>
            </a:r>
            <a:r>
              <a:rPr lang="en-IN" sz="1800" dirty="0"/>
              <a:t> DC POWER JACK 2.1MM BARREL-TYPE PCB MOUNT Plywood</a:t>
            </a:r>
          </a:p>
          <a:p>
            <a:pPr marL="0" indent="0">
              <a:buNone/>
            </a:pPr>
            <a:r>
              <a:rPr lang="en-IN" sz="2400" b="1" dirty="0"/>
              <a:t>Software Components:</a:t>
            </a:r>
          </a:p>
          <a:p>
            <a:r>
              <a:rPr lang="en-IN" sz="1800" dirty="0"/>
              <a:t>Edge Impulse Studio</a:t>
            </a:r>
          </a:p>
          <a:p>
            <a:r>
              <a:rPr lang="en-IN" sz="1800" dirty="0"/>
              <a:t>Raspberry Pi Raspbian</a:t>
            </a:r>
          </a:p>
          <a:p>
            <a:r>
              <a:rPr lang="en-IN" sz="1800" dirty="0"/>
              <a:t>Microsoft Visual Studio code</a:t>
            </a:r>
          </a:p>
        </p:txBody>
      </p:sp>
    </p:spTree>
    <p:extLst>
      <p:ext uri="{BB962C8B-B14F-4D97-AF65-F5344CB8AC3E}">
        <p14:creationId xmlns:p14="http://schemas.microsoft.com/office/powerpoint/2010/main" val="2543980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PNG transparent image download, size: 1080x1080px">
            <a:extLst>
              <a:ext uri="{FF2B5EF4-FFF2-40B4-BE49-F238E27FC236}">
                <a16:creationId xmlns:a16="http://schemas.microsoft.com/office/drawing/2014/main" id="{F58F7ADC-79F1-0611-CBD3-110FB9E0BA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28788" y="339245"/>
            <a:ext cx="8429624" cy="6179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667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714</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vt:lpstr>
      <vt:lpstr>Calibri</vt:lpstr>
      <vt:lpstr>Calibri Light</vt:lpstr>
      <vt:lpstr>proxima-nova</vt:lpstr>
      <vt:lpstr>Söhne</vt:lpstr>
      <vt:lpstr>Times New Roman</vt:lpstr>
      <vt:lpstr>Office Theme</vt:lpstr>
      <vt:lpstr>1_Office Theme</vt:lpstr>
      <vt:lpstr>       Smart Cart: Revolutionizing Retail with AI, ML and automation  </vt:lpstr>
      <vt:lpstr>PowerPoint Presentation</vt:lpstr>
      <vt:lpstr>Problem Statement (Aim or Motivation)</vt:lpstr>
      <vt:lpstr>Proposed Idea (Novelty of the project work) </vt:lpstr>
      <vt:lpstr>Beneficiaries of the proposed solution </vt:lpstr>
      <vt:lpstr>Overall System Flow Diagram (block diagram)</vt:lpstr>
      <vt:lpstr>Hardware &amp; Software Details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2</dc:title>
  <dc:creator>sujatha rajkumar</dc:creator>
  <cp:lastModifiedBy>Sreenivasan</cp:lastModifiedBy>
  <cp:revision>32</cp:revision>
  <dcterms:created xsi:type="dcterms:W3CDTF">2019-08-25T16:02:30Z</dcterms:created>
  <dcterms:modified xsi:type="dcterms:W3CDTF">2024-06-27T15:53:09Z</dcterms:modified>
</cp:coreProperties>
</file>