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22"/>
  </p:notesMasterIdLst>
  <p:sldIdLst>
    <p:sldId id="314" r:id="rId2"/>
    <p:sldId id="315" r:id="rId3"/>
    <p:sldId id="258" r:id="rId4"/>
    <p:sldId id="329" r:id="rId5"/>
    <p:sldId id="330" r:id="rId6"/>
    <p:sldId id="331" r:id="rId7"/>
    <p:sldId id="332" r:id="rId8"/>
    <p:sldId id="333" r:id="rId9"/>
    <p:sldId id="321" r:id="rId10"/>
    <p:sldId id="322" r:id="rId11"/>
    <p:sldId id="323" r:id="rId12"/>
    <p:sldId id="324" r:id="rId13"/>
    <p:sldId id="325" r:id="rId14"/>
    <p:sldId id="326" r:id="rId15"/>
    <p:sldId id="327" r:id="rId16"/>
    <p:sldId id="328" r:id="rId17"/>
    <p:sldId id="334" r:id="rId18"/>
    <p:sldId id="336" r:id="rId19"/>
    <p:sldId id="335" r:id="rId20"/>
    <p:sldId id="337" r:id="rId21"/>
  </p:sldIdLst>
  <p:sldSz cx="9144000" cy="5143500" type="screen16x9"/>
  <p:notesSz cx="6858000" cy="9144000"/>
  <p:embeddedFontLst>
    <p:embeddedFont>
      <p:font typeface="Bebas Neue" panose="020B0604020202020204" charset="0"/>
      <p:regular r:id="rId23"/>
    </p:embeddedFont>
    <p:embeddedFont>
      <p:font typeface="Arimo"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573E"/>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EB6AF36-E0BE-4C46-8100-383672AFCA8C}">
  <a:tblStyle styleId="{1EB6AF36-E0BE-4C46-8100-383672AFCA8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03" autoAdjust="0"/>
    <p:restoredTop sz="94660"/>
  </p:normalViewPr>
  <p:slideViewPr>
    <p:cSldViewPr snapToGrid="0">
      <p:cViewPr varScale="1">
        <p:scale>
          <a:sx n="88" d="100"/>
          <a:sy n="88" d="100"/>
        </p:scale>
        <p:origin x="87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31452373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f5e77e62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f5e77e62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94514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47055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348705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452499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78204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19997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27255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36226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97948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521313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4115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2717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07057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57302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4996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93785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1144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91666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f61a32cbe2_1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f61a32cbe2_1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3595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4300" y="1079004"/>
            <a:ext cx="5007300" cy="21948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6800">
                <a:latin typeface="Bebas Neue"/>
                <a:ea typeface="Bebas Neue"/>
                <a:cs typeface="Bebas Neue"/>
                <a:sym typeface="Bebas Neue"/>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852563" y="3464767"/>
            <a:ext cx="3815400" cy="214800"/>
          </a:xfrm>
          <a:prstGeom prst="rect">
            <a:avLst/>
          </a:prstGeom>
          <a:noFill/>
        </p:spPr>
        <p:txBody>
          <a:bodyPr spcFirstLastPara="1" wrap="square" lIns="91425" tIns="91425" rIns="91425" bIns="91425" anchor="ctr" anchorCtr="0">
            <a:noAutofit/>
          </a:bodyPr>
          <a:lstStyle>
            <a:lvl1pPr lvl="0">
              <a:lnSpc>
                <a:spcPct val="100000"/>
              </a:lnSpc>
              <a:spcBef>
                <a:spcPts val="0"/>
              </a:spcBef>
              <a:spcAft>
                <a:spcPts val="0"/>
              </a:spcAft>
              <a:buSzPts val="1800"/>
              <a:buNone/>
              <a:defRPr sz="1600">
                <a:latin typeface="Arimo"/>
                <a:ea typeface="Arimo"/>
                <a:cs typeface="Arimo"/>
                <a:sym typeface="Arim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cxnSp>
        <p:nvCxnSpPr>
          <p:cNvPr id="11" name="Google Shape;11;p2"/>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subTitle" idx="1"/>
          </p:nvPr>
        </p:nvSpPr>
        <p:spPr>
          <a:xfrm>
            <a:off x="714300" y="1259225"/>
            <a:ext cx="7715400" cy="3345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200"/>
              <a:buAutoNum type="arabicPeriod"/>
              <a:defRPr sz="1200"/>
            </a:lvl1pPr>
            <a:lvl2pPr lvl="1" rtl="0">
              <a:lnSpc>
                <a:spcPct val="100000"/>
              </a:lnSpc>
              <a:spcBef>
                <a:spcPts val="0"/>
              </a:spcBef>
              <a:spcAft>
                <a:spcPts val="0"/>
              </a:spcAft>
              <a:buClr>
                <a:srgbClr val="434343"/>
              </a:buClr>
              <a:buSzPts val="1200"/>
              <a:buFont typeface="Roboto Condensed Light"/>
              <a:buAutoNum type="alphaLcPeriod"/>
              <a:defRPr sz="1200"/>
            </a:lvl2pPr>
            <a:lvl3pPr lvl="2" rtl="0">
              <a:lnSpc>
                <a:spcPct val="100000"/>
              </a:lnSpc>
              <a:spcBef>
                <a:spcPts val="0"/>
              </a:spcBef>
              <a:spcAft>
                <a:spcPts val="0"/>
              </a:spcAft>
              <a:buClr>
                <a:srgbClr val="434343"/>
              </a:buClr>
              <a:buSzPts val="1200"/>
              <a:buFont typeface="Roboto Condensed Light"/>
              <a:buAutoNum type="romanLcPeriod"/>
              <a:defRPr sz="1200"/>
            </a:lvl3pPr>
            <a:lvl4pPr lvl="3" rtl="0">
              <a:lnSpc>
                <a:spcPct val="100000"/>
              </a:lnSpc>
              <a:spcBef>
                <a:spcPts val="0"/>
              </a:spcBef>
              <a:spcAft>
                <a:spcPts val="0"/>
              </a:spcAft>
              <a:buClr>
                <a:srgbClr val="434343"/>
              </a:buClr>
              <a:buSzPts val="1200"/>
              <a:buFont typeface="Roboto Condensed Light"/>
              <a:buAutoNum type="arabicPeriod"/>
              <a:defRPr sz="1200"/>
            </a:lvl4pPr>
            <a:lvl5pPr lvl="4" rtl="0">
              <a:lnSpc>
                <a:spcPct val="100000"/>
              </a:lnSpc>
              <a:spcBef>
                <a:spcPts val="0"/>
              </a:spcBef>
              <a:spcAft>
                <a:spcPts val="0"/>
              </a:spcAft>
              <a:buClr>
                <a:srgbClr val="434343"/>
              </a:buClr>
              <a:buSzPts val="1200"/>
              <a:buFont typeface="Roboto Condensed Light"/>
              <a:buAutoNum type="alphaLcPeriod"/>
              <a:defRPr sz="1200"/>
            </a:lvl5pPr>
            <a:lvl6pPr lvl="5" rtl="0">
              <a:lnSpc>
                <a:spcPct val="100000"/>
              </a:lnSpc>
              <a:spcBef>
                <a:spcPts val="0"/>
              </a:spcBef>
              <a:spcAft>
                <a:spcPts val="0"/>
              </a:spcAft>
              <a:buClr>
                <a:srgbClr val="434343"/>
              </a:buClr>
              <a:buSzPts val="1200"/>
              <a:buFont typeface="Roboto Condensed Light"/>
              <a:buAutoNum type="romanLcPeriod"/>
              <a:defRPr sz="1200"/>
            </a:lvl6pPr>
            <a:lvl7pPr lvl="6" rtl="0">
              <a:lnSpc>
                <a:spcPct val="100000"/>
              </a:lnSpc>
              <a:spcBef>
                <a:spcPts val="0"/>
              </a:spcBef>
              <a:spcAft>
                <a:spcPts val="0"/>
              </a:spcAft>
              <a:buClr>
                <a:srgbClr val="434343"/>
              </a:buClr>
              <a:buSzPts val="1200"/>
              <a:buFont typeface="Roboto Condensed Light"/>
              <a:buAutoNum type="arabicPeriod"/>
              <a:defRPr sz="1200"/>
            </a:lvl7pPr>
            <a:lvl8pPr lvl="7" rtl="0">
              <a:lnSpc>
                <a:spcPct val="100000"/>
              </a:lnSpc>
              <a:spcBef>
                <a:spcPts val="0"/>
              </a:spcBef>
              <a:spcAft>
                <a:spcPts val="0"/>
              </a:spcAft>
              <a:buClr>
                <a:srgbClr val="434343"/>
              </a:buClr>
              <a:buSzPts val="1200"/>
              <a:buFont typeface="Roboto Condensed Light"/>
              <a:buAutoNum type="alphaLcPeriod"/>
              <a:defRPr sz="1200"/>
            </a:lvl8pPr>
            <a:lvl9pPr lvl="8" rtl="0">
              <a:lnSpc>
                <a:spcPct val="100000"/>
              </a:lnSpc>
              <a:spcBef>
                <a:spcPts val="0"/>
              </a:spcBef>
              <a:spcAft>
                <a:spcPts val="0"/>
              </a:spcAft>
              <a:buClr>
                <a:srgbClr val="434343"/>
              </a:buClr>
              <a:buSzPts val="1200"/>
              <a:buFont typeface="Roboto Condensed Light"/>
              <a:buAutoNum type="romanLcPeriod"/>
              <a:defRPr sz="1200"/>
            </a:lvl9pPr>
          </a:lstStyle>
          <a:p>
            <a:endParaRPr/>
          </a:p>
        </p:txBody>
      </p:sp>
      <p:sp>
        <p:nvSpPr>
          <p:cNvPr id="21" name="Google Shape;21;p4"/>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22" name="Google Shape;22;p4"/>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23" name="Google Shape;23;p4"/>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
  <p:cSld name="CUSTOM_5">
    <p:spTree>
      <p:nvGrpSpPr>
        <p:cNvPr id="1" name="Shape 162"/>
        <p:cNvGrpSpPr/>
        <p:nvPr/>
      </p:nvGrpSpPr>
      <p:grpSpPr>
        <a:xfrm>
          <a:off x="0" y="0"/>
          <a:ext cx="0" cy="0"/>
          <a:chOff x="0" y="0"/>
          <a:chExt cx="0" cy="0"/>
        </a:xfrm>
      </p:grpSpPr>
      <p:sp>
        <p:nvSpPr>
          <p:cNvPr id="163" name="Google Shape;163;p23"/>
          <p:cNvSpPr txBox="1">
            <a:spLocks noGrp="1"/>
          </p:cNvSpPr>
          <p:nvPr>
            <p:ph type="subTitle" idx="1"/>
          </p:nvPr>
        </p:nvSpPr>
        <p:spPr>
          <a:xfrm>
            <a:off x="3024150" y="2831188"/>
            <a:ext cx="3095700" cy="87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4" name="Google Shape;164;p23"/>
          <p:cNvSpPr txBox="1">
            <a:spLocks noGrp="1"/>
          </p:cNvSpPr>
          <p:nvPr>
            <p:ph type="title"/>
          </p:nvPr>
        </p:nvSpPr>
        <p:spPr>
          <a:xfrm>
            <a:off x="3024150" y="1440213"/>
            <a:ext cx="3095700" cy="126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900"/>
              <a:buNone/>
              <a:defRPr sz="10700"/>
            </a:lvl1pPr>
            <a:lvl2pPr lvl="1" algn="ctr" rtl="0">
              <a:spcBef>
                <a:spcPts val="0"/>
              </a:spcBef>
              <a:spcAft>
                <a:spcPts val="0"/>
              </a:spcAft>
              <a:buSzPts val="3900"/>
              <a:buNone/>
              <a:defRPr/>
            </a:lvl2pPr>
            <a:lvl3pPr lvl="2" algn="ctr" rtl="0">
              <a:spcBef>
                <a:spcPts val="0"/>
              </a:spcBef>
              <a:spcAft>
                <a:spcPts val="0"/>
              </a:spcAft>
              <a:buSzPts val="3900"/>
              <a:buNone/>
              <a:defRPr/>
            </a:lvl3pPr>
            <a:lvl4pPr lvl="3" algn="ctr" rtl="0">
              <a:spcBef>
                <a:spcPts val="0"/>
              </a:spcBef>
              <a:spcAft>
                <a:spcPts val="0"/>
              </a:spcAft>
              <a:buSzPts val="3900"/>
              <a:buNone/>
              <a:defRPr/>
            </a:lvl4pPr>
            <a:lvl5pPr lvl="4" algn="ctr" rtl="0">
              <a:spcBef>
                <a:spcPts val="0"/>
              </a:spcBef>
              <a:spcAft>
                <a:spcPts val="0"/>
              </a:spcAft>
              <a:buSzPts val="3900"/>
              <a:buNone/>
              <a:defRPr/>
            </a:lvl5pPr>
            <a:lvl6pPr lvl="5" algn="ctr" rtl="0">
              <a:spcBef>
                <a:spcPts val="0"/>
              </a:spcBef>
              <a:spcAft>
                <a:spcPts val="0"/>
              </a:spcAft>
              <a:buSzPts val="3900"/>
              <a:buNone/>
              <a:defRPr/>
            </a:lvl6pPr>
            <a:lvl7pPr lvl="6" algn="ctr" rtl="0">
              <a:spcBef>
                <a:spcPts val="0"/>
              </a:spcBef>
              <a:spcAft>
                <a:spcPts val="0"/>
              </a:spcAft>
              <a:buSzPts val="3900"/>
              <a:buNone/>
              <a:defRPr/>
            </a:lvl7pPr>
            <a:lvl8pPr lvl="7" algn="ctr" rtl="0">
              <a:spcBef>
                <a:spcPts val="0"/>
              </a:spcBef>
              <a:spcAft>
                <a:spcPts val="0"/>
              </a:spcAft>
              <a:buSzPts val="3900"/>
              <a:buNone/>
              <a:defRPr/>
            </a:lvl8pPr>
            <a:lvl9pPr lvl="8" algn="ctr" rtl="0">
              <a:spcBef>
                <a:spcPts val="0"/>
              </a:spcBef>
              <a:spcAft>
                <a:spcPts val="0"/>
              </a:spcAft>
              <a:buSzPts val="3900"/>
              <a:buNone/>
              <a:defRPr/>
            </a:lvl9pPr>
          </a:lstStyle>
          <a:p>
            <a:endParaRPr/>
          </a:p>
        </p:txBody>
      </p:sp>
      <p:cxnSp>
        <p:nvCxnSpPr>
          <p:cNvPr id="165" name="Google Shape;165;p23"/>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66" name="Google Shape;166;p23"/>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3">
  <p:cSld name="CUSTOM_6_1_2">
    <p:spTree>
      <p:nvGrpSpPr>
        <p:cNvPr id="1" name="Shape 177"/>
        <p:cNvGrpSpPr/>
        <p:nvPr/>
      </p:nvGrpSpPr>
      <p:grpSpPr>
        <a:xfrm>
          <a:off x="0" y="0"/>
          <a:ext cx="0" cy="0"/>
          <a:chOff x="0" y="0"/>
          <a:chExt cx="0" cy="0"/>
        </a:xfrm>
      </p:grpSpPr>
      <p:sp>
        <p:nvSpPr>
          <p:cNvPr id="178" name="Google Shape;178;p26"/>
          <p:cNvSpPr txBox="1">
            <a:spLocks noGrp="1"/>
          </p:cNvSpPr>
          <p:nvPr>
            <p:ph type="subTitle" idx="1"/>
          </p:nvPr>
        </p:nvSpPr>
        <p:spPr>
          <a:xfrm>
            <a:off x="714300" y="1259225"/>
            <a:ext cx="5386200" cy="2458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400"/>
              <a:buChar char="●"/>
              <a:defRPr sz="1400"/>
            </a:lvl1pPr>
            <a:lvl2pPr lvl="1" rtl="0">
              <a:lnSpc>
                <a:spcPct val="100000"/>
              </a:lnSpc>
              <a:spcBef>
                <a:spcPts val="0"/>
              </a:spcBef>
              <a:spcAft>
                <a:spcPts val="0"/>
              </a:spcAft>
              <a:buClr>
                <a:srgbClr val="595959"/>
              </a:buClr>
              <a:buSzPts val="1400"/>
              <a:buFont typeface="Anaheim"/>
              <a:buChar char="○"/>
              <a:defRPr sz="1200"/>
            </a:lvl2pPr>
            <a:lvl3pPr lvl="2" rtl="0">
              <a:lnSpc>
                <a:spcPct val="100000"/>
              </a:lnSpc>
              <a:spcBef>
                <a:spcPts val="0"/>
              </a:spcBef>
              <a:spcAft>
                <a:spcPts val="0"/>
              </a:spcAft>
              <a:buClr>
                <a:srgbClr val="595959"/>
              </a:buClr>
              <a:buSzPts val="1400"/>
              <a:buFont typeface="Anaheim"/>
              <a:buChar char="■"/>
              <a:defRPr sz="1200"/>
            </a:lvl3pPr>
            <a:lvl4pPr lvl="3" rtl="0">
              <a:lnSpc>
                <a:spcPct val="100000"/>
              </a:lnSpc>
              <a:spcBef>
                <a:spcPts val="0"/>
              </a:spcBef>
              <a:spcAft>
                <a:spcPts val="0"/>
              </a:spcAft>
              <a:buClr>
                <a:srgbClr val="595959"/>
              </a:buClr>
              <a:buSzPts val="1400"/>
              <a:buFont typeface="Anaheim"/>
              <a:buChar char="●"/>
              <a:defRPr sz="1200"/>
            </a:lvl4pPr>
            <a:lvl5pPr lvl="4" rtl="0">
              <a:lnSpc>
                <a:spcPct val="100000"/>
              </a:lnSpc>
              <a:spcBef>
                <a:spcPts val="0"/>
              </a:spcBef>
              <a:spcAft>
                <a:spcPts val="0"/>
              </a:spcAft>
              <a:buClr>
                <a:srgbClr val="595959"/>
              </a:buClr>
              <a:buSzPts val="1400"/>
              <a:buFont typeface="Anaheim"/>
              <a:buChar char="○"/>
              <a:defRPr sz="1200"/>
            </a:lvl5pPr>
            <a:lvl6pPr lvl="5" rtl="0">
              <a:lnSpc>
                <a:spcPct val="100000"/>
              </a:lnSpc>
              <a:spcBef>
                <a:spcPts val="0"/>
              </a:spcBef>
              <a:spcAft>
                <a:spcPts val="0"/>
              </a:spcAft>
              <a:buClr>
                <a:srgbClr val="595959"/>
              </a:buClr>
              <a:buSzPts val="1400"/>
              <a:buFont typeface="Anaheim"/>
              <a:buChar char="■"/>
              <a:defRPr sz="1200"/>
            </a:lvl6pPr>
            <a:lvl7pPr lvl="6" rtl="0">
              <a:lnSpc>
                <a:spcPct val="100000"/>
              </a:lnSpc>
              <a:spcBef>
                <a:spcPts val="0"/>
              </a:spcBef>
              <a:spcAft>
                <a:spcPts val="0"/>
              </a:spcAft>
              <a:buClr>
                <a:srgbClr val="595959"/>
              </a:buClr>
              <a:buSzPts val="1400"/>
              <a:buFont typeface="Anaheim"/>
              <a:buChar char="●"/>
              <a:defRPr sz="1200"/>
            </a:lvl7pPr>
            <a:lvl8pPr lvl="7" rtl="0">
              <a:lnSpc>
                <a:spcPct val="100000"/>
              </a:lnSpc>
              <a:spcBef>
                <a:spcPts val="0"/>
              </a:spcBef>
              <a:spcAft>
                <a:spcPts val="0"/>
              </a:spcAft>
              <a:buClr>
                <a:srgbClr val="595959"/>
              </a:buClr>
              <a:buSzPts val="1400"/>
              <a:buFont typeface="Anaheim"/>
              <a:buChar char="○"/>
              <a:defRPr sz="1200"/>
            </a:lvl8pPr>
            <a:lvl9pPr lvl="8" rtl="0">
              <a:lnSpc>
                <a:spcPct val="100000"/>
              </a:lnSpc>
              <a:spcBef>
                <a:spcPts val="0"/>
              </a:spcBef>
              <a:spcAft>
                <a:spcPts val="0"/>
              </a:spcAft>
              <a:buClr>
                <a:srgbClr val="595959"/>
              </a:buClr>
              <a:buSzPts val="1400"/>
              <a:buFont typeface="Anaheim"/>
              <a:buChar char="■"/>
              <a:defRPr sz="1200"/>
            </a:lvl9pPr>
          </a:lstStyle>
          <a:p>
            <a:endParaRPr/>
          </a:p>
        </p:txBody>
      </p:sp>
      <p:sp>
        <p:nvSpPr>
          <p:cNvPr id="179" name="Google Shape;179;p26"/>
          <p:cNvSpPr txBox="1">
            <a:spLocks noGrp="1"/>
          </p:cNvSpPr>
          <p:nvPr>
            <p:ph type="title"/>
          </p:nvPr>
        </p:nvSpPr>
        <p:spPr>
          <a:xfrm>
            <a:off x="714300" y="553450"/>
            <a:ext cx="7715400" cy="605700"/>
          </a:xfrm>
          <a:prstGeom prst="rect">
            <a:avLst/>
          </a:prstGeom>
        </p:spPr>
        <p:txBody>
          <a:bodyPr spcFirstLastPara="1" wrap="square" lIns="91425" tIns="91425" rIns="91425" bIns="91425" anchor="t" anchorCtr="0">
            <a:noAutofit/>
          </a:bodyPr>
          <a:lstStyle>
            <a:lvl1pPr lvl="0" rtl="0">
              <a:spcBef>
                <a:spcPts val="0"/>
              </a:spcBef>
              <a:spcAft>
                <a:spcPts val="0"/>
              </a:spcAft>
              <a:buSzPts val="39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a:endParaRPr/>
          </a:p>
        </p:txBody>
      </p:sp>
      <p:cxnSp>
        <p:nvCxnSpPr>
          <p:cNvPr id="180" name="Google Shape;180;p26"/>
          <p:cNvCxnSpPr/>
          <p:nvPr/>
        </p:nvCxnSpPr>
        <p:spPr>
          <a:xfrm>
            <a:off x="706050" y="539450"/>
            <a:ext cx="7731900" cy="0"/>
          </a:xfrm>
          <a:prstGeom prst="straightConnector1">
            <a:avLst/>
          </a:prstGeom>
          <a:noFill/>
          <a:ln w="9525" cap="flat" cmpd="sng">
            <a:solidFill>
              <a:schemeClr val="dk1"/>
            </a:solidFill>
            <a:prstDash val="solid"/>
            <a:round/>
            <a:headEnd type="none" w="med" len="med"/>
            <a:tailEnd type="none" w="med" len="med"/>
          </a:ln>
        </p:spPr>
      </p:cxnSp>
      <p:cxnSp>
        <p:nvCxnSpPr>
          <p:cNvPr id="181" name="Google Shape;181;p26"/>
          <p:cNvCxnSpPr/>
          <p:nvPr/>
        </p:nvCxnSpPr>
        <p:spPr>
          <a:xfrm>
            <a:off x="706050" y="4604450"/>
            <a:ext cx="77319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19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flip="none" rotWithShape="1">
          <a:gsLst>
            <a:gs pos="0">
              <a:srgbClr val="00B050"/>
            </a:gs>
            <a:gs pos="100000">
              <a:schemeClr val="lt1"/>
            </a:gs>
          </a:gsLst>
          <a:lin ang="8100019" scaled="0"/>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4300" y="549600"/>
            <a:ext cx="7715400" cy="4680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1pPr>
            <a:lvl2pPr lvl="1">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2pPr>
            <a:lvl3pPr lvl="2">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3pPr>
            <a:lvl4pPr lvl="3">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4pPr>
            <a:lvl5pPr lvl="4">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5pPr>
            <a:lvl6pPr lvl="5">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6pPr>
            <a:lvl7pPr lvl="6">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7pPr>
            <a:lvl8pPr lvl="7">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8pPr>
            <a:lvl9pPr lvl="8">
              <a:lnSpc>
                <a:spcPct val="100000"/>
              </a:lnSpc>
              <a:spcBef>
                <a:spcPts val="0"/>
              </a:spcBef>
              <a:spcAft>
                <a:spcPts val="0"/>
              </a:spcAft>
              <a:buClr>
                <a:schemeClr val="dk1"/>
              </a:buClr>
              <a:buSzPts val="3900"/>
              <a:buFont typeface="Bebas Neue"/>
              <a:buNone/>
              <a:defRPr sz="39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4300" y="1152475"/>
            <a:ext cx="77154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Arimo"/>
              <a:buChar char="●"/>
              <a:defRPr sz="1800">
                <a:solidFill>
                  <a:schemeClr val="dk1"/>
                </a:solidFill>
                <a:latin typeface="Arimo"/>
                <a:ea typeface="Arimo"/>
                <a:cs typeface="Arimo"/>
                <a:sym typeface="Arimo"/>
              </a:defRPr>
            </a:lvl1pPr>
            <a:lvl2pPr marL="914400" lvl="1"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2pPr>
            <a:lvl3pPr marL="1371600" lvl="2"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3pPr>
            <a:lvl4pPr marL="1828800" lvl="3"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4pPr>
            <a:lvl5pPr marL="2286000" lvl="4"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5pPr>
            <a:lvl6pPr marL="2743200" lvl="5"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6pPr>
            <a:lvl7pPr marL="3200400" lvl="6"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7pPr>
            <a:lvl8pPr marL="3657600" lvl="7"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8pPr>
            <a:lvl9pPr marL="4114800" lvl="8" indent="-317500">
              <a:lnSpc>
                <a:spcPct val="100000"/>
              </a:lnSpc>
              <a:spcBef>
                <a:spcPts val="0"/>
              </a:spcBef>
              <a:spcAft>
                <a:spcPts val="0"/>
              </a:spcAft>
              <a:buClr>
                <a:schemeClr val="dk1"/>
              </a:buClr>
              <a:buSzPts val="1400"/>
              <a:buFont typeface="Arimo"/>
              <a:buChar char="■"/>
              <a:defRPr>
                <a:solidFill>
                  <a:schemeClr val="dk1"/>
                </a:solidFill>
                <a:latin typeface="Arimo"/>
                <a:ea typeface="Arimo"/>
                <a:cs typeface="Arimo"/>
                <a:sym typeface="Arim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69" r:id="rId4"/>
    <p:sldLayoutId id="2147483672" r:id="rId5"/>
    <p:sldLayoutId id="2147483675"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1.jpg"/><Relationship Id="rId4" Type="http://schemas.openxmlformats.org/officeDocument/2006/relationships/slide" Target="slide1.xml"/></Relationships>
</file>

<file path=ppt/slides/_rels/slide10.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slide" Target="slide1.xml"/><Relationship Id="rId4" Type="http://schemas.openxmlformats.org/officeDocument/2006/relationships/slide" Target="slide11.xml"/></Relationships>
</file>

<file path=ppt/slides/_rels/slide11.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slide" Target="slide1.xml"/><Relationship Id="rId4" Type="http://schemas.openxmlformats.org/officeDocument/2006/relationships/slide" Target="slide11.xml"/></Relationships>
</file>

<file path=ppt/slides/_rels/slide12.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slide" Target="slide1.xml"/><Relationship Id="rId4" Type="http://schemas.openxmlformats.org/officeDocument/2006/relationships/slide" Target="slide11.xml"/></Relationships>
</file>

<file path=ppt/slides/_rels/slide13.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slide" Target="slide1.xml"/><Relationship Id="rId4" Type="http://schemas.openxmlformats.org/officeDocument/2006/relationships/slide" Target="slide11.xml"/></Relationships>
</file>

<file path=ppt/slides/_rels/slide14.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slide" Target="slide1.xml"/><Relationship Id="rId4" Type="http://schemas.openxmlformats.org/officeDocument/2006/relationships/slide" Target="slide11.xml"/></Relationships>
</file>

<file path=ppt/slides/_rels/slide15.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14.xml"/><Relationship Id="rId1" Type="http://schemas.openxmlformats.org/officeDocument/2006/relationships/slideLayout" Target="../slideLayouts/slideLayout5.xml"/><Relationship Id="rId5" Type="http://schemas.openxmlformats.org/officeDocument/2006/relationships/slide" Target="slide1.xml"/><Relationship Id="rId4" Type="http://schemas.openxmlformats.org/officeDocument/2006/relationships/slide" Target="slide11.xml"/></Relationships>
</file>

<file path=ppt/slides/_rels/slide16.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slide" Target="slide1.xml"/><Relationship Id="rId4" Type="http://schemas.openxmlformats.org/officeDocument/2006/relationships/slide" Target="slide11.xml"/></Relationships>
</file>

<file path=ppt/slides/_rels/slide17.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16.xml"/><Relationship Id="rId1" Type="http://schemas.openxmlformats.org/officeDocument/2006/relationships/slideLayout" Target="../slideLayouts/slideLayout5.xml"/><Relationship Id="rId5" Type="http://schemas.openxmlformats.org/officeDocument/2006/relationships/slide" Target="slide1.xml"/><Relationship Id="rId4" Type="http://schemas.openxmlformats.org/officeDocument/2006/relationships/slide" Target="slide11.xml"/></Relationships>
</file>

<file path=ppt/slides/_rels/slide18.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17.xml"/><Relationship Id="rId1" Type="http://schemas.openxmlformats.org/officeDocument/2006/relationships/slideLayout" Target="../slideLayouts/slideLayout5.xml"/><Relationship Id="rId5" Type="http://schemas.openxmlformats.org/officeDocument/2006/relationships/slide" Target="slide1.xml"/><Relationship Id="rId4" Type="http://schemas.openxmlformats.org/officeDocument/2006/relationships/slide" Target="slide11.xml"/></Relationships>
</file>

<file path=ppt/slides/_rels/slide19.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18.xml"/><Relationship Id="rId1" Type="http://schemas.openxmlformats.org/officeDocument/2006/relationships/slideLayout" Target="../slideLayouts/slideLayout5.xml"/><Relationship Id="rId5" Type="http://schemas.openxmlformats.org/officeDocument/2006/relationships/slide" Target="slide1.xml"/><Relationship Id="rId4" Type="http://schemas.openxmlformats.org/officeDocument/2006/relationships/slide" Target="slide1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19.xml"/><Relationship Id="rId1" Type="http://schemas.openxmlformats.org/officeDocument/2006/relationships/slideLayout" Target="../slideLayouts/slideLayout5.xml"/><Relationship Id="rId5" Type="http://schemas.openxmlformats.org/officeDocument/2006/relationships/slide" Target="slide1.xml"/><Relationship Id="rId4" Type="http://schemas.openxmlformats.org/officeDocument/2006/relationships/slide" Target="slide11.xml"/></Relationships>
</file>

<file path=ppt/slides/_rels/slide3.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slide" Target="slide1.xml"/><Relationship Id="rId4" Type="http://schemas.openxmlformats.org/officeDocument/2006/relationships/slide" Target="slide11.xml"/></Relationships>
</file>

<file path=ppt/slides/_rels/slide4.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4.gif"/><Relationship Id="rId5" Type="http://schemas.openxmlformats.org/officeDocument/2006/relationships/slide" Target="slide1.xml"/><Relationship Id="rId4" Type="http://schemas.openxmlformats.org/officeDocument/2006/relationships/slide" Target="slide11.xml"/></Relationships>
</file>

<file path=ppt/slides/_rels/slide5.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slide" Target="slide1.xml"/><Relationship Id="rId4" Type="http://schemas.openxmlformats.org/officeDocument/2006/relationships/slide" Target="slide11.xml"/></Relationships>
</file>

<file path=ppt/slides/_rels/slide6.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slide" Target="slide1.xml"/><Relationship Id="rId4" Type="http://schemas.openxmlformats.org/officeDocument/2006/relationships/slide" Target="slide11.xml"/></Relationships>
</file>

<file path=ppt/slides/_rels/slide7.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slide" Target="slide1.xml"/><Relationship Id="rId4" Type="http://schemas.openxmlformats.org/officeDocument/2006/relationships/slide" Target="slide11.xml"/></Relationships>
</file>

<file path=ppt/slides/_rels/slide8.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slide" Target="slide1.xml"/><Relationship Id="rId4" Type="http://schemas.openxmlformats.org/officeDocument/2006/relationships/slide" Target="slide11.xml"/></Relationships>
</file>

<file path=ppt/slides/_rels/slide9.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8.xml"/><Relationship Id="rId1" Type="http://schemas.openxmlformats.org/officeDocument/2006/relationships/slideLayout" Target="../slideLayouts/slideLayout5.xml"/><Relationship Id="rId5" Type="http://schemas.openxmlformats.org/officeDocument/2006/relationships/slide" Target="slide1.xml"/><Relationship Id="rId4" Type="http://schemas.openxmlformats.org/officeDocument/2006/relationships/slide" Target="slide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4"/>
          <p:cNvSpPr/>
          <p:nvPr/>
        </p:nvSpPr>
        <p:spPr>
          <a:xfrm>
            <a:off x="3656255" y="4065796"/>
            <a:ext cx="3989400" cy="491700"/>
          </a:xfrm>
          <a:prstGeom prst="roundRect">
            <a:avLst>
              <a:gd name="adj" fmla="val 50000"/>
            </a:avLst>
          </a:pr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050"/>
              </a:solidFill>
            </a:endParaRPr>
          </a:p>
        </p:txBody>
      </p:sp>
      <p:sp>
        <p:nvSpPr>
          <p:cNvPr id="239" name="Google Shape;239;p34"/>
          <p:cNvSpPr txBox="1">
            <a:spLocks noGrp="1"/>
          </p:cNvSpPr>
          <p:nvPr>
            <p:ph type="ctrTitle"/>
          </p:nvPr>
        </p:nvSpPr>
        <p:spPr>
          <a:xfrm>
            <a:off x="816969" y="775665"/>
            <a:ext cx="2506866" cy="4443361"/>
          </a:xfrm>
          <a:prstGeom prst="rect">
            <a:avLst/>
          </a:prstGeom>
        </p:spPr>
        <p:txBody>
          <a:bodyPr spcFirstLastPara="1" wrap="square" lIns="91425" tIns="91425" rIns="91425" bIns="91425" anchor="b" anchorCtr="0">
            <a:normAutofit fontScale="90000"/>
          </a:bodyPr>
          <a:lstStyle/>
          <a:p>
            <a:pPr lvl="0" algn="ctr"/>
            <a:r>
              <a:rPr lang="en-US" sz="4000" dirty="0" smtClean="0">
                <a:solidFill>
                  <a:schemeClr val="accent1">
                    <a:lumMod val="75000"/>
                  </a:schemeClr>
                </a:solidFill>
              </a:rPr>
              <a:t>f</a:t>
            </a:r>
            <a:r>
              <a:rPr lang="en" sz="4000" dirty="0" smtClean="0">
                <a:solidFill>
                  <a:schemeClr val="accent1">
                    <a:lumMod val="75000"/>
                  </a:schemeClr>
                </a:solidFill>
              </a:rPr>
              <a:t>reshco hypermarket</a:t>
            </a:r>
            <a:br>
              <a:rPr lang="en" sz="4000" dirty="0" smtClean="0">
                <a:solidFill>
                  <a:schemeClr val="accent1">
                    <a:lumMod val="75000"/>
                  </a:schemeClr>
                </a:solidFill>
              </a:rPr>
            </a:br>
            <a:r>
              <a:rPr lang="en" sz="4000" dirty="0" smtClean="0">
                <a:solidFill>
                  <a:schemeClr val="accent1">
                    <a:lumMod val="75000"/>
                  </a:schemeClr>
                </a:solidFill>
              </a:rPr>
              <a:t>performance analysis;</a:t>
            </a:r>
            <a:r>
              <a:rPr lang="en" sz="4000" smtClean="0">
                <a:solidFill>
                  <a:schemeClr val="accent1">
                    <a:lumMod val="75000"/>
                  </a:schemeClr>
                </a:solidFill>
              </a:rPr>
              <a:t/>
            </a:r>
            <a:br>
              <a:rPr lang="en" sz="4000" smtClean="0">
                <a:solidFill>
                  <a:schemeClr val="accent1">
                    <a:lumMod val="75000"/>
                  </a:schemeClr>
                </a:solidFill>
              </a:rPr>
            </a:br>
            <a:r>
              <a:rPr lang="en" sz="4000" smtClean="0">
                <a:solidFill>
                  <a:schemeClr val="accent1">
                    <a:lumMod val="75000"/>
                  </a:schemeClr>
                </a:solidFill>
              </a:rPr>
              <a:t>REPORT and</a:t>
            </a:r>
            <a:r>
              <a:rPr lang="en" sz="4000" dirty="0" smtClean="0">
                <a:solidFill>
                  <a:schemeClr val="accent1">
                    <a:lumMod val="75000"/>
                  </a:schemeClr>
                </a:solidFill>
              </a:rPr>
              <a:t/>
            </a:r>
            <a:br>
              <a:rPr lang="en" sz="4000" dirty="0" smtClean="0">
                <a:solidFill>
                  <a:schemeClr val="accent1">
                    <a:lumMod val="75000"/>
                  </a:schemeClr>
                </a:solidFill>
              </a:rPr>
            </a:br>
            <a:r>
              <a:rPr lang="en" sz="4000" dirty="0" smtClean="0">
                <a:solidFill>
                  <a:schemeClr val="accent1">
                    <a:lumMod val="75000"/>
                  </a:schemeClr>
                </a:solidFill>
              </a:rPr>
              <a:t>obsrevations</a:t>
            </a:r>
            <a:r>
              <a:rPr lang="en" sz="4000" dirty="0" smtClean="0">
                <a:solidFill>
                  <a:srgbClr val="00B050"/>
                </a:solidFill>
              </a:rPr>
              <a:t/>
            </a:r>
            <a:br>
              <a:rPr lang="en" sz="4000" dirty="0" smtClean="0">
                <a:solidFill>
                  <a:srgbClr val="00B050"/>
                </a:solidFill>
              </a:rPr>
            </a:br>
            <a:r>
              <a:rPr lang="en" dirty="0" smtClean="0">
                <a:solidFill>
                  <a:srgbClr val="00B050"/>
                </a:solidFill>
              </a:rPr>
              <a:t>  </a:t>
            </a:r>
            <a:endParaRPr dirty="0">
              <a:solidFill>
                <a:srgbClr val="00B050"/>
              </a:solidFill>
            </a:endParaRPr>
          </a:p>
        </p:txBody>
      </p:sp>
      <p:sp>
        <p:nvSpPr>
          <p:cNvPr id="240" name="Google Shape;240;p34"/>
          <p:cNvSpPr txBox="1">
            <a:spLocks noGrp="1"/>
          </p:cNvSpPr>
          <p:nvPr>
            <p:ph type="subTitle" idx="1"/>
          </p:nvPr>
        </p:nvSpPr>
        <p:spPr>
          <a:xfrm>
            <a:off x="4246043" y="4204246"/>
            <a:ext cx="3815400" cy="214800"/>
          </a:xfrm>
          <a:prstGeom prst="rect">
            <a:avLst/>
          </a:prstGeom>
        </p:spPr>
        <p:txBody>
          <a:bodyPr spcFirstLastPara="1" wrap="square" lIns="91425" tIns="91425" rIns="91425" bIns="91425" anchor="ctr" anchorCtr="0">
            <a:noAutofit/>
          </a:bodyPr>
          <a:lstStyle/>
          <a:p>
            <a:pPr marL="0" lvl="0" indent="0"/>
            <a:r>
              <a:rPr lang="en" dirty="0" smtClean="0">
                <a:solidFill>
                  <a:srgbClr val="FFFF00"/>
                </a:solidFill>
              </a:rPr>
              <a:t>Deigned</a:t>
            </a:r>
            <a:r>
              <a:rPr lang="en-US" dirty="0" smtClean="0">
                <a:solidFill>
                  <a:srgbClr val="FFFF00"/>
                </a:solidFill>
              </a:rPr>
              <a:t> by  Sreenu Upputholla</a:t>
            </a:r>
            <a:endParaRPr dirty="0">
              <a:solidFill>
                <a:srgbClr val="FFFF00"/>
              </a:solidFill>
            </a:endParaRPr>
          </a:p>
        </p:txBody>
      </p:sp>
      <p:sp>
        <p:nvSpPr>
          <p:cNvPr id="241" name="Google Shape;241;p34"/>
          <p:cNvSpPr/>
          <p:nvPr/>
        </p:nvSpPr>
        <p:spPr>
          <a:xfrm>
            <a:off x="3177536" y="412151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050"/>
              </a:solidFill>
            </a:endParaRPr>
          </a:p>
        </p:txBody>
      </p:sp>
      <p:sp>
        <p:nvSpPr>
          <p:cNvPr id="242" name="Google Shape;242;p34"/>
          <p:cNvSpPr/>
          <p:nvPr/>
        </p:nvSpPr>
        <p:spPr>
          <a:xfrm rot="-1685758">
            <a:off x="4276754" y="42838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050"/>
              </a:solidFill>
            </a:endParaRPr>
          </a:p>
        </p:txBody>
      </p:sp>
      <p:sp>
        <p:nvSpPr>
          <p:cNvPr id="243" name="Google Shape;243;p34"/>
          <p:cNvSpPr/>
          <p:nvPr/>
        </p:nvSpPr>
        <p:spPr>
          <a:xfrm>
            <a:off x="846260" y="29824"/>
            <a:ext cx="1230024" cy="629849"/>
          </a:xfrm>
          <a:prstGeom prst="rect">
            <a:avLst/>
          </a:prstGeom>
        </p:spPr>
        <p:txBody>
          <a:bodyPr>
            <a:prstTxWarp prst="textPlain">
              <a:avLst/>
            </a:prstTxWarp>
          </a:bodyPr>
          <a:lstStyle/>
          <a:p>
            <a:pPr lvl="0" algn="ctr"/>
            <a:endParaRPr i="0" dirty="0">
              <a:ln w="9525" cap="flat" cmpd="sng">
                <a:solidFill>
                  <a:schemeClr val="dk1"/>
                </a:solidFill>
                <a:prstDash val="solid"/>
                <a:round/>
                <a:headEnd type="none" w="sm" len="sm"/>
                <a:tailEnd type="none" w="sm" len="sm"/>
              </a:ln>
              <a:solidFill>
                <a:srgbClr val="00B050"/>
              </a:solidFill>
              <a:latin typeface="Bebas Neue"/>
            </a:endParaRPr>
          </a:p>
        </p:txBody>
      </p:sp>
      <p:sp>
        <p:nvSpPr>
          <p:cNvPr id="244" name="Google Shape;244;p34"/>
          <p:cNvSpPr/>
          <p:nvPr/>
        </p:nvSpPr>
        <p:spPr>
          <a:xfrm>
            <a:off x="3870412" y="866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0B050"/>
              </a:solidFill>
            </a:endParaRPr>
          </a:p>
        </p:txBody>
      </p:sp>
      <p:sp>
        <p:nvSpPr>
          <p:cNvPr id="245" name="Google Shape;245;p34"/>
          <p:cNvSpPr txBox="1"/>
          <p:nvPr/>
        </p:nvSpPr>
        <p:spPr>
          <a:xfrm>
            <a:off x="6452171" y="212749"/>
            <a:ext cx="1977529" cy="300900"/>
          </a:xfrm>
          <a:prstGeom prst="rect">
            <a:avLst/>
          </a:prstGeom>
          <a:noFill/>
          <a:ln>
            <a:noFill/>
          </a:ln>
        </p:spPr>
        <p:txBody>
          <a:bodyPr spcFirstLastPara="1" wrap="square" lIns="91425" tIns="91425" rIns="0" bIns="91425" anchor="ctr" anchorCtr="0">
            <a:noAutofit/>
          </a:bodyPr>
          <a:lstStyle/>
          <a:p>
            <a:pPr marL="0" lvl="0" indent="0" algn="r" rtl="0">
              <a:spcBef>
                <a:spcPts val="0"/>
              </a:spcBef>
              <a:spcAft>
                <a:spcPts val="0"/>
              </a:spcAft>
              <a:buNone/>
            </a:pPr>
            <a:r>
              <a:rPr lang="en" dirty="0" smtClean="0">
                <a:solidFill>
                  <a:srgbClr val="FFFF00"/>
                </a:solidFill>
                <a:latin typeface="Bebas Neue"/>
                <a:sym typeface="Bebas Neue"/>
              </a:rPr>
              <a:t>Freshco    Hypermarket</a:t>
            </a:r>
          </a:p>
        </p:txBody>
      </p:sp>
      <p:sp>
        <p:nvSpPr>
          <p:cNvPr id="246" name="Google Shape;246;p34">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endParaRPr lang="en-US" sz="1000" dirty="0" smtClean="0">
              <a:solidFill>
                <a:schemeClr val="dk1"/>
              </a:solidFill>
              <a:latin typeface="Bebas Neue"/>
              <a:ea typeface="Bebas Neue"/>
              <a:cs typeface="Bebas Neue"/>
              <a:sym typeface="Bebas Neue"/>
            </a:endParaRPr>
          </a:p>
        </p:txBody>
      </p:sp>
      <p:grpSp>
        <p:nvGrpSpPr>
          <p:cNvPr id="249" name="Google Shape;249;p34"/>
          <p:cNvGrpSpPr/>
          <p:nvPr/>
        </p:nvGrpSpPr>
        <p:grpSpPr>
          <a:xfrm>
            <a:off x="706038" y="312972"/>
            <a:ext cx="140222" cy="140409"/>
            <a:chOff x="2741000" y="199475"/>
            <a:chExt cx="191953" cy="192210"/>
          </a:xfrm>
        </p:grpSpPr>
        <p:sp>
          <p:nvSpPr>
            <p:cNvPr id="250" name="Google Shape;250;p34"/>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4"/>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4"/>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4"/>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4"/>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4"/>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4"/>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4"/>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4"/>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2" name="Google Shape;322;p34">
            <a:hlinkClick r:id="rId4"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9851848">
            <a:off x="3717746" y="985383"/>
            <a:ext cx="2553321" cy="1973021"/>
          </a:xfrm>
          <a:prstGeom prst="rect">
            <a:avLst/>
          </a:prstGeom>
        </p:spPr>
      </p:pic>
      <p:pic>
        <p:nvPicPr>
          <p:cNvPr id="7" name="Picture 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9783769">
            <a:off x="6119609" y="1828721"/>
            <a:ext cx="2742968" cy="1650067"/>
          </a:xfrm>
          <a:prstGeom prst="rect">
            <a:avLst/>
          </a:prstGeom>
        </p:spPr>
      </p:pic>
      <p:sp>
        <p:nvSpPr>
          <p:cNvPr id="91" name="Google Shape;7963;p84"/>
          <p:cNvSpPr/>
          <p:nvPr/>
        </p:nvSpPr>
        <p:spPr>
          <a:xfrm rot="18910938">
            <a:off x="466033" y="1065347"/>
            <a:ext cx="265986" cy="369039"/>
          </a:xfrm>
          <a:custGeom>
            <a:avLst/>
            <a:gdLst/>
            <a:ahLst/>
            <a:cxnLst/>
            <a:rect l="l" t="t" r="r" b="b"/>
            <a:pathLst>
              <a:path w="9106" h="12634" extrusionOk="0">
                <a:moveTo>
                  <a:pt x="7499" y="788"/>
                </a:moveTo>
                <a:lnTo>
                  <a:pt x="7499" y="1859"/>
                </a:lnTo>
                <a:cubicBezTo>
                  <a:pt x="7499" y="2426"/>
                  <a:pt x="7373" y="3025"/>
                  <a:pt x="7121" y="3529"/>
                </a:cubicBezTo>
                <a:cubicBezTo>
                  <a:pt x="6806" y="3466"/>
                  <a:pt x="6554" y="3434"/>
                  <a:pt x="6239" y="3434"/>
                </a:cubicBezTo>
                <a:cubicBezTo>
                  <a:pt x="5546" y="3434"/>
                  <a:pt x="4916" y="3592"/>
                  <a:pt x="4380" y="3844"/>
                </a:cubicBezTo>
                <a:cubicBezTo>
                  <a:pt x="3907" y="4096"/>
                  <a:pt x="3403" y="4222"/>
                  <a:pt x="2931" y="4222"/>
                </a:cubicBezTo>
                <a:cubicBezTo>
                  <a:pt x="2710" y="4222"/>
                  <a:pt x="2521" y="4159"/>
                  <a:pt x="2364" y="4127"/>
                </a:cubicBezTo>
                <a:cubicBezTo>
                  <a:pt x="2301" y="4001"/>
                  <a:pt x="2206" y="3938"/>
                  <a:pt x="2175" y="3812"/>
                </a:cubicBezTo>
                <a:cubicBezTo>
                  <a:pt x="1860" y="3277"/>
                  <a:pt x="1702" y="2552"/>
                  <a:pt x="1702" y="1859"/>
                </a:cubicBezTo>
                <a:lnTo>
                  <a:pt x="1702" y="788"/>
                </a:lnTo>
                <a:close/>
                <a:moveTo>
                  <a:pt x="5357" y="7278"/>
                </a:moveTo>
                <a:cubicBezTo>
                  <a:pt x="5451" y="7372"/>
                  <a:pt x="5546" y="7435"/>
                  <a:pt x="5672" y="7467"/>
                </a:cubicBezTo>
                <a:cubicBezTo>
                  <a:pt x="6869" y="8066"/>
                  <a:pt x="7436" y="9420"/>
                  <a:pt x="7436" y="10743"/>
                </a:cubicBezTo>
                <a:lnTo>
                  <a:pt x="7436" y="11279"/>
                </a:lnTo>
                <a:lnTo>
                  <a:pt x="4821" y="9294"/>
                </a:lnTo>
                <a:cubicBezTo>
                  <a:pt x="4742" y="9231"/>
                  <a:pt x="4648" y="9200"/>
                  <a:pt x="4553" y="9200"/>
                </a:cubicBezTo>
                <a:cubicBezTo>
                  <a:pt x="4459" y="9200"/>
                  <a:pt x="4364" y="9231"/>
                  <a:pt x="4285" y="9294"/>
                </a:cubicBezTo>
                <a:lnTo>
                  <a:pt x="1671" y="11279"/>
                </a:lnTo>
                <a:lnTo>
                  <a:pt x="1671" y="10743"/>
                </a:lnTo>
                <a:cubicBezTo>
                  <a:pt x="1671" y="9357"/>
                  <a:pt x="2238" y="8066"/>
                  <a:pt x="3435" y="7467"/>
                </a:cubicBezTo>
                <a:cubicBezTo>
                  <a:pt x="3561" y="7435"/>
                  <a:pt x="3624" y="7372"/>
                  <a:pt x="3750" y="7278"/>
                </a:cubicBezTo>
                <a:lnTo>
                  <a:pt x="4191" y="8160"/>
                </a:lnTo>
                <a:cubicBezTo>
                  <a:pt x="4270" y="8318"/>
                  <a:pt x="4411" y="8396"/>
                  <a:pt x="4557" y="8396"/>
                </a:cubicBezTo>
                <a:cubicBezTo>
                  <a:pt x="4703" y="8396"/>
                  <a:pt x="4853" y="8318"/>
                  <a:pt x="4947" y="8160"/>
                </a:cubicBezTo>
                <a:lnTo>
                  <a:pt x="5357" y="7278"/>
                </a:lnTo>
                <a:close/>
                <a:moveTo>
                  <a:pt x="410" y="0"/>
                </a:moveTo>
                <a:cubicBezTo>
                  <a:pt x="158" y="0"/>
                  <a:pt x="1" y="189"/>
                  <a:pt x="1" y="410"/>
                </a:cubicBezTo>
                <a:cubicBezTo>
                  <a:pt x="1" y="630"/>
                  <a:pt x="190" y="788"/>
                  <a:pt x="410" y="788"/>
                </a:cubicBezTo>
                <a:lnTo>
                  <a:pt x="820" y="788"/>
                </a:lnTo>
                <a:lnTo>
                  <a:pt x="820" y="1859"/>
                </a:lnTo>
                <a:cubicBezTo>
                  <a:pt x="820" y="3749"/>
                  <a:pt x="1734" y="5199"/>
                  <a:pt x="3088" y="5860"/>
                </a:cubicBezTo>
                <a:cubicBezTo>
                  <a:pt x="3403" y="6018"/>
                  <a:pt x="3403" y="6585"/>
                  <a:pt x="3088" y="6742"/>
                </a:cubicBezTo>
                <a:cubicBezTo>
                  <a:pt x="1576" y="7467"/>
                  <a:pt x="820" y="9042"/>
                  <a:pt x="820" y="10743"/>
                </a:cubicBezTo>
                <a:lnTo>
                  <a:pt x="820" y="11815"/>
                </a:lnTo>
                <a:lnTo>
                  <a:pt x="410" y="11815"/>
                </a:lnTo>
                <a:cubicBezTo>
                  <a:pt x="158" y="11815"/>
                  <a:pt x="1" y="12004"/>
                  <a:pt x="1" y="12256"/>
                </a:cubicBezTo>
                <a:cubicBezTo>
                  <a:pt x="1" y="12476"/>
                  <a:pt x="190" y="12634"/>
                  <a:pt x="410" y="12634"/>
                </a:cubicBezTo>
                <a:lnTo>
                  <a:pt x="8665" y="12634"/>
                </a:lnTo>
                <a:cubicBezTo>
                  <a:pt x="8917" y="12634"/>
                  <a:pt x="9106" y="12445"/>
                  <a:pt x="9106" y="12256"/>
                </a:cubicBezTo>
                <a:cubicBezTo>
                  <a:pt x="9106" y="12004"/>
                  <a:pt x="8917" y="11815"/>
                  <a:pt x="8665" y="11815"/>
                </a:cubicBezTo>
                <a:lnTo>
                  <a:pt x="8287" y="11815"/>
                </a:lnTo>
                <a:lnTo>
                  <a:pt x="8287" y="10743"/>
                </a:lnTo>
                <a:cubicBezTo>
                  <a:pt x="8287" y="9042"/>
                  <a:pt x="7530" y="7467"/>
                  <a:pt x="6018" y="6742"/>
                </a:cubicBezTo>
                <a:cubicBezTo>
                  <a:pt x="5703" y="6585"/>
                  <a:pt x="5672" y="6018"/>
                  <a:pt x="6018" y="5860"/>
                </a:cubicBezTo>
                <a:cubicBezTo>
                  <a:pt x="7530" y="5136"/>
                  <a:pt x="8287" y="3560"/>
                  <a:pt x="8287" y="1859"/>
                </a:cubicBezTo>
                <a:lnTo>
                  <a:pt x="8287" y="788"/>
                </a:lnTo>
                <a:lnTo>
                  <a:pt x="8665" y="788"/>
                </a:lnTo>
                <a:cubicBezTo>
                  <a:pt x="8917" y="788"/>
                  <a:pt x="9106" y="599"/>
                  <a:pt x="9106" y="410"/>
                </a:cubicBezTo>
                <a:cubicBezTo>
                  <a:pt x="9106" y="158"/>
                  <a:pt x="8917" y="0"/>
                  <a:pt x="866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10318;p89"/>
          <p:cNvGrpSpPr/>
          <p:nvPr/>
        </p:nvGrpSpPr>
        <p:grpSpPr>
          <a:xfrm rot="15631724">
            <a:off x="700440" y="2879618"/>
            <a:ext cx="420775" cy="418507"/>
            <a:chOff x="-4118225" y="3253275"/>
            <a:chExt cx="292225" cy="290650"/>
          </a:xfrm>
        </p:grpSpPr>
        <p:sp>
          <p:nvSpPr>
            <p:cNvPr id="93" name="Google Shape;10319;p89"/>
            <p:cNvSpPr/>
            <p:nvPr/>
          </p:nvSpPr>
          <p:spPr>
            <a:xfrm>
              <a:off x="-4118225" y="3287125"/>
              <a:ext cx="256725" cy="256800"/>
            </a:xfrm>
            <a:custGeom>
              <a:avLst/>
              <a:gdLst/>
              <a:ahLst/>
              <a:cxnLst/>
              <a:rect l="l" t="t" r="r" b="b"/>
              <a:pathLst>
                <a:path w="10269" h="10272" extrusionOk="0">
                  <a:moveTo>
                    <a:pt x="5104" y="1"/>
                  </a:moveTo>
                  <a:cubicBezTo>
                    <a:pt x="2268" y="1"/>
                    <a:pt x="0" y="2301"/>
                    <a:pt x="0" y="5136"/>
                  </a:cubicBezTo>
                  <a:cubicBezTo>
                    <a:pt x="0" y="7972"/>
                    <a:pt x="2268" y="10271"/>
                    <a:pt x="5104" y="10271"/>
                  </a:cubicBezTo>
                  <a:cubicBezTo>
                    <a:pt x="7939" y="10271"/>
                    <a:pt x="10239" y="8003"/>
                    <a:pt x="10239" y="5168"/>
                  </a:cubicBezTo>
                  <a:cubicBezTo>
                    <a:pt x="10268" y="4993"/>
                    <a:pt x="10108" y="4818"/>
                    <a:pt x="9910" y="4818"/>
                  </a:cubicBezTo>
                  <a:cubicBezTo>
                    <a:pt x="9894" y="4818"/>
                    <a:pt x="9877" y="4819"/>
                    <a:pt x="9861" y="4821"/>
                  </a:cubicBezTo>
                  <a:lnTo>
                    <a:pt x="5797" y="4821"/>
                  </a:lnTo>
                  <a:cubicBezTo>
                    <a:pt x="5639" y="4821"/>
                    <a:pt x="5450" y="4695"/>
                    <a:pt x="5450" y="4506"/>
                  </a:cubicBezTo>
                  <a:lnTo>
                    <a:pt x="5450" y="347"/>
                  </a:lnTo>
                  <a:cubicBezTo>
                    <a:pt x="5450" y="158"/>
                    <a:pt x="5324" y="1"/>
                    <a:pt x="5104"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10320;p89"/>
            <p:cNvSpPr/>
            <p:nvPr/>
          </p:nvSpPr>
          <p:spPr>
            <a:xfrm>
              <a:off x="-3963850" y="3253275"/>
              <a:ext cx="137850" cy="137850"/>
            </a:xfrm>
            <a:custGeom>
              <a:avLst/>
              <a:gdLst/>
              <a:ahLst/>
              <a:cxnLst/>
              <a:rect l="l" t="t" r="r" b="b"/>
              <a:pathLst>
                <a:path w="5514" h="5514" extrusionOk="0">
                  <a:moveTo>
                    <a:pt x="347" y="0"/>
                  </a:moveTo>
                  <a:cubicBezTo>
                    <a:pt x="158" y="0"/>
                    <a:pt x="0" y="158"/>
                    <a:pt x="0" y="347"/>
                  </a:cubicBezTo>
                  <a:lnTo>
                    <a:pt x="0" y="5135"/>
                  </a:lnTo>
                  <a:cubicBezTo>
                    <a:pt x="0" y="5356"/>
                    <a:pt x="158" y="5514"/>
                    <a:pt x="347" y="5514"/>
                  </a:cubicBezTo>
                  <a:lnTo>
                    <a:pt x="5167" y="5514"/>
                  </a:lnTo>
                  <a:cubicBezTo>
                    <a:pt x="5356" y="5514"/>
                    <a:pt x="5513" y="5356"/>
                    <a:pt x="5513" y="5135"/>
                  </a:cubicBezTo>
                  <a:cubicBezTo>
                    <a:pt x="5513" y="2269"/>
                    <a:pt x="3182" y="0"/>
                    <a:pt x="34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8604;p85"/>
          <p:cNvGrpSpPr/>
          <p:nvPr/>
        </p:nvGrpSpPr>
        <p:grpSpPr>
          <a:xfrm rot="19772886">
            <a:off x="454798" y="3700236"/>
            <a:ext cx="350079" cy="513387"/>
            <a:chOff x="2037825" y="3254050"/>
            <a:chExt cx="296175" cy="296175"/>
          </a:xfrm>
        </p:grpSpPr>
        <p:sp>
          <p:nvSpPr>
            <p:cNvPr id="96" name="Google Shape;8605;p85"/>
            <p:cNvSpPr/>
            <p:nvPr/>
          </p:nvSpPr>
          <p:spPr>
            <a:xfrm>
              <a:off x="2063825" y="3254050"/>
              <a:ext cx="86675" cy="86675"/>
            </a:xfrm>
            <a:custGeom>
              <a:avLst/>
              <a:gdLst/>
              <a:ahLst/>
              <a:cxnLst/>
              <a:rect l="l" t="t" r="r" b="b"/>
              <a:pathLst>
                <a:path w="3467" h="3467" extrusionOk="0">
                  <a:moveTo>
                    <a:pt x="1733" y="1"/>
                  </a:moveTo>
                  <a:cubicBezTo>
                    <a:pt x="788" y="1"/>
                    <a:pt x="1" y="788"/>
                    <a:pt x="1" y="1733"/>
                  </a:cubicBezTo>
                  <a:cubicBezTo>
                    <a:pt x="1" y="2679"/>
                    <a:pt x="788" y="3466"/>
                    <a:pt x="1733" y="3466"/>
                  </a:cubicBezTo>
                  <a:cubicBezTo>
                    <a:pt x="2678" y="3466"/>
                    <a:pt x="3466" y="2679"/>
                    <a:pt x="3466" y="1733"/>
                  </a:cubicBezTo>
                  <a:cubicBezTo>
                    <a:pt x="3466" y="788"/>
                    <a:pt x="2678" y="1"/>
                    <a:pt x="173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8606;p85"/>
            <p:cNvSpPr/>
            <p:nvPr/>
          </p:nvSpPr>
          <p:spPr>
            <a:xfrm>
              <a:off x="2178025" y="3289500"/>
              <a:ext cx="104000" cy="67950"/>
            </a:xfrm>
            <a:custGeom>
              <a:avLst/>
              <a:gdLst/>
              <a:ahLst/>
              <a:cxnLst/>
              <a:rect l="l" t="t" r="r" b="b"/>
              <a:pathLst>
                <a:path w="4160" h="2718" extrusionOk="0">
                  <a:moveTo>
                    <a:pt x="347" y="0"/>
                  </a:moveTo>
                  <a:cubicBezTo>
                    <a:pt x="158" y="0"/>
                    <a:pt x="1" y="158"/>
                    <a:pt x="1" y="347"/>
                  </a:cubicBezTo>
                  <a:cubicBezTo>
                    <a:pt x="1" y="536"/>
                    <a:pt x="95" y="662"/>
                    <a:pt x="316" y="662"/>
                  </a:cubicBezTo>
                  <a:lnTo>
                    <a:pt x="2395" y="662"/>
                  </a:lnTo>
                  <a:cubicBezTo>
                    <a:pt x="2584" y="662"/>
                    <a:pt x="2742" y="820"/>
                    <a:pt x="2742" y="1009"/>
                  </a:cubicBezTo>
                  <a:lnTo>
                    <a:pt x="2742" y="1576"/>
                  </a:lnTo>
                  <a:lnTo>
                    <a:pt x="2616" y="1450"/>
                  </a:lnTo>
                  <a:cubicBezTo>
                    <a:pt x="2568" y="1387"/>
                    <a:pt x="2482" y="1355"/>
                    <a:pt x="2391" y="1355"/>
                  </a:cubicBezTo>
                  <a:cubicBezTo>
                    <a:pt x="2301" y="1355"/>
                    <a:pt x="2206" y="1387"/>
                    <a:pt x="2143" y="1450"/>
                  </a:cubicBezTo>
                  <a:cubicBezTo>
                    <a:pt x="2049" y="1576"/>
                    <a:pt x="2049" y="1796"/>
                    <a:pt x="2143" y="1922"/>
                  </a:cubicBezTo>
                  <a:lnTo>
                    <a:pt x="2868" y="2647"/>
                  </a:lnTo>
                  <a:cubicBezTo>
                    <a:pt x="2931" y="2694"/>
                    <a:pt x="3017" y="2718"/>
                    <a:pt x="3104" y="2718"/>
                  </a:cubicBezTo>
                  <a:cubicBezTo>
                    <a:pt x="3191" y="2718"/>
                    <a:pt x="3277" y="2694"/>
                    <a:pt x="3340" y="2647"/>
                  </a:cubicBezTo>
                  <a:lnTo>
                    <a:pt x="4033" y="1922"/>
                  </a:lnTo>
                  <a:cubicBezTo>
                    <a:pt x="4159" y="1796"/>
                    <a:pt x="4159" y="1576"/>
                    <a:pt x="4033" y="1450"/>
                  </a:cubicBezTo>
                  <a:cubicBezTo>
                    <a:pt x="3986" y="1387"/>
                    <a:pt x="3899" y="1355"/>
                    <a:pt x="3809" y="1355"/>
                  </a:cubicBezTo>
                  <a:cubicBezTo>
                    <a:pt x="3718" y="1355"/>
                    <a:pt x="3624" y="1387"/>
                    <a:pt x="3561" y="1450"/>
                  </a:cubicBezTo>
                  <a:lnTo>
                    <a:pt x="3466" y="1576"/>
                  </a:lnTo>
                  <a:lnTo>
                    <a:pt x="3466" y="1009"/>
                  </a:lnTo>
                  <a:cubicBezTo>
                    <a:pt x="3466" y="441"/>
                    <a:pt x="2994" y="0"/>
                    <a:pt x="242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8607;p85"/>
            <p:cNvSpPr/>
            <p:nvPr/>
          </p:nvSpPr>
          <p:spPr>
            <a:xfrm>
              <a:off x="2070125" y="3444225"/>
              <a:ext cx="106350" cy="69075"/>
            </a:xfrm>
            <a:custGeom>
              <a:avLst/>
              <a:gdLst/>
              <a:ahLst/>
              <a:cxnLst/>
              <a:rect l="l" t="t" r="r" b="b"/>
              <a:pathLst>
                <a:path w="4254" h="2763" extrusionOk="0">
                  <a:moveTo>
                    <a:pt x="1095" y="0"/>
                  </a:moveTo>
                  <a:cubicBezTo>
                    <a:pt x="1002" y="0"/>
                    <a:pt x="904" y="28"/>
                    <a:pt x="820" y="112"/>
                  </a:cubicBezTo>
                  <a:lnTo>
                    <a:pt x="127" y="805"/>
                  </a:lnTo>
                  <a:cubicBezTo>
                    <a:pt x="1" y="931"/>
                    <a:pt x="1" y="1184"/>
                    <a:pt x="127" y="1278"/>
                  </a:cubicBezTo>
                  <a:cubicBezTo>
                    <a:pt x="190" y="1341"/>
                    <a:pt x="276" y="1373"/>
                    <a:pt x="363" y="1373"/>
                  </a:cubicBezTo>
                  <a:cubicBezTo>
                    <a:pt x="449" y="1373"/>
                    <a:pt x="536" y="1341"/>
                    <a:pt x="599" y="1278"/>
                  </a:cubicBezTo>
                  <a:lnTo>
                    <a:pt x="725" y="1184"/>
                  </a:lnTo>
                  <a:lnTo>
                    <a:pt x="725" y="1719"/>
                  </a:lnTo>
                  <a:cubicBezTo>
                    <a:pt x="725" y="2318"/>
                    <a:pt x="1198" y="2759"/>
                    <a:pt x="1733" y="2759"/>
                  </a:cubicBezTo>
                  <a:lnTo>
                    <a:pt x="3813" y="2759"/>
                  </a:lnTo>
                  <a:cubicBezTo>
                    <a:pt x="3837" y="2761"/>
                    <a:pt x="3861" y="2763"/>
                    <a:pt x="3883" y="2763"/>
                  </a:cubicBezTo>
                  <a:cubicBezTo>
                    <a:pt x="4122" y="2763"/>
                    <a:pt x="4254" y="2616"/>
                    <a:pt x="4254" y="2444"/>
                  </a:cubicBezTo>
                  <a:cubicBezTo>
                    <a:pt x="4254" y="2223"/>
                    <a:pt x="4096" y="2066"/>
                    <a:pt x="3907" y="2066"/>
                  </a:cubicBezTo>
                  <a:lnTo>
                    <a:pt x="1828" y="2066"/>
                  </a:lnTo>
                  <a:cubicBezTo>
                    <a:pt x="1639" y="2066"/>
                    <a:pt x="1481" y="1908"/>
                    <a:pt x="1481" y="1719"/>
                  </a:cubicBezTo>
                  <a:lnTo>
                    <a:pt x="1481" y="1184"/>
                  </a:lnTo>
                  <a:lnTo>
                    <a:pt x="1576" y="1278"/>
                  </a:lnTo>
                  <a:cubicBezTo>
                    <a:pt x="1639" y="1341"/>
                    <a:pt x="1733" y="1373"/>
                    <a:pt x="1824" y="1373"/>
                  </a:cubicBezTo>
                  <a:cubicBezTo>
                    <a:pt x="1914" y="1373"/>
                    <a:pt x="2001" y="1341"/>
                    <a:pt x="2048" y="1278"/>
                  </a:cubicBezTo>
                  <a:cubicBezTo>
                    <a:pt x="2174" y="1184"/>
                    <a:pt x="2174" y="931"/>
                    <a:pt x="2048" y="805"/>
                  </a:cubicBezTo>
                  <a:lnTo>
                    <a:pt x="1355" y="112"/>
                  </a:lnTo>
                  <a:cubicBezTo>
                    <a:pt x="1292" y="81"/>
                    <a:pt x="1261" y="81"/>
                    <a:pt x="1229" y="18"/>
                  </a:cubicBezTo>
                  <a:cubicBezTo>
                    <a:pt x="1187" y="7"/>
                    <a:pt x="1142" y="0"/>
                    <a:pt x="1095"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8608;p85"/>
            <p:cNvSpPr/>
            <p:nvPr/>
          </p:nvSpPr>
          <p:spPr>
            <a:xfrm>
              <a:off x="2219775" y="3375350"/>
              <a:ext cx="89025" cy="85875"/>
            </a:xfrm>
            <a:custGeom>
              <a:avLst/>
              <a:gdLst/>
              <a:ahLst/>
              <a:cxnLst/>
              <a:rect l="l" t="t" r="r" b="b"/>
              <a:pathLst>
                <a:path w="3561" h="3435" extrusionOk="0">
                  <a:moveTo>
                    <a:pt x="1796" y="0"/>
                  </a:moveTo>
                  <a:cubicBezTo>
                    <a:pt x="788" y="0"/>
                    <a:pt x="0" y="788"/>
                    <a:pt x="0" y="1733"/>
                  </a:cubicBezTo>
                  <a:cubicBezTo>
                    <a:pt x="0" y="2647"/>
                    <a:pt x="788" y="3434"/>
                    <a:pt x="1796" y="3434"/>
                  </a:cubicBezTo>
                  <a:cubicBezTo>
                    <a:pt x="2741" y="3434"/>
                    <a:pt x="3561" y="2647"/>
                    <a:pt x="3561" y="1733"/>
                  </a:cubicBezTo>
                  <a:cubicBezTo>
                    <a:pt x="3561" y="788"/>
                    <a:pt x="2773" y="0"/>
                    <a:pt x="1796"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8609;p85"/>
            <p:cNvSpPr/>
            <p:nvPr/>
          </p:nvSpPr>
          <p:spPr>
            <a:xfrm>
              <a:off x="2037825" y="3339125"/>
              <a:ext cx="138650" cy="88225"/>
            </a:xfrm>
            <a:custGeom>
              <a:avLst/>
              <a:gdLst/>
              <a:ahLst/>
              <a:cxnLst/>
              <a:rect l="l" t="t" r="r" b="b"/>
              <a:pathLst>
                <a:path w="5546" h="3529" extrusionOk="0">
                  <a:moveTo>
                    <a:pt x="1072" y="0"/>
                  </a:moveTo>
                  <a:cubicBezTo>
                    <a:pt x="442" y="536"/>
                    <a:pt x="32" y="1292"/>
                    <a:pt x="32" y="2143"/>
                  </a:cubicBezTo>
                  <a:lnTo>
                    <a:pt x="32" y="3182"/>
                  </a:lnTo>
                  <a:cubicBezTo>
                    <a:pt x="1" y="3371"/>
                    <a:pt x="158" y="3529"/>
                    <a:pt x="347" y="3529"/>
                  </a:cubicBezTo>
                  <a:lnTo>
                    <a:pt x="5199" y="3529"/>
                  </a:lnTo>
                  <a:cubicBezTo>
                    <a:pt x="5388" y="3529"/>
                    <a:pt x="5546" y="3371"/>
                    <a:pt x="5546" y="3182"/>
                  </a:cubicBezTo>
                  <a:lnTo>
                    <a:pt x="5546" y="2143"/>
                  </a:lnTo>
                  <a:cubicBezTo>
                    <a:pt x="5546" y="1292"/>
                    <a:pt x="5168" y="536"/>
                    <a:pt x="4538" y="0"/>
                  </a:cubicBezTo>
                  <a:cubicBezTo>
                    <a:pt x="4096" y="473"/>
                    <a:pt x="3466" y="756"/>
                    <a:pt x="2805" y="756"/>
                  </a:cubicBezTo>
                  <a:cubicBezTo>
                    <a:pt x="2143" y="756"/>
                    <a:pt x="1513" y="504"/>
                    <a:pt x="1072"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8610;p85"/>
            <p:cNvSpPr/>
            <p:nvPr/>
          </p:nvSpPr>
          <p:spPr>
            <a:xfrm>
              <a:off x="2193775" y="3460400"/>
              <a:ext cx="140225" cy="89825"/>
            </a:xfrm>
            <a:custGeom>
              <a:avLst/>
              <a:gdLst/>
              <a:ahLst/>
              <a:cxnLst/>
              <a:rect l="l" t="t" r="r" b="b"/>
              <a:pathLst>
                <a:path w="5609" h="3593" extrusionOk="0">
                  <a:moveTo>
                    <a:pt x="1009" y="1"/>
                  </a:moveTo>
                  <a:cubicBezTo>
                    <a:pt x="379" y="537"/>
                    <a:pt x="1" y="1261"/>
                    <a:pt x="1" y="2143"/>
                  </a:cubicBezTo>
                  <a:lnTo>
                    <a:pt x="1" y="3246"/>
                  </a:lnTo>
                  <a:cubicBezTo>
                    <a:pt x="1" y="3435"/>
                    <a:pt x="158" y="3592"/>
                    <a:pt x="347" y="3592"/>
                  </a:cubicBezTo>
                  <a:lnTo>
                    <a:pt x="5262" y="3592"/>
                  </a:lnTo>
                  <a:cubicBezTo>
                    <a:pt x="5451" y="3592"/>
                    <a:pt x="5609" y="3435"/>
                    <a:pt x="5609" y="3246"/>
                  </a:cubicBezTo>
                  <a:lnTo>
                    <a:pt x="5609" y="2143"/>
                  </a:lnTo>
                  <a:cubicBezTo>
                    <a:pt x="5577" y="1261"/>
                    <a:pt x="5199" y="537"/>
                    <a:pt x="4569" y="1"/>
                  </a:cubicBezTo>
                  <a:cubicBezTo>
                    <a:pt x="4128" y="474"/>
                    <a:pt x="3498" y="757"/>
                    <a:pt x="2773" y="757"/>
                  </a:cubicBezTo>
                  <a:cubicBezTo>
                    <a:pt x="2080" y="757"/>
                    <a:pt x="1450" y="474"/>
                    <a:pt x="1009"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 name="Google Shape;7176;p82"/>
          <p:cNvGrpSpPr/>
          <p:nvPr/>
        </p:nvGrpSpPr>
        <p:grpSpPr>
          <a:xfrm rot="19752588">
            <a:off x="6475780" y="996220"/>
            <a:ext cx="1369531" cy="262489"/>
            <a:chOff x="723300" y="4253549"/>
            <a:chExt cx="2276482" cy="324900"/>
          </a:xfrm>
        </p:grpSpPr>
        <p:sp>
          <p:nvSpPr>
            <p:cNvPr id="103" name="Google Shape;7177;p82"/>
            <p:cNvSpPr/>
            <p:nvPr/>
          </p:nvSpPr>
          <p:spPr>
            <a:xfrm>
              <a:off x="723300" y="4253549"/>
              <a:ext cx="341700" cy="324900"/>
            </a:xfrm>
            <a:prstGeom prst="star5">
              <a:avLst>
                <a:gd name="adj" fmla="val 19098"/>
                <a:gd name="hf" fmla="val 105146"/>
                <a:gd name="vf" fmla="val 110557"/>
              </a:avLst>
            </a:pr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7178;p82"/>
            <p:cNvSpPr/>
            <p:nvPr/>
          </p:nvSpPr>
          <p:spPr>
            <a:xfrm>
              <a:off x="1206995" y="4253549"/>
              <a:ext cx="341700" cy="324900"/>
            </a:xfrm>
            <a:prstGeom prst="star5">
              <a:avLst>
                <a:gd name="adj" fmla="val 19098"/>
                <a:gd name="hf" fmla="val 105146"/>
                <a:gd name="vf" fmla="val 110557"/>
              </a:avLst>
            </a:pr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7179;p82"/>
            <p:cNvSpPr/>
            <p:nvPr/>
          </p:nvSpPr>
          <p:spPr>
            <a:xfrm>
              <a:off x="1690691" y="4253549"/>
              <a:ext cx="341700" cy="324900"/>
            </a:xfrm>
            <a:prstGeom prst="star5">
              <a:avLst>
                <a:gd name="adj" fmla="val 19098"/>
                <a:gd name="hf" fmla="val 105146"/>
                <a:gd name="vf" fmla="val 110557"/>
              </a:avLst>
            </a:pr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7180;p82"/>
            <p:cNvSpPr/>
            <p:nvPr/>
          </p:nvSpPr>
          <p:spPr>
            <a:xfrm>
              <a:off x="2174386" y="4253549"/>
              <a:ext cx="341700" cy="324900"/>
            </a:xfrm>
            <a:prstGeom prst="star5">
              <a:avLst>
                <a:gd name="adj" fmla="val 19098"/>
                <a:gd name="hf" fmla="val 105146"/>
                <a:gd name="vf" fmla="val 110557"/>
              </a:avLst>
            </a:pr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7181;p82"/>
            <p:cNvSpPr/>
            <p:nvPr/>
          </p:nvSpPr>
          <p:spPr>
            <a:xfrm>
              <a:off x="2658082" y="4253549"/>
              <a:ext cx="341700" cy="324900"/>
            </a:xfrm>
            <a:prstGeom prst="star5">
              <a:avLst>
                <a:gd name="adj" fmla="val 19098"/>
                <a:gd name="hf" fmla="val 105146"/>
                <a:gd name="vf" fmla="val 110557"/>
              </a:avLst>
            </a:pr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 name="Google Shape;5186;p78"/>
          <p:cNvGrpSpPr/>
          <p:nvPr/>
        </p:nvGrpSpPr>
        <p:grpSpPr>
          <a:xfrm rot="19800041">
            <a:off x="8135764" y="3671728"/>
            <a:ext cx="587871" cy="512373"/>
            <a:chOff x="6000100" y="3076250"/>
            <a:chExt cx="587871" cy="512373"/>
          </a:xfrm>
        </p:grpSpPr>
        <p:sp>
          <p:nvSpPr>
            <p:cNvPr id="109" name="Google Shape;5187;p78"/>
            <p:cNvSpPr/>
            <p:nvPr/>
          </p:nvSpPr>
          <p:spPr>
            <a:xfrm>
              <a:off x="6000100" y="3076250"/>
              <a:ext cx="587871" cy="512373"/>
            </a:xfrm>
            <a:custGeom>
              <a:avLst/>
              <a:gdLst/>
              <a:ahLst/>
              <a:cxnLst/>
              <a:rect l="l" t="t" r="r" b="b"/>
              <a:pathLst>
                <a:path w="101884" h="88838" extrusionOk="0">
                  <a:moveTo>
                    <a:pt x="50272" y="0"/>
                  </a:moveTo>
                  <a:cubicBezTo>
                    <a:pt x="31897" y="0"/>
                    <a:pt x="14791" y="11087"/>
                    <a:pt x="8322" y="29000"/>
                  </a:cubicBezTo>
                  <a:cubicBezTo>
                    <a:pt x="1" y="51995"/>
                    <a:pt x="12332" y="77546"/>
                    <a:pt x="35878" y="86063"/>
                  </a:cubicBezTo>
                  <a:cubicBezTo>
                    <a:pt x="41078" y="87945"/>
                    <a:pt x="46391" y="88838"/>
                    <a:pt x="51602" y="88838"/>
                  </a:cubicBezTo>
                  <a:cubicBezTo>
                    <a:pt x="69970" y="88838"/>
                    <a:pt x="87079" y="77751"/>
                    <a:pt x="93562" y="59838"/>
                  </a:cubicBezTo>
                  <a:cubicBezTo>
                    <a:pt x="101883" y="36843"/>
                    <a:pt x="89534" y="11292"/>
                    <a:pt x="66006" y="2775"/>
                  </a:cubicBezTo>
                  <a:cubicBezTo>
                    <a:pt x="60802" y="893"/>
                    <a:pt x="55486" y="0"/>
                    <a:pt x="50272" y="0"/>
                  </a:cubicBezTo>
                  <a:close/>
                </a:path>
              </a:pathLst>
            </a:custGeom>
            <a:solidFill>
              <a:srgbClr val="CFD9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 name="Google Shape;5188;p78"/>
            <p:cNvGrpSpPr/>
            <p:nvPr/>
          </p:nvGrpSpPr>
          <p:grpSpPr>
            <a:xfrm>
              <a:off x="6031360" y="3076713"/>
              <a:ext cx="539107" cy="480965"/>
              <a:chOff x="6031360" y="3076713"/>
              <a:chExt cx="539107" cy="480965"/>
            </a:xfrm>
          </p:grpSpPr>
          <p:sp>
            <p:nvSpPr>
              <p:cNvPr id="111" name="Google Shape;5189;p78"/>
              <p:cNvSpPr/>
              <p:nvPr/>
            </p:nvSpPr>
            <p:spPr>
              <a:xfrm>
                <a:off x="6160232" y="3107767"/>
                <a:ext cx="410235" cy="449911"/>
              </a:xfrm>
              <a:custGeom>
                <a:avLst/>
                <a:gdLst/>
                <a:ahLst/>
                <a:cxnLst/>
                <a:rect l="l" t="t" r="r" b="b"/>
                <a:pathLst>
                  <a:path w="71098" h="78008" extrusionOk="0">
                    <a:moveTo>
                      <a:pt x="36108" y="3531"/>
                    </a:moveTo>
                    <a:lnTo>
                      <a:pt x="36835" y="4631"/>
                    </a:lnTo>
                    <a:cubicBezTo>
                      <a:pt x="36551" y="4826"/>
                      <a:pt x="36268" y="5039"/>
                      <a:pt x="35948" y="5217"/>
                    </a:cubicBezTo>
                    <a:cubicBezTo>
                      <a:pt x="35043" y="5749"/>
                      <a:pt x="34635" y="6459"/>
                      <a:pt x="35132" y="7488"/>
                    </a:cubicBezTo>
                    <a:cubicBezTo>
                      <a:pt x="35486" y="8208"/>
                      <a:pt x="35984" y="8561"/>
                      <a:pt x="36635" y="8561"/>
                    </a:cubicBezTo>
                    <a:cubicBezTo>
                      <a:pt x="36866" y="8561"/>
                      <a:pt x="37116" y="8517"/>
                      <a:pt x="37385" y="8428"/>
                    </a:cubicBezTo>
                    <a:cubicBezTo>
                      <a:pt x="37776" y="8304"/>
                      <a:pt x="38184" y="8198"/>
                      <a:pt x="38752" y="8056"/>
                    </a:cubicBezTo>
                    <a:lnTo>
                      <a:pt x="38752" y="8056"/>
                    </a:lnTo>
                    <a:cubicBezTo>
                      <a:pt x="38412" y="9075"/>
                      <a:pt x="37909" y="9331"/>
                      <a:pt x="37373" y="9331"/>
                    </a:cubicBezTo>
                    <a:cubicBezTo>
                      <a:pt x="36833" y="9331"/>
                      <a:pt x="36258" y="9072"/>
                      <a:pt x="35779" y="9072"/>
                    </a:cubicBezTo>
                    <a:cubicBezTo>
                      <a:pt x="35690" y="9072"/>
                      <a:pt x="35604" y="9081"/>
                      <a:pt x="35522" y="9102"/>
                    </a:cubicBezTo>
                    <a:lnTo>
                      <a:pt x="33162" y="11977"/>
                    </a:lnTo>
                    <a:lnTo>
                      <a:pt x="28585" y="11037"/>
                    </a:lnTo>
                    <a:lnTo>
                      <a:pt x="31832" y="10238"/>
                    </a:lnTo>
                    <a:cubicBezTo>
                      <a:pt x="32825" y="8162"/>
                      <a:pt x="33127" y="7062"/>
                      <a:pt x="32914" y="6228"/>
                    </a:cubicBezTo>
                    <a:lnTo>
                      <a:pt x="36108" y="3531"/>
                    </a:lnTo>
                    <a:close/>
                    <a:moveTo>
                      <a:pt x="38947" y="36232"/>
                    </a:moveTo>
                    <a:lnTo>
                      <a:pt x="38947" y="36232"/>
                    </a:lnTo>
                    <a:cubicBezTo>
                      <a:pt x="40402" y="36374"/>
                      <a:pt x="40561" y="37705"/>
                      <a:pt x="41253" y="38486"/>
                    </a:cubicBezTo>
                    <a:cubicBezTo>
                      <a:pt x="40278" y="40029"/>
                      <a:pt x="42194" y="41076"/>
                      <a:pt x="41963" y="42673"/>
                    </a:cubicBezTo>
                    <a:cubicBezTo>
                      <a:pt x="41786" y="43862"/>
                      <a:pt x="42833" y="45264"/>
                      <a:pt x="43241" y="46648"/>
                    </a:cubicBezTo>
                    <a:cubicBezTo>
                      <a:pt x="43560" y="47641"/>
                      <a:pt x="43507" y="48741"/>
                      <a:pt x="43046" y="49699"/>
                    </a:cubicBezTo>
                    <a:lnTo>
                      <a:pt x="40473" y="45760"/>
                    </a:lnTo>
                    <a:cubicBezTo>
                      <a:pt x="41449" y="42726"/>
                      <a:pt x="39160" y="39728"/>
                      <a:pt x="38947" y="36232"/>
                    </a:cubicBezTo>
                    <a:close/>
                    <a:moveTo>
                      <a:pt x="36430" y="1"/>
                    </a:moveTo>
                    <a:cubicBezTo>
                      <a:pt x="35873" y="1"/>
                      <a:pt x="35316" y="87"/>
                      <a:pt x="34759" y="284"/>
                    </a:cubicBezTo>
                    <a:cubicBezTo>
                      <a:pt x="33659" y="657"/>
                      <a:pt x="32346" y="870"/>
                      <a:pt x="31885" y="2005"/>
                    </a:cubicBezTo>
                    <a:cubicBezTo>
                      <a:pt x="31264" y="3567"/>
                      <a:pt x="29809" y="3549"/>
                      <a:pt x="28656" y="3992"/>
                    </a:cubicBezTo>
                    <a:cubicBezTo>
                      <a:pt x="26331" y="4826"/>
                      <a:pt x="26012" y="5465"/>
                      <a:pt x="27006" y="7683"/>
                    </a:cubicBezTo>
                    <a:lnTo>
                      <a:pt x="29791" y="7736"/>
                    </a:lnTo>
                    <a:lnTo>
                      <a:pt x="29046" y="10327"/>
                    </a:lnTo>
                    <a:lnTo>
                      <a:pt x="28425" y="7736"/>
                    </a:lnTo>
                    <a:lnTo>
                      <a:pt x="26633" y="11143"/>
                    </a:lnTo>
                    <a:cubicBezTo>
                      <a:pt x="25746" y="11374"/>
                      <a:pt x="24734" y="11391"/>
                      <a:pt x="24113" y="11870"/>
                    </a:cubicBezTo>
                    <a:cubicBezTo>
                      <a:pt x="22960" y="12775"/>
                      <a:pt x="21328" y="12509"/>
                      <a:pt x="20352" y="13680"/>
                    </a:cubicBezTo>
                    <a:lnTo>
                      <a:pt x="19695" y="12900"/>
                    </a:lnTo>
                    <a:lnTo>
                      <a:pt x="18808" y="14106"/>
                    </a:lnTo>
                    <a:cubicBezTo>
                      <a:pt x="18523" y="13971"/>
                      <a:pt x="18518" y="13452"/>
                      <a:pt x="18160" y="13452"/>
                    </a:cubicBezTo>
                    <a:cubicBezTo>
                      <a:pt x="18049" y="13452"/>
                      <a:pt x="17905" y="13501"/>
                      <a:pt x="17708" y="13627"/>
                    </a:cubicBezTo>
                    <a:lnTo>
                      <a:pt x="18560" y="17193"/>
                    </a:lnTo>
                    <a:cubicBezTo>
                      <a:pt x="17972" y="17718"/>
                      <a:pt x="17385" y="18062"/>
                      <a:pt x="16823" y="18062"/>
                    </a:cubicBezTo>
                    <a:cubicBezTo>
                      <a:pt x="16435" y="18062"/>
                      <a:pt x="16059" y="17897"/>
                      <a:pt x="15703" y="17513"/>
                    </a:cubicBezTo>
                    <a:cubicBezTo>
                      <a:pt x="14869" y="16626"/>
                      <a:pt x="13929" y="16750"/>
                      <a:pt x="13112" y="16643"/>
                    </a:cubicBezTo>
                    <a:lnTo>
                      <a:pt x="11196" y="21381"/>
                    </a:lnTo>
                    <a:cubicBezTo>
                      <a:pt x="11922" y="22616"/>
                      <a:pt x="12753" y="22986"/>
                      <a:pt x="13632" y="22986"/>
                    </a:cubicBezTo>
                    <a:cubicBezTo>
                      <a:pt x="14835" y="22986"/>
                      <a:pt x="16130" y="22292"/>
                      <a:pt x="17371" y="22179"/>
                    </a:cubicBezTo>
                    <a:lnTo>
                      <a:pt x="17868" y="20618"/>
                    </a:lnTo>
                    <a:cubicBezTo>
                      <a:pt x="19961" y="20600"/>
                      <a:pt x="19961" y="20600"/>
                      <a:pt x="21594" y="18879"/>
                    </a:cubicBezTo>
                    <a:lnTo>
                      <a:pt x="22587" y="19784"/>
                    </a:lnTo>
                    <a:lnTo>
                      <a:pt x="24646" y="19181"/>
                    </a:lnTo>
                    <a:lnTo>
                      <a:pt x="28762" y="24788"/>
                    </a:lnTo>
                    <a:lnTo>
                      <a:pt x="24930" y="23971"/>
                    </a:lnTo>
                    <a:lnTo>
                      <a:pt x="24930" y="23971"/>
                    </a:lnTo>
                    <a:lnTo>
                      <a:pt x="26544" y="25746"/>
                    </a:lnTo>
                    <a:cubicBezTo>
                      <a:pt x="28177" y="25604"/>
                      <a:pt x="29507" y="24930"/>
                      <a:pt x="30182" y="23209"/>
                    </a:cubicBezTo>
                    <a:cubicBezTo>
                      <a:pt x="29738" y="22747"/>
                      <a:pt x="29365" y="22321"/>
                      <a:pt x="28957" y="21949"/>
                    </a:cubicBezTo>
                    <a:cubicBezTo>
                      <a:pt x="28017" y="21150"/>
                      <a:pt x="27165" y="20352"/>
                      <a:pt x="27502" y="18400"/>
                    </a:cubicBezTo>
                    <a:lnTo>
                      <a:pt x="27502" y="18400"/>
                    </a:lnTo>
                    <a:cubicBezTo>
                      <a:pt x="28336" y="19678"/>
                      <a:pt x="28709" y="20902"/>
                      <a:pt x="29472" y="21239"/>
                    </a:cubicBezTo>
                    <a:cubicBezTo>
                      <a:pt x="30678" y="21771"/>
                      <a:pt x="30785" y="22641"/>
                      <a:pt x="30927" y="23617"/>
                    </a:cubicBezTo>
                    <a:cubicBezTo>
                      <a:pt x="31016" y="24255"/>
                      <a:pt x="30874" y="24965"/>
                      <a:pt x="31087" y="25551"/>
                    </a:cubicBezTo>
                    <a:cubicBezTo>
                      <a:pt x="31282" y="26083"/>
                      <a:pt x="31832" y="26473"/>
                      <a:pt x="32187" y="26952"/>
                    </a:cubicBezTo>
                    <a:cubicBezTo>
                      <a:pt x="32275" y="27077"/>
                      <a:pt x="32329" y="27236"/>
                      <a:pt x="32329" y="27396"/>
                    </a:cubicBezTo>
                    <a:lnTo>
                      <a:pt x="34369" y="26225"/>
                    </a:lnTo>
                    <a:cubicBezTo>
                      <a:pt x="33860" y="25322"/>
                      <a:pt x="33670" y="24632"/>
                      <a:pt x="34867" y="24632"/>
                    </a:cubicBezTo>
                    <a:cubicBezTo>
                      <a:pt x="34964" y="24632"/>
                      <a:pt x="35070" y="24636"/>
                      <a:pt x="35185" y="24646"/>
                    </a:cubicBezTo>
                    <a:cubicBezTo>
                      <a:pt x="35416" y="25462"/>
                      <a:pt x="35718" y="26189"/>
                      <a:pt x="35753" y="26917"/>
                    </a:cubicBezTo>
                    <a:cubicBezTo>
                      <a:pt x="35859" y="28390"/>
                      <a:pt x="37013" y="29011"/>
                      <a:pt x="38024" y="29224"/>
                    </a:cubicBezTo>
                    <a:cubicBezTo>
                      <a:pt x="38126" y="29247"/>
                      <a:pt x="38227" y="29254"/>
                      <a:pt x="38330" y="29254"/>
                    </a:cubicBezTo>
                    <a:cubicBezTo>
                      <a:pt x="38476" y="29254"/>
                      <a:pt x="38623" y="29240"/>
                      <a:pt x="38773" y="29240"/>
                    </a:cubicBezTo>
                    <a:cubicBezTo>
                      <a:pt x="39073" y="29240"/>
                      <a:pt x="39384" y="29296"/>
                      <a:pt x="39710" y="29632"/>
                    </a:cubicBezTo>
                    <a:cubicBezTo>
                      <a:pt x="39812" y="29734"/>
                      <a:pt x="39986" y="29769"/>
                      <a:pt x="40202" y="29769"/>
                    </a:cubicBezTo>
                    <a:cubicBezTo>
                      <a:pt x="40620" y="29769"/>
                      <a:pt x="41193" y="29637"/>
                      <a:pt x="41697" y="29614"/>
                    </a:cubicBezTo>
                    <a:lnTo>
                      <a:pt x="41697" y="29614"/>
                    </a:lnTo>
                    <a:cubicBezTo>
                      <a:pt x="41182" y="31175"/>
                      <a:pt x="41608" y="32825"/>
                      <a:pt x="39657" y="33517"/>
                    </a:cubicBezTo>
                    <a:cubicBezTo>
                      <a:pt x="37368" y="32683"/>
                      <a:pt x="34369" y="33198"/>
                      <a:pt x="32488" y="30608"/>
                    </a:cubicBezTo>
                    <a:cubicBezTo>
                      <a:pt x="32240" y="30253"/>
                      <a:pt x="31388" y="30306"/>
                      <a:pt x="30820" y="30217"/>
                    </a:cubicBezTo>
                    <a:cubicBezTo>
                      <a:pt x="30607" y="30217"/>
                      <a:pt x="30395" y="30270"/>
                      <a:pt x="30182" y="30324"/>
                    </a:cubicBezTo>
                    <a:lnTo>
                      <a:pt x="29507" y="32151"/>
                    </a:lnTo>
                    <a:cubicBezTo>
                      <a:pt x="27875" y="31246"/>
                      <a:pt x="26686" y="29969"/>
                      <a:pt x="25373" y="29259"/>
                    </a:cubicBezTo>
                    <a:cubicBezTo>
                      <a:pt x="23918" y="28496"/>
                      <a:pt x="23794" y="27431"/>
                      <a:pt x="23794" y="26456"/>
                    </a:cubicBezTo>
                    <a:cubicBezTo>
                      <a:pt x="23808" y="24745"/>
                      <a:pt x="23906" y="24354"/>
                      <a:pt x="23055" y="24354"/>
                    </a:cubicBezTo>
                    <a:cubicBezTo>
                      <a:pt x="22802" y="24354"/>
                      <a:pt x="22466" y="24388"/>
                      <a:pt x="22020" y="24433"/>
                    </a:cubicBezTo>
                    <a:cubicBezTo>
                      <a:pt x="21712" y="24458"/>
                      <a:pt x="21377" y="24558"/>
                      <a:pt x="21074" y="24558"/>
                    </a:cubicBezTo>
                    <a:cubicBezTo>
                      <a:pt x="20958" y="24558"/>
                      <a:pt x="20846" y="24543"/>
                      <a:pt x="20742" y="24504"/>
                    </a:cubicBezTo>
                    <a:cubicBezTo>
                      <a:pt x="20157" y="24291"/>
                      <a:pt x="19678" y="23670"/>
                      <a:pt x="19092" y="23546"/>
                    </a:cubicBezTo>
                    <a:cubicBezTo>
                      <a:pt x="19019" y="23530"/>
                      <a:pt x="18944" y="23524"/>
                      <a:pt x="18868" y="23524"/>
                    </a:cubicBezTo>
                    <a:cubicBezTo>
                      <a:pt x="18388" y="23524"/>
                      <a:pt x="17849" y="23788"/>
                      <a:pt x="17363" y="23788"/>
                    </a:cubicBezTo>
                    <a:cubicBezTo>
                      <a:pt x="17305" y="23788"/>
                      <a:pt x="17249" y="23784"/>
                      <a:pt x="17193" y="23776"/>
                    </a:cubicBezTo>
                    <a:cubicBezTo>
                      <a:pt x="17025" y="23751"/>
                      <a:pt x="16855" y="23741"/>
                      <a:pt x="16686" y="23741"/>
                    </a:cubicBezTo>
                    <a:cubicBezTo>
                      <a:pt x="15885" y="23741"/>
                      <a:pt x="15077" y="23971"/>
                      <a:pt x="14280" y="23971"/>
                    </a:cubicBezTo>
                    <a:cubicBezTo>
                      <a:pt x="13809" y="23971"/>
                      <a:pt x="13342" y="23890"/>
                      <a:pt x="12882" y="23634"/>
                    </a:cubicBezTo>
                    <a:cubicBezTo>
                      <a:pt x="12688" y="23891"/>
                      <a:pt x="12389" y="23939"/>
                      <a:pt x="12067" y="23939"/>
                    </a:cubicBezTo>
                    <a:cubicBezTo>
                      <a:pt x="11878" y="23939"/>
                      <a:pt x="11682" y="23923"/>
                      <a:pt x="11494" y="23923"/>
                    </a:cubicBezTo>
                    <a:cubicBezTo>
                      <a:pt x="11005" y="23923"/>
                      <a:pt x="10573" y="24032"/>
                      <a:pt x="10486" y="24823"/>
                    </a:cubicBezTo>
                    <a:cubicBezTo>
                      <a:pt x="8943" y="25125"/>
                      <a:pt x="8925" y="26935"/>
                      <a:pt x="7594" y="27644"/>
                    </a:cubicBezTo>
                    <a:cubicBezTo>
                      <a:pt x="6636" y="28159"/>
                      <a:pt x="5270" y="28461"/>
                      <a:pt x="4720" y="29365"/>
                    </a:cubicBezTo>
                    <a:cubicBezTo>
                      <a:pt x="3992" y="30554"/>
                      <a:pt x="2733" y="30874"/>
                      <a:pt x="1899" y="31779"/>
                    </a:cubicBezTo>
                    <a:cubicBezTo>
                      <a:pt x="1420" y="32311"/>
                      <a:pt x="1100" y="33021"/>
                      <a:pt x="692" y="33695"/>
                    </a:cubicBezTo>
                    <a:lnTo>
                      <a:pt x="2058" y="34529"/>
                    </a:lnTo>
                    <a:lnTo>
                      <a:pt x="0" y="40331"/>
                    </a:lnTo>
                    <a:cubicBezTo>
                      <a:pt x="568" y="41839"/>
                      <a:pt x="1828" y="42460"/>
                      <a:pt x="1579" y="43844"/>
                    </a:cubicBezTo>
                    <a:cubicBezTo>
                      <a:pt x="1526" y="44093"/>
                      <a:pt x="4542" y="47659"/>
                      <a:pt x="4720" y="47677"/>
                    </a:cubicBezTo>
                    <a:cubicBezTo>
                      <a:pt x="6407" y="47823"/>
                      <a:pt x="7973" y="48589"/>
                      <a:pt x="9698" y="48589"/>
                    </a:cubicBezTo>
                    <a:cubicBezTo>
                      <a:pt x="10059" y="48589"/>
                      <a:pt x="10428" y="48555"/>
                      <a:pt x="10806" y="48475"/>
                    </a:cubicBezTo>
                    <a:cubicBezTo>
                      <a:pt x="10987" y="48438"/>
                      <a:pt x="11194" y="48420"/>
                      <a:pt x="11413" y="48420"/>
                    </a:cubicBezTo>
                    <a:cubicBezTo>
                      <a:pt x="12352" y="48420"/>
                      <a:pt x="13516" y="48748"/>
                      <a:pt x="13875" y="49309"/>
                    </a:cubicBezTo>
                    <a:cubicBezTo>
                      <a:pt x="14692" y="50587"/>
                      <a:pt x="15916" y="50622"/>
                      <a:pt x="17140" y="51048"/>
                    </a:cubicBezTo>
                    <a:lnTo>
                      <a:pt x="16076" y="56140"/>
                    </a:lnTo>
                    <a:cubicBezTo>
                      <a:pt x="17477" y="57542"/>
                      <a:pt x="16874" y="59405"/>
                      <a:pt x="17513" y="60896"/>
                    </a:cubicBezTo>
                    <a:cubicBezTo>
                      <a:pt x="17939" y="61907"/>
                      <a:pt x="17566" y="62439"/>
                      <a:pt x="17105" y="63291"/>
                    </a:cubicBezTo>
                    <a:cubicBezTo>
                      <a:pt x="16484" y="64409"/>
                      <a:pt x="14922" y="65544"/>
                      <a:pt x="15526" y="66751"/>
                    </a:cubicBezTo>
                    <a:cubicBezTo>
                      <a:pt x="16359" y="68454"/>
                      <a:pt x="16218" y="70264"/>
                      <a:pt x="16218" y="71879"/>
                    </a:cubicBezTo>
                    <a:cubicBezTo>
                      <a:pt x="16218" y="73795"/>
                      <a:pt x="17726" y="75427"/>
                      <a:pt x="16697" y="77361"/>
                    </a:cubicBezTo>
                    <a:cubicBezTo>
                      <a:pt x="17566" y="77539"/>
                      <a:pt x="18134" y="77610"/>
                      <a:pt x="18684" y="77787"/>
                    </a:cubicBezTo>
                    <a:cubicBezTo>
                      <a:pt x="19160" y="77941"/>
                      <a:pt x="19615" y="78007"/>
                      <a:pt x="20054" y="78007"/>
                    </a:cubicBezTo>
                    <a:cubicBezTo>
                      <a:pt x="21942" y="78007"/>
                      <a:pt x="23543" y="76798"/>
                      <a:pt x="25284" y="76208"/>
                    </a:cubicBezTo>
                    <a:cubicBezTo>
                      <a:pt x="25497" y="74416"/>
                      <a:pt x="27183" y="74310"/>
                      <a:pt x="28336" y="73671"/>
                    </a:cubicBezTo>
                    <a:cubicBezTo>
                      <a:pt x="29472" y="73032"/>
                      <a:pt x="29064" y="71826"/>
                      <a:pt x="29436" y="71240"/>
                    </a:cubicBezTo>
                    <a:cubicBezTo>
                      <a:pt x="30359" y="70814"/>
                      <a:pt x="31051" y="70495"/>
                      <a:pt x="31761" y="70175"/>
                    </a:cubicBezTo>
                    <a:cubicBezTo>
                      <a:pt x="32701" y="69750"/>
                      <a:pt x="34032" y="69998"/>
                      <a:pt x="34351" y="68472"/>
                    </a:cubicBezTo>
                    <a:cubicBezTo>
                      <a:pt x="34564" y="67407"/>
                      <a:pt x="35593" y="66680"/>
                      <a:pt x="35682" y="65456"/>
                    </a:cubicBezTo>
                    <a:cubicBezTo>
                      <a:pt x="35789" y="64196"/>
                      <a:pt x="36179" y="62972"/>
                      <a:pt x="36427" y="61783"/>
                    </a:cubicBezTo>
                    <a:cubicBezTo>
                      <a:pt x="38255" y="60576"/>
                      <a:pt x="39869" y="58979"/>
                      <a:pt x="41786" y="58376"/>
                    </a:cubicBezTo>
                    <a:cubicBezTo>
                      <a:pt x="44997" y="57365"/>
                      <a:pt x="46843" y="55306"/>
                      <a:pt x="48156" y="52432"/>
                    </a:cubicBezTo>
                    <a:cubicBezTo>
                      <a:pt x="47847" y="52304"/>
                      <a:pt x="47534" y="52259"/>
                      <a:pt x="47221" y="52259"/>
                    </a:cubicBezTo>
                    <a:cubicBezTo>
                      <a:pt x="46487" y="52259"/>
                      <a:pt x="45750" y="52505"/>
                      <a:pt x="45050" y="52505"/>
                    </a:cubicBezTo>
                    <a:cubicBezTo>
                      <a:pt x="44519" y="52505"/>
                      <a:pt x="44011" y="52363"/>
                      <a:pt x="43542" y="51864"/>
                    </a:cubicBezTo>
                    <a:cubicBezTo>
                      <a:pt x="44838" y="50108"/>
                      <a:pt x="44909" y="50037"/>
                      <a:pt x="46293" y="49859"/>
                    </a:cubicBezTo>
                    <a:cubicBezTo>
                      <a:pt x="49646" y="49451"/>
                      <a:pt x="52822" y="48599"/>
                      <a:pt x="55395" y="46222"/>
                    </a:cubicBezTo>
                    <a:cubicBezTo>
                      <a:pt x="55484" y="45760"/>
                      <a:pt x="55697" y="45281"/>
                      <a:pt x="55643" y="44838"/>
                    </a:cubicBezTo>
                    <a:cubicBezTo>
                      <a:pt x="55519" y="44022"/>
                      <a:pt x="55359" y="43205"/>
                      <a:pt x="55164" y="42389"/>
                    </a:cubicBezTo>
                    <a:lnTo>
                      <a:pt x="54224" y="42886"/>
                    </a:lnTo>
                    <a:lnTo>
                      <a:pt x="53887" y="41254"/>
                    </a:lnTo>
                    <a:lnTo>
                      <a:pt x="53017" y="42655"/>
                    </a:lnTo>
                    <a:cubicBezTo>
                      <a:pt x="51775" y="40810"/>
                      <a:pt x="49327" y="39763"/>
                      <a:pt x="49735" y="36906"/>
                    </a:cubicBezTo>
                    <a:lnTo>
                      <a:pt x="49735" y="36906"/>
                    </a:lnTo>
                    <a:cubicBezTo>
                      <a:pt x="51738" y="37643"/>
                      <a:pt x="51709" y="40841"/>
                      <a:pt x="54224" y="40841"/>
                    </a:cubicBezTo>
                    <a:cubicBezTo>
                      <a:pt x="54315" y="40841"/>
                      <a:pt x="54410" y="40836"/>
                      <a:pt x="54508" y="40828"/>
                    </a:cubicBezTo>
                    <a:cubicBezTo>
                      <a:pt x="55927" y="42620"/>
                      <a:pt x="57968" y="43134"/>
                      <a:pt x="59831" y="43365"/>
                    </a:cubicBezTo>
                    <a:lnTo>
                      <a:pt x="61091" y="47286"/>
                    </a:lnTo>
                    <a:lnTo>
                      <a:pt x="62244" y="46683"/>
                    </a:lnTo>
                    <a:lnTo>
                      <a:pt x="61215" y="57010"/>
                    </a:lnTo>
                    <a:cubicBezTo>
                      <a:pt x="61641" y="57382"/>
                      <a:pt x="62102" y="57613"/>
                      <a:pt x="62208" y="57950"/>
                    </a:cubicBezTo>
                    <a:cubicBezTo>
                      <a:pt x="62350" y="58411"/>
                      <a:pt x="62226" y="58944"/>
                      <a:pt x="62226" y="59547"/>
                    </a:cubicBezTo>
                    <a:cubicBezTo>
                      <a:pt x="64054" y="58323"/>
                      <a:pt x="61783" y="56531"/>
                      <a:pt x="63397" y="55164"/>
                    </a:cubicBezTo>
                    <a:cubicBezTo>
                      <a:pt x="64338" y="54348"/>
                      <a:pt x="63894" y="52503"/>
                      <a:pt x="65420" y="51421"/>
                    </a:cubicBezTo>
                    <a:cubicBezTo>
                      <a:pt x="66236" y="50835"/>
                      <a:pt x="66627" y="49575"/>
                      <a:pt x="67407" y="48670"/>
                    </a:cubicBezTo>
                    <a:cubicBezTo>
                      <a:pt x="71098" y="31370"/>
                      <a:pt x="63805" y="13556"/>
                      <a:pt x="49451" y="3265"/>
                    </a:cubicBezTo>
                    <a:lnTo>
                      <a:pt x="47836" y="4223"/>
                    </a:lnTo>
                    <a:lnTo>
                      <a:pt x="47286" y="3425"/>
                    </a:lnTo>
                    <a:lnTo>
                      <a:pt x="45068" y="5465"/>
                    </a:lnTo>
                    <a:lnTo>
                      <a:pt x="44802" y="2963"/>
                    </a:lnTo>
                    <a:cubicBezTo>
                      <a:pt x="44483" y="4383"/>
                      <a:pt x="44412" y="5554"/>
                      <a:pt x="43383" y="6193"/>
                    </a:cubicBezTo>
                    <a:lnTo>
                      <a:pt x="41094" y="4844"/>
                    </a:lnTo>
                    <a:lnTo>
                      <a:pt x="41253" y="4702"/>
                    </a:lnTo>
                    <a:lnTo>
                      <a:pt x="43436" y="4525"/>
                    </a:lnTo>
                    <a:cubicBezTo>
                      <a:pt x="43312" y="3975"/>
                      <a:pt x="43329" y="3673"/>
                      <a:pt x="43205" y="3567"/>
                    </a:cubicBezTo>
                    <a:cubicBezTo>
                      <a:pt x="41857" y="2502"/>
                      <a:pt x="40153" y="1934"/>
                      <a:pt x="38929" y="657"/>
                    </a:cubicBezTo>
                    <a:cubicBezTo>
                      <a:pt x="38787" y="497"/>
                      <a:pt x="38592" y="390"/>
                      <a:pt x="38379" y="319"/>
                    </a:cubicBezTo>
                    <a:cubicBezTo>
                      <a:pt x="37729" y="119"/>
                      <a:pt x="37080" y="1"/>
                      <a:pt x="36430"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5190;p78"/>
              <p:cNvSpPr/>
              <p:nvPr/>
            </p:nvSpPr>
            <p:spPr>
              <a:xfrm>
                <a:off x="6031360" y="3319580"/>
                <a:ext cx="62149" cy="151155"/>
              </a:xfrm>
              <a:custGeom>
                <a:avLst/>
                <a:gdLst/>
                <a:ahLst/>
                <a:cxnLst/>
                <a:rect l="l" t="t" r="r" b="b"/>
                <a:pathLst>
                  <a:path w="10771" h="26208" extrusionOk="0">
                    <a:moveTo>
                      <a:pt x="266" y="1"/>
                    </a:moveTo>
                    <a:lnTo>
                      <a:pt x="266" y="1"/>
                    </a:lnTo>
                    <a:cubicBezTo>
                      <a:pt x="0" y="9316"/>
                      <a:pt x="2679" y="18489"/>
                      <a:pt x="7914" y="26208"/>
                    </a:cubicBezTo>
                    <a:lnTo>
                      <a:pt x="9014" y="25995"/>
                    </a:lnTo>
                    <a:cubicBezTo>
                      <a:pt x="9954" y="24078"/>
                      <a:pt x="9617" y="22073"/>
                      <a:pt x="9475" y="20068"/>
                    </a:cubicBezTo>
                    <a:cubicBezTo>
                      <a:pt x="9422" y="19412"/>
                      <a:pt x="9120" y="18347"/>
                      <a:pt x="9386" y="18188"/>
                    </a:cubicBezTo>
                    <a:cubicBezTo>
                      <a:pt x="10753" y="17336"/>
                      <a:pt x="10274" y="15881"/>
                      <a:pt x="10770" y="14834"/>
                    </a:cubicBezTo>
                    <a:cubicBezTo>
                      <a:pt x="9777" y="13415"/>
                      <a:pt x="8890" y="12137"/>
                      <a:pt x="7328" y="11161"/>
                    </a:cubicBezTo>
                    <a:cubicBezTo>
                      <a:pt x="5270" y="9901"/>
                      <a:pt x="3194" y="8216"/>
                      <a:pt x="3247" y="5235"/>
                    </a:cubicBezTo>
                    <a:cubicBezTo>
                      <a:pt x="3265" y="4649"/>
                      <a:pt x="2999" y="3709"/>
                      <a:pt x="2591" y="3514"/>
                    </a:cubicBezTo>
                    <a:cubicBezTo>
                      <a:pt x="1295" y="2893"/>
                      <a:pt x="479" y="1562"/>
                      <a:pt x="408" y="604"/>
                    </a:cubicBezTo>
                    <a:cubicBezTo>
                      <a:pt x="373" y="391"/>
                      <a:pt x="337" y="196"/>
                      <a:pt x="266"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5191;p78"/>
              <p:cNvSpPr/>
              <p:nvPr/>
            </p:nvSpPr>
            <p:spPr>
              <a:xfrm>
                <a:off x="6189159" y="3076713"/>
                <a:ext cx="117131" cy="35868"/>
              </a:xfrm>
              <a:custGeom>
                <a:avLst/>
                <a:gdLst/>
                <a:ahLst/>
                <a:cxnLst/>
                <a:rect l="l" t="t" r="r" b="b"/>
                <a:pathLst>
                  <a:path w="20300" h="6219" extrusionOk="0">
                    <a:moveTo>
                      <a:pt x="17629" y="0"/>
                    </a:moveTo>
                    <a:cubicBezTo>
                      <a:pt x="12187" y="0"/>
                      <a:pt x="6775" y="976"/>
                      <a:pt x="1651" y="2882"/>
                    </a:cubicBezTo>
                    <a:cubicBezTo>
                      <a:pt x="1207" y="3344"/>
                      <a:pt x="764" y="3823"/>
                      <a:pt x="302" y="4266"/>
                    </a:cubicBezTo>
                    <a:cubicBezTo>
                      <a:pt x="1" y="4568"/>
                      <a:pt x="231" y="5402"/>
                      <a:pt x="214" y="6218"/>
                    </a:cubicBezTo>
                    <a:cubicBezTo>
                      <a:pt x="1402" y="5473"/>
                      <a:pt x="2201" y="4834"/>
                      <a:pt x="3141" y="4408"/>
                    </a:cubicBezTo>
                    <a:cubicBezTo>
                      <a:pt x="5525" y="3347"/>
                      <a:pt x="8003" y="2632"/>
                      <a:pt x="10607" y="2632"/>
                    </a:cubicBezTo>
                    <a:cubicBezTo>
                      <a:pt x="11182" y="2632"/>
                      <a:pt x="11763" y="2666"/>
                      <a:pt x="12350" y="2740"/>
                    </a:cubicBezTo>
                    <a:cubicBezTo>
                      <a:pt x="12586" y="2362"/>
                      <a:pt x="12876" y="2257"/>
                      <a:pt x="13186" y="2257"/>
                    </a:cubicBezTo>
                    <a:cubicBezTo>
                      <a:pt x="13571" y="2257"/>
                      <a:pt x="13986" y="2419"/>
                      <a:pt x="14364" y="2419"/>
                    </a:cubicBezTo>
                    <a:cubicBezTo>
                      <a:pt x="14550" y="2419"/>
                      <a:pt x="14727" y="2379"/>
                      <a:pt x="14887" y="2261"/>
                    </a:cubicBezTo>
                    <a:cubicBezTo>
                      <a:pt x="16502" y="1072"/>
                      <a:pt x="18472" y="718"/>
                      <a:pt x="20299" y="79"/>
                    </a:cubicBezTo>
                    <a:cubicBezTo>
                      <a:pt x="19409" y="26"/>
                      <a:pt x="18519" y="0"/>
                      <a:pt x="17629"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5192;p78"/>
              <p:cNvSpPr/>
              <p:nvPr/>
            </p:nvSpPr>
            <p:spPr>
              <a:xfrm>
                <a:off x="6350006" y="3503923"/>
                <a:ext cx="45156" cy="42581"/>
              </a:xfrm>
              <a:custGeom>
                <a:avLst/>
                <a:gdLst/>
                <a:ahLst/>
                <a:cxnLst/>
                <a:rect l="l" t="t" r="r" b="b"/>
                <a:pathLst>
                  <a:path w="7826" h="7383" extrusionOk="0">
                    <a:moveTo>
                      <a:pt x="7648" y="1"/>
                    </a:moveTo>
                    <a:lnTo>
                      <a:pt x="7648" y="1"/>
                    </a:lnTo>
                    <a:cubicBezTo>
                      <a:pt x="6488" y="417"/>
                      <a:pt x="5728" y="1543"/>
                      <a:pt x="4541" y="1543"/>
                    </a:cubicBezTo>
                    <a:cubicBezTo>
                      <a:pt x="4311" y="1543"/>
                      <a:pt x="4065" y="1501"/>
                      <a:pt x="3797" y="1403"/>
                    </a:cubicBezTo>
                    <a:cubicBezTo>
                      <a:pt x="3766" y="1397"/>
                      <a:pt x="3735" y="1395"/>
                      <a:pt x="3704" y="1395"/>
                    </a:cubicBezTo>
                    <a:cubicBezTo>
                      <a:pt x="3523" y="1395"/>
                      <a:pt x="3348" y="1482"/>
                      <a:pt x="3212" y="1633"/>
                    </a:cubicBezTo>
                    <a:cubicBezTo>
                      <a:pt x="2520" y="3567"/>
                      <a:pt x="142" y="4490"/>
                      <a:pt x="0" y="7045"/>
                    </a:cubicBezTo>
                    <a:lnTo>
                      <a:pt x="1633" y="7382"/>
                    </a:lnTo>
                    <a:cubicBezTo>
                      <a:pt x="2662" y="6353"/>
                      <a:pt x="3655" y="5306"/>
                      <a:pt x="4844" y="4419"/>
                    </a:cubicBezTo>
                    <a:cubicBezTo>
                      <a:pt x="6211" y="3390"/>
                      <a:pt x="7825" y="2219"/>
                      <a:pt x="7648"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5193;p78"/>
              <p:cNvSpPr/>
              <p:nvPr/>
            </p:nvSpPr>
            <p:spPr>
              <a:xfrm>
                <a:off x="6262180" y="3141947"/>
                <a:ext cx="28469" cy="38688"/>
              </a:xfrm>
              <a:custGeom>
                <a:avLst/>
                <a:gdLst/>
                <a:ahLst/>
                <a:cxnLst/>
                <a:rect l="l" t="t" r="r" b="b"/>
                <a:pathLst>
                  <a:path w="4934" h="6708" extrusionOk="0">
                    <a:moveTo>
                      <a:pt x="2094" y="0"/>
                    </a:moveTo>
                    <a:lnTo>
                      <a:pt x="2094" y="0"/>
                    </a:lnTo>
                    <a:cubicBezTo>
                      <a:pt x="0" y="1420"/>
                      <a:pt x="3052" y="2467"/>
                      <a:pt x="1988" y="4454"/>
                    </a:cubicBezTo>
                    <a:lnTo>
                      <a:pt x="817" y="4756"/>
                    </a:lnTo>
                    <a:cubicBezTo>
                      <a:pt x="1243" y="6707"/>
                      <a:pt x="2822" y="6228"/>
                      <a:pt x="3851" y="6619"/>
                    </a:cubicBezTo>
                    <a:lnTo>
                      <a:pt x="4933" y="5430"/>
                    </a:lnTo>
                    <a:cubicBezTo>
                      <a:pt x="4685" y="3993"/>
                      <a:pt x="2768" y="2875"/>
                      <a:pt x="4206" y="1207"/>
                    </a:cubicBezTo>
                    <a:cubicBezTo>
                      <a:pt x="3883" y="979"/>
                      <a:pt x="3846" y="221"/>
                      <a:pt x="3400" y="221"/>
                    </a:cubicBezTo>
                    <a:cubicBezTo>
                      <a:pt x="3257" y="221"/>
                      <a:pt x="3072" y="299"/>
                      <a:pt x="2822" y="497"/>
                    </a:cubicBezTo>
                    <a:cubicBezTo>
                      <a:pt x="2815" y="502"/>
                      <a:pt x="2807" y="505"/>
                      <a:pt x="2796" y="505"/>
                    </a:cubicBezTo>
                    <a:cubicBezTo>
                      <a:pt x="2667" y="505"/>
                      <a:pt x="2259" y="115"/>
                      <a:pt x="2094"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5194;p78"/>
              <p:cNvSpPr/>
              <p:nvPr/>
            </p:nvSpPr>
            <p:spPr>
              <a:xfrm>
                <a:off x="6251907" y="3101042"/>
                <a:ext cx="26011" cy="13686"/>
              </a:xfrm>
              <a:custGeom>
                <a:avLst/>
                <a:gdLst/>
                <a:ahLst/>
                <a:cxnLst/>
                <a:rect l="l" t="t" r="r" b="b"/>
                <a:pathLst>
                  <a:path w="4508" h="2373" extrusionOk="0">
                    <a:moveTo>
                      <a:pt x="1606" y="0"/>
                    </a:moveTo>
                    <a:cubicBezTo>
                      <a:pt x="1091" y="0"/>
                      <a:pt x="558" y="171"/>
                      <a:pt x="0" y="723"/>
                    </a:cubicBezTo>
                    <a:cubicBezTo>
                      <a:pt x="430" y="1555"/>
                      <a:pt x="972" y="2195"/>
                      <a:pt x="1679" y="2195"/>
                    </a:cubicBezTo>
                    <a:cubicBezTo>
                      <a:pt x="1906" y="2195"/>
                      <a:pt x="2151" y="2129"/>
                      <a:pt x="2414" y="1982"/>
                    </a:cubicBezTo>
                    <a:cubicBezTo>
                      <a:pt x="2981" y="1663"/>
                      <a:pt x="4507" y="2373"/>
                      <a:pt x="4064" y="456"/>
                    </a:cubicBezTo>
                    <a:lnTo>
                      <a:pt x="4064" y="456"/>
                    </a:lnTo>
                    <a:cubicBezTo>
                      <a:pt x="4046" y="457"/>
                      <a:pt x="4028" y="457"/>
                      <a:pt x="4010" y="457"/>
                    </a:cubicBezTo>
                    <a:cubicBezTo>
                      <a:pt x="3239" y="457"/>
                      <a:pt x="2447" y="0"/>
                      <a:pt x="1606" y="0"/>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5195;p78"/>
              <p:cNvSpPr/>
              <p:nvPr/>
            </p:nvSpPr>
            <p:spPr>
              <a:xfrm>
                <a:off x="6250613" y="3155645"/>
                <a:ext cx="21609" cy="17008"/>
              </a:xfrm>
              <a:custGeom>
                <a:avLst/>
                <a:gdLst/>
                <a:ahLst/>
                <a:cxnLst/>
                <a:rect l="l" t="t" r="r" b="b"/>
                <a:pathLst>
                  <a:path w="3745" h="2949" extrusionOk="0">
                    <a:moveTo>
                      <a:pt x="1345" y="1"/>
                    </a:moveTo>
                    <a:cubicBezTo>
                      <a:pt x="985" y="1"/>
                      <a:pt x="770" y="142"/>
                      <a:pt x="568" y="429"/>
                    </a:cubicBezTo>
                    <a:cubicBezTo>
                      <a:pt x="213" y="943"/>
                      <a:pt x="249" y="1706"/>
                      <a:pt x="0" y="2948"/>
                    </a:cubicBezTo>
                    <a:lnTo>
                      <a:pt x="3744" y="695"/>
                    </a:lnTo>
                    <a:cubicBezTo>
                      <a:pt x="2515" y="235"/>
                      <a:pt x="1810" y="1"/>
                      <a:pt x="1345" y="1"/>
                    </a:cubicBezTo>
                    <a:close/>
                  </a:path>
                </a:pathLst>
              </a:custGeom>
              <a:solidFill>
                <a:srgbClr val="869F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8" name="Google Shape;5131;p78"/>
          <p:cNvGrpSpPr/>
          <p:nvPr/>
        </p:nvGrpSpPr>
        <p:grpSpPr>
          <a:xfrm>
            <a:off x="498185" y="2082629"/>
            <a:ext cx="193543" cy="275990"/>
            <a:chOff x="8304647" y="3738687"/>
            <a:chExt cx="225076" cy="320956"/>
          </a:xfrm>
        </p:grpSpPr>
        <p:sp>
          <p:nvSpPr>
            <p:cNvPr id="119" name="Google Shape;5132;p78"/>
            <p:cNvSpPr/>
            <p:nvPr/>
          </p:nvSpPr>
          <p:spPr>
            <a:xfrm>
              <a:off x="8335725" y="3738687"/>
              <a:ext cx="12248" cy="309245"/>
            </a:xfrm>
            <a:custGeom>
              <a:avLst/>
              <a:gdLst/>
              <a:ahLst/>
              <a:cxnLst/>
              <a:rect l="l" t="t" r="r" b="b"/>
              <a:pathLst>
                <a:path w="1347" h="34011" extrusionOk="0">
                  <a:moveTo>
                    <a:pt x="0" y="0"/>
                  </a:moveTo>
                  <a:lnTo>
                    <a:pt x="0" y="34010"/>
                  </a:lnTo>
                  <a:lnTo>
                    <a:pt x="1347" y="34010"/>
                  </a:lnTo>
                  <a:lnTo>
                    <a:pt x="1347" y="0"/>
                  </a:lnTo>
                  <a:close/>
                </a:path>
              </a:pathLst>
            </a:custGeom>
            <a:solidFill>
              <a:srgbClr val="E1E7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5133;p78"/>
            <p:cNvSpPr/>
            <p:nvPr/>
          </p:nvSpPr>
          <p:spPr>
            <a:xfrm>
              <a:off x="8337943" y="3738687"/>
              <a:ext cx="191779" cy="86151"/>
            </a:xfrm>
            <a:custGeom>
              <a:avLst/>
              <a:gdLst/>
              <a:ahLst/>
              <a:cxnLst/>
              <a:rect l="l" t="t" r="r" b="b"/>
              <a:pathLst>
                <a:path w="21092" h="9475" extrusionOk="0">
                  <a:moveTo>
                    <a:pt x="1" y="0"/>
                  </a:moveTo>
                  <a:lnTo>
                    <a:pt x="432" y="9475"/>
                  </a:lnTo>
                  <a:lnTo>
                    <a:pt x="21092" y="9475"/>
                  </a:lnTo>
                  <a:lnTo>
                    <a:pt x="17648" y="4524"/>
                  </a:lnTo>
                  <a:lnTo>
                    <a:pt x="21092" y="0"/>
                  </a:lnTo>
                  <a:close/>
                </a:path>
              </a:pathLst>
            </a:custGeom>
            <a:solidFill>
              <a:srgbClr val="E1E7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5134;p78"/>
            <p:cNvSpPr/>
            <p:nvPr/>
          </p:nvSpPr>
          <p:spPr>
            <a:xfrm>
              <a:off x="8304647" y="4044004"/>
              <a:ext cx="76341" cy="15639"/>
            </a:xfrm>
            <a:custGeom>
              <a:avLst/>
              <a:gdLst/>
              <a:ahLst/>
              <a:cxnLst/>
              <a:rect l="l" t="t" r="r" b="b"/>
              <a:pathLst>
                <a:path w="8396" h="1720" extrusionOk="0">
                  <a:moveTo>
                    <a:pt x="4200" y="0"/>
                  </a:moveTo>
                  <a:cubicBezTo>
                    <a:pt x="1881" y="0"/>
                    <a:pt x="1" y="382"/>
                    <a:pt x="1" y="862"/>
                  </a:cubicBezTo>
                  <a:cubicBezTo>
                    <a:pt x="1" y="1338"/>
                    <a:pt x="1881" y="1720"/>
                    <a:pt x="4200" y="1720"/>
                  </a:cubicBezTo>
                  <a:cubicBezTo>
                    <a:pt x="6516" y="1720"/>
                    <a:pt x="8395" y="1338"/>
                    <a:pt x="8395" y="862"/>
                  </a:cubicBezTo>
                  <a:cubicBezTo>
                    <a:pt x="8395" y="382"/>
                    <a:pt x="6516" y="0"/>
                    <a:pt x="4200" y="0"/>
                  </a:cubicBezTo>
                  <a:close/>
                </a:path>
              </a:pathLst>
            </a:custGeom>
            <a:solidFill>
              <a:srgbClr val="E1E7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 name="Google Shape;5185;p78"/>
          <p:cNvSpPr/>
          <p:nvPr/>
        </p:nvSpPr>
        <p:spPr>
          <a:xfrm flipH="1">
            <a:off x="3732091" y="3181527"/>
            <a:ext cx="178589" cy="262805"/>
          </a:xfrm>
          <a:custGeom>
            <a:avLst/>
            <a:gdLst/>
            <a:ahLst/>
            <a:cxnLst/>
            <a:rect l="l" t="t" r="r" b="b"/>
            <a:pathLst>
              <a:path w="133027" h="195758" extrusionOk="0">
                <a:moveTo>
                  <a:pt x="65846" y="26249"/>
                </a:moveTo>
                <a:cubicBezTo>
                  <a:pt x="87201" y="26249"/>
                  <a:pt x="104108" y="43156"/>
                  <a:pt x="104108" y="64511"/>
                </a:cubicBezTo>
                <a:cubicBezTo>
                  <a:pt x="104108" y="85422"/>
                  <a:pt x="87201" y="102328"/>
                  <a:pt x="65846" y="102328"/>
                </a:cubicBezTo>
                <a:cubicBezTo>
                  <a:pt x="44936" y="102328"/>
                  <a:pt x="28029" y="85422"/>
                  <a:pt x="28029" y="64511"/>
                </a:cubicBezTo>
                <a:cubicBezTo>
                  <a:pt x="28029" y="43156"/>
                  <a:pt x="44936" y="26249"/>
                  <a:pt x="65846" y="26249"/>
                </a:cubicBezTo>
                <a:close/>
                <a:moveTo>
                  <a:pt x="66291" y="0"/>
                </a:moveTo>
                <a:cubicBezTo>
                  <a:pt x="29809" y="0"/>
                  <a:pt x="0" y="29809"/>
                  <a:pt x="0" y="66291"/>
                </a:cubicBezTo>
                <a:cubicBezTo>
                  <a:pt x="0" y="84977"/>
                  <a:pt x="18241" y="118345"/>
                  <a:pt x="18241" y="118345"/>
                </a:cubicBezTo>
                <a:lnTo>
                  <a:pt x="64066" y="195758"/>
                </a:lnTo>
                <a:lnTo>
                  <a:pt x="111671" y="119234"/>
                </a:lnTo>
                <a:cubicBezTo>
                  <a:pt x="111671" y="119234"/>
                  <a:pt x="133027" y="87201"/>
                  <a:pt x="133027" y="66291"/>
                </a:cubicBezTo>
                <a:cubicBezTo>
                  <a:pt x="133027" y="29809"/>
                  <a:pt x="103218" y="0"/>
                  <a:pt x="66291" y="0"/>
                </a:cubicBezTo>
                <a:close/>
              </a:path>
            </a:pathLst>
          </a:custGeom>
          <a:solidFill>
            <a:srgbClr val="C9D4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642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5" name="Google Shape;355;p36"/>
          <p:cNvSpPr txBox="1">
            <a:spLocks noGrp="1"/>
          </p:cNvSpPr>
          <p:nvPr>
            <p:ph type="subTitle" idx="1"/>
          </p:nvPr>
        </p:nvSpPr>
        <p:spPr>
          <a:xfrm>
            <a:off x="721926" y="1129771"/>
            <a:ext cx="5386200" cy="2986142"/>
          </a:xfrm>
          <a:prstGeom prst="rect">
            <a:avLst/>
          </a:prstGeom>
        </p:spPr>
        <p:txBody>
          <a:bodyPr spcFirstLastPara="1" wrap="square" lIns="91425" tIns="91425" rIns="91425" bIns="91425" anchor="t" anchorCtr="0">
            <a:noAutofit/>
          </a:bodyPr>
          <a:lstStyle/>
          <a:p>
            <a:pPr marL="0" lvl="0" indent="0">
              <a:buClr>
                <a:schemeClr val="hlink"/>
              </a:buClr>
              <a:buSzPts val="1100"/>
              <a:buNone/>
            </a:pPr>
            <a:r>
              <a:rPr lang="en-US" dirty="0"/>
              <a:t>Customer Lifetime Value (CLTV or CLV) represents the total revenue generated by a customer over the entire duration of their relationship with a business, without necessarily specifying a particular time frame. It's a comprehensive metric that considers the overall value a customer brings to a business regardless of when those transactions occurred</a:t>
            </a:r>
            <a:r>
              <a:rPr lang="en-US" dirty="0" smtClean="0"/>
              <a:t>.</a:t>
            </a:r>
          </a:p>
          <a:p>
            <a:pPr marL="0" lvl="0" indent="0">
              <a:buClr>
                <a:schemeClr val="hlink"/>
              </a:buClr>
              <a:buSzPts val="1100"/>
              <a:buNone/>
            </a:pPr>
            <a:r>
              <a:rPr lang="en-US" dirty="0"/>
              <a:t>CLTV is a useful metric for businesses to understand the long-term value of their customers and can inform strategic decisions related to marketing, customer retention, and customer acquisition. It helps businesses identify and prioritize their most valuable customers and allocate resources accordingly to maximize profitability over time.</a:t>
            </a:r>
            <a:endParaRPr dirty="0"/>
          </a:p>
        </p:txBody>
      </p:sp>
      <p:sp>
        <p:nvSpPr>
          <p:cNvPr id="354" name="Google Shape;354;p36"/>
          <p:cNvSpPr txBox="1">
            <a:spLocks noGrp="1"/>
          </p:cNvSpPr>
          <p:nvPr>
            <p:ph type="title"/>
          </p:nvPr>
        </p:nvSpPr>
        <p:spPr>
          <a:prstGeom prst="rect">
            <a:avLst/>
          </a:prstGeom>
        </p:spPr>
        <p:txBody>
          <a:bodyPr spcFirstLastPara="1" wrap="square" lIns="91425" tIns="91425" rIns="91425" bIns="91425" anchor="t" anchorCtr="0">
            <a:noAutofit/>
          </a:bodyPr>
          <a:lstStyle/>
          <a:p>
            <a:r>
              <a:rPr lang="en-US" dirty="0" smtClean="0">
                <a:solidFill>
                  <a:srgbClr val="FFFF00"/>
                </a:solidFill>
              </a:rPr>
              <a:t>                      insight </a:t>
            </a:r>
            <a:r>
              <a:rPr lang="en-US" dirty="0">
                <a:solidFill>
                  <a:srgbClr val="FFFF00"/>
                </a:solidFill>
              </a:rPr>
              <a:t>and observations</a:t>
            </a:r>
          </a:p>
        </p:txBody>
      </p:sp>
      <p:grpSp>
        <p:nvGrpSpPr>
          <p:cNvPr id="356" name="Google Shape;356;p36"/>
          <p:cNvGrpSpPr/>
          <p:nvPr/>
        </p:nvGrpSpPr>
        <p:grpSpPr>
          <a:xfrm rot="5400000">
            <a:off x="898244" y="3907881"/>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36"/>
          <p:cNvGrpSpPr/>
          <p:nvPr/>
        </p:nvGrpSpPr>
        <p:grpSpPr>
          <a:xfrm>
            <a:off x="6066397" y="3338339"/>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7267137" y="1029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655302" y="395832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6">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000" dirty="0">
              <a:solidFill>
                <a:schemeClr val="dk1"/>
              </a:solidFill>
              <a:latin typeface="Bebas Neue"/>
              <a:ea typeface="Bebas Neue"/>
              <a:cs typeface="Bebas Neue"/>
              <a:sym typeface="Bebas Neue"/>
            </a:endParaRPr>
          </a:p>
        </p:txBody>
      </p:sp>
      <p:sp>
        <p:nvSpPr>
          <p:cNvPr id="380" name="Google Shape;380;p36">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000" dirty="0">
              <a:solidFill>
                <a:schemeClr val="dk1"/>
              </a:solidFill>
              <a:latin typeface="Bebas Neue"/>
              <a:ea typeface="Bebas Neue"/>
              <a:cs typeface="Bebas Neue"/>
              <a:sym typeface="Bebas Neue"/>
            </a:endParaRPr>
          </a:p>
        </p:txBody>
      </p:sp>
      <p:sp>
        <p:nvSpPr>
          <p:cNvPr id="381" name="Google Shape;381;p36">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000" dirty="0">
              <a:solidFill>
                <a:schemeClr val="dk1"/>
              </a:solidFill>
              <a:latin typeface="Bebas Neue"/>
              <a:ea typeface="Bebas Neue"/>
              <a:cs typeface="Bebas Neue"/>
              <a:sym typeface="Bebas Neue"/>
            </a:endParaRPr>
          </a:p>
        </p:txBody>
      </p:sp>
      <p:grpSp>
        <p:nvGrpSpPr>
          <p:cNvPr id="382" name="Google Shape;382;p36"/>
          <p:cNvGrpSpPr/>
          <p:nvPr/>
        </p:nvGrpSpPr>
        <p:grpSpPr>
          <a:xfrm>
            <a:off x="706038" y="312972"/>
            <a:ext cx="140222" cy="140409"/>
            <a:chOff x="2741000" y="199475"/>
            <a:chExt cx="191953" cy="192210"/>
          </a:xfrm>
        </p:grpSpPr>
        <p:sp>
          <p:nvSpPr>
            <p:cNvPr id="383" name="Google Shape;383;p36"/>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6"/>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6"/>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6"/>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6"/>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36">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1"/>
          <p:cNvSpPr/>
          <p:nvPr/>
        </p:nvSpPr>
        <p:spPr>
          <a:xfrm>
            <a:off x="7525537" y="245176"/>
            <a:ext cx="761747" cy="307777"/>
          </a:xfrm>
          <a:prstGeom prst="rect">
            <a:avLst/>
          </a:prstGeom>
        </p:spPr>
        <p:txBody>
          <a:bodyPr wrap="none">
            <a:spAutoFit/>
          </a:bodyPr>
          <a:lstStyle/>
          <a:p>
            <a:r>
              <a:rPr lang="en-US" dirty="0" smtClean="0">
                <a:solidFill>
                  <a:schemeClr val="accent4"/>
                </a:solidFill>
                <a:latin typeface="Dirty-Headline"/>
              </a:rPr>
              <a:t>Sreenu</a:t>
            </a:r>
            <a:endParaRPr lang="en-US" dirty="0">
              <a:solidFill>
                <a:schemeClr val="accent4"/>
              </a:solidFill>
              <a:latin typeface="Dirty-Headline"/>
            </a:endParaRPr>
          </a:p>
        </p:txBody>
      </p:sp>
    </p:spTree>
    <p:extLst>
      <p:ext uri="{BB962C8B-B14F-4D97-AF65-F5344CB8AC3E}">
        <p14:creationId xmlns:p14="http://schemas.microsoft.com/office/powerpoint/2010/main" val="492950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5" name="Google Shape;355;p36"/>
          <p:cNvSpPr txBox="1">
            <a:spLocks noGrp="1"/>
          </p:cNvSpPr>
          <p:nvPr>
            <p:ph type="subTitle" idx="1"/>
          </p:nvPr>
        </p:nvSpPr>
        <p:spPr>
          <a:xfrm>
            <a:off x="618589" y="1193836"/>
            <a:ext cx="5386200" cy="2941294"/>
          </a:xfrm>
          <a:prstGeom prst="rect">
            <a:avLst/>
          </a:prstGeom>
        </p:spPr>
        <p:txBody>
          <a:bodyPr spcFirstLastPara="1" wrap="square" lIns="91425" tIns="91425" rIns="91425" bIns="91425" anchor="t" anchorCtr="0">
            <a:noAutofit/>
          </a:bodyPr>
          <a:lstStyle/>
          <a:p>
            <a:pPr marL="0" lvl="0" indent="0">
              <a:buClr>
                <a:schemeClr val="hlink"/>
              </a:buClr>
              <a:buSzPts val="1100"/>
              <a:buNone/>
            </a:pPr>
            <a:r>
              <a:rPr lang="en-US" dirty="0"/>
              <a:t>"Acquisition month" is a fixed reference point for each customer, representing the month in which they made their initial transaction or purchase with a business. Similar to a birthdate, it remains constant for that customer and doesn't change with subsequent transactions. It's a critical piece of information for businesses as it helps them track when they first established a relationship with a customer</a:t>
            </a:r>
            <a:r>
              <a:rPr lang="en-US" dirty="0" smtClean="0"/>
              <a:t>.</a:t>
            </a:r>
          </a:p>
          <a:p>
            <a:pPr marL="0" lvl="0" indent="0">
              <a:buClr>
                <a:schemeClr val="hlink"/>
              </a:buClr>
              <a:buSzPts val="1100"/>
              <a:buNone/>
            </a:pPr>
            <a:r>
              <a:rPr lang="en-US" dirty="0"/>
              <a:t>acquisition month is a fixed and unchanging reference point that helps businesses analyze and manage their customer relationships effectively by providing insights into when the customer first engaged with the company.</a:t>
            </a:r>
            <a:endParaRPr dirty="0"/>
          </a:p>
        </p:txBody>
      </p:sp>
      <p:sp>
        <p:nvSpPr>
          <p:cNvPr id="354" name="Google Shape;354;p36"/>
          <p:cNvSpPr txBox="1">
            <a:spLocks noGrp="1"/>
          </p:cNvSpPr>
          <p:nvPr>
            <p:ph type="title"/>
          </p:nvPr>
        </p:nvSpPr>
        <p:spPr>
          <a:prstGeom prst="rect">
            <a:avLst/>
          </a:prstGeom>
        </p:spPr>
        <p:txBody>
          <a:bodyPr spcFirstLastPara="1" wrap="square" lIns="91425" tIns="91425" rIns="91425" bIns="91425" anchor="t" anchorCtr="0">
            <a:noAutofit/>
          </a:bodyPr>
          <a:lstStyle/>
          <a:p>
            <a:r>
              <a:rPr lang="en-US" dirty="0" smtClean="0">
                <a:solidFill>
                  <a:srgbClr val="FFFF00"/>
                </a:solidFill>
              </a:rPr>
              <a:t>                      insight </a:t>
            </a:r>
            <a:r>
              <a:rPr lang="en-US" dirty="0">
                <a:solidFill>
                  <a:srgbClr val="FFFF00"/>
                </a:solidFill>
              </a:rPr>
              <a:t>and observations</a:t>
            </a:r>
          </a:p>
        </p:txBody>
      </p:sp>
      <p:grpSp>
        <p:nvGrpSpPr>
          <p:cNvPr id="356" name="Google Shape;356;p36"/>
          <p:cNvGrpSpPr/>
          <p:nvPr/>
        </p:nvGrpSpPr>
        <p:grpSpPr>
          <a:xfrm rot="5400000">
            <a:off x="1052160" y="3671461"/>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36"/>
          <p:cNvGrpSpPr/>
          <p:nvPr/>
        </p:nvGrpSpPr>
        <p:grpSpPr>
          <a:xfrm>
            <a:off x="6066397" y="3338339"/>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7267137" y="1029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615336" y="367139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3899227" y="403815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6">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000" dirty="0">
              <a:solidFill>
                <a:schemeClr val="dk1"/>
              </a:solidFill>
              <a:latin typeface="Bebas Neue"/>
              <a:ea typeface="Bebas Neue"/>
              <a:cs typeface="Bebas Neue"/>
              <a:sym typeface="Bebas Neue"/>
            </a:endParaRPr>
          </a:p>
        </p:txBody>
      </p:sp>
      <p:sp>
        <p:nvSpPr>
          <p:cNvPr id="380" name="Google Shape;380;p36">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000" dirty="0">
              <a:solidFill>
                <a:schemeClr val="dk1"/>
              </a:solidFill>
              <a:latin typeface="Bebas Neue"/>
              <a:ea typeface="Bebas Neue"/>
              <a:cs typeface="Bebas Neue"/>
              <a:sym typeface="Bebas Neue"/>
            </a:endParaRPr>
          </a:p>
        </p:txBody>
      </p:sp>
      <p:sp>
        <p:nvSpPr>
          <p:cNvPr id="381" name="Google Shape;381;p36">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000" dirty="0">
              <a:solidFill>
                <a:schemeClr val="dk1"/>
              </a:solidFill>
              <a:latin typeface="Bebas Neue"/>
              <a:ea typeface="Bebas Neue"/>
              <a:cs typeface="Bebas Neue"/>
              <a:sym typeface="Bebas Neue"/>
            </a:endParaRPr>
          </a:p>
        </p:txBody>
      </p:sp>
      <p:grpSp>
        <p:nvGrpSpPr>
          <p:cNvPr id="382" name="Google Shape;382;p36"/>
          <p:cNvGrpSpPr/>
          <p:nvPr/>
        </p:nvGrpSpPr>
        <p:grpSpPr>
          <a:xfrm>
            <a:off x="706038" y="312972"/>
            <a:ext cx="140222" cy="140409"/>
            <a:chOff x="2741000" y="199475"/>
            <a:chExt cx="191953" cy="192210"/>
          </a:xfrm>
        </p:grpSpPr>
        <p:sp>
          <p:nvSpPr>
            <p:cNvPr id="383" name="Google Shape;383;p36"/>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6"/>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6"/>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6"/>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6"/>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36">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1"/>
          <p:cNvSpPr/>
          <p:nvPr/>
        </p:nvSpPr>
        <p:spPr>
          <a:xfrm>
            <a:off x="7525537" y="245176"/>
            <a:ext cx="761747" cy="307777"/>
          </a:xfrm>
          <a:prstGeom prst="rect">
            <a:avLst/>
          </a:prstGeom>
        </p:spPr>
        <p:txBody>
          <a:bodyPr wrap="none">
            <a:spAutoFit/>
          </a:bodyPr>
          <a:lstStyle/>
          <a:p>
            <a:r>
              <a:rPr lang="en-US" dirty="0" smtClean="0">
                <a:solidFill>
                  <a:schemeClr val="accent4"/>
                </a:solidFill>
                <a:latin typeface="Dirty-Headline"/>
              </a:rPr>
              <a:t>Sreenu</a:t>
            </a:r>
            <a:endParaRPr lang="en-US" dirty="0">
              <a:solidFill>
                <a:schemeClr val="accent4"/>
              </a:solidFill>
              <a:latin typeface="Dirty-Headline"/>
            </a:endParaRPr>
          </a:p>
        </p:txBody>
      </p:sp>
    </p:spTree>
    <p:extLst>
      <p:ext uri="{BB962C8B-B14F-4D97-AF65-F5344CB8AC3E}">
        <p14:creationId xmlns:p14="http://schemas.microsoft.com/office/powerpoint/2010/main" val="3362318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5" name="Google Shape;355;p36"/>
          <p:cNvSpPr txBox="1">
            <a:spLocks noGrp="1"/>
          </p:cNvSpPr>
          <p:nvPr>
            <p:ph type="subTitle" idx="1"/>
          </p:nvPr>
        </p:nvSpPr>
        <p:spPr>
          <a:xfrm>
            <a:off x="714297" y="1109908"/>
            <a:ext cx="5386200" cy="2879097"/>
          </a:xfrm>
          <a:prstGeom prst="rect">
            <a:avLst/>
          </a:prstGeom>
        </p:spPr>
        <p:txBody>
          <a:bodyPr spcFirstLastPara="1" wrap="square" lIns="91425" tIns="91425" rIns="91425" bIns="91425" anchor="t" anchorCtr="0">
            <a:noAutofit/>
          </a:bodyPr>
          <a:lstStyle/>
          <a:p>
            <a:pPr marL="0" lvl="0" indent="0">
              <a:buClr>
                <a:schemeClr val="hlink"/>
              </a:buClr>
              <a:buSzPts val="1100"/>
              <a:buNone/>
            </a:pPr>
            <a:r>
              <a:rPr lang="en-US" dirty="0"/>
              <a:t>The "Delivery Area" is the specified geographical location or region where a product or package is intended to be delivered. In data related to deliveries, the "order geo drop" column typically contains information about the exact coordinates or address where each order should be delivered. This data is crucial for ensuring that orders are sent to the correct destinations and for optimizing the delivery process</a:t>
            </a:r>
            <a:r>
              <a:rPr lang="en-US" dirty="0" smtClean="0"/>
              <a:t>.</a:t>
            </a:r>
          </a:p>
          <a:p>
            <a:pPr marL="0" lvl="0" indent="0">
              <a:buClr>
                <a:schemeClr val="hlink"/>
              </a:buClr>
              <a:buSzPts val="1100"/>
              <a:buNone/>
            </a:pPr>
            <a:r>
              <a:rPr lang="en-US" dirty="0"/>
              <a:t>"Delivery Area" is the specific geographic location where a product or package is meant to be delivered, and the "order geo drop" column contains the data necessary to ensure accurate and efficient deliveries. This data is crucial for businesses involved in delivery services to maintain high levels of customer satisfaction and operational efficiency.</a:t>
            </a:r>
            <a:endParaRPr dirty="0"/>
          </a:p>
        </p:txBody>
      </p:sp>
      <p:sp>
        <p:nvSpPr>
          <p:cNvPr id="354" name="Google Shape;354;p36"/>
          <p:cNvSpPr txBox="1">
            <a:spLocks noGrp="1"/>
          </p:cNvSpPr>
          <p:nvPr>
            <p:ph type="title"/>
          </p:nvPr>
        </p:nvSpPr>
        <p:spPr>
          <a:prstGeom prst="rect">
            <a:avLst/>
          </a:prstGeom>
        </p:spPr>
        <p:txBody>
          <a:bodyPr spcFirstLastPara="1" wrap="square" lIns="91425" tIns="91425" rIns="91425" bIns="91425" anchor="t" anchorCtr="0">
            <a:noAutofit/>
          </a:bodyPr>
          <a:lstStyle/>
          <a:p>
            <a:r>
              <a:rPr lang="en-US" dirty="0" smtClean="0">
                <a:solidFill>
                  <a:srgbClr val="FFFF00"/>
                </a:solidFill>
              </a:rPr>
              <a:t>                       insight </a:t>
            </a:r>
            <a:r>
              <a:rPr lang="en-US" dirty="0">
                <a:solidFill>
                  <a:srgbClr val="FFFF00"/>
                </a:solidFill>
              </a:rPr>
              <a:t>and observations</a:t>
            </a:r>
          </a:p>
        </p:txBody>
      </p:sp>
      <p:grpSp>
        <p:nvGrpSpPr>
          <p:cNvPr id="356" name="Google Shape;356;p36"/>
          <p:cNvGrpSpPr/>
          <p:nvPr/>
        </p:nvGrpSpPr>
        <p:grpSpPr>
          <a:xfrm rot="5400000">
            <a:off x="294708" y="3906984"/>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36"/>
          <p:cNvGrpSpPr/>
          <p:nvPr/>
        </p:nvGrpSpPr>
        <p:grpSpPr>
          <a:xfrm>
            <a:off x="6066397" y="3338339"/>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7267137" y="1029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3065681" y="3852738"/>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4032831" y="40551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6">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000" dirty="0">
              <a:solidFill>
                <a:schemeClr val="dk1"/>
              </a:solidFill>
              <a:latin typeface="Bebas Neue"/>
              <a:ea typeface="Bebas Neue"/>
              <a:cs typeface="Bebas Neue"/>
              <a:sym typeface="Bebas Neue"/>
            </a:endParaRPr>
          </a:p>
        </p:txBody>
      </p:sp>
      <p:sp>
        <p:nvSpPr>
          <p:cNvPr id="380" name="Google Shape;380;p36">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000" dirty="0">
              <a:solidFill>
                <a:schemeClr val="dk1"/>
              </a:solidFill>
              <a:latin typeface="Bebas Neue"/>
              <a:ea typeface="Bebas Neue"/>
              <a:cs typeface="Bebas Neue"/>
              <a:sym typeface="Bebas Neue"/>
            </a:endParaRPr>
          </a:p>
        </p:txBody>
      </p:sp>
      <p:sp>
        <p:nvSpPr>
          <p:cNvPr id="381" name="Google Shape;381;p36">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000" dirty="0">
              <a:solidFill>
                <a:schemeClr val="dk1"/>
              </a:solidFill>
              <a:latin typeface="Bebas Neue"/>
              <a:ea typeface="Bebas Neue"/>
              <a:cs typeface="Bebas Neue"/>
              <a:sym typeface="Bebas Neue"/>
            </a:endParaRPr>
          </a:p>
        </p:txBody>
      </p:sp>
      <p:grpSp>
        <p:nvGrpSpPr>
          <p:cNvPr id="382" name="Google Shape;382;p36"/>
          <p:cNvGrpSpPr/>
          <p:nvPr/>
        </p:nvGrpSpPr>
        <p:grpSpPr>
          <a:xfrm>
            <a:off x="706038" y="312972"/>
            <a:ext cx="140222" cy="140409"/>
            <a:chOff x="2741000" y="199475"/>
            <a:chExt cx="191953" cy="192210"/>
          </a:xfrm>
        </p:grpSpPr>
        <p:sp>
          <p:nvSpPr>
            <p:cNvPr id="383" name="Google Shape;383;p36"/>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6"/>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6"/>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6"/>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6"/>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36">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1"/>
          <p:cNvSpPr/>
          <p:nvPr/>
        </p:nvSpPr>
        <p:spPr>
          <a:xfrm>
            <a:off x="7525537" y="245176"/>
            <a:ext cx="761747" cy="307777"/>
          </a:xfrm>
          <a:prstGeom prst="rect">
            <a:avLst/>
          </a:prstGeom>
        </p:spPr>
        <p:txBody>
          <a:bodyPr wrap="none">
            <a:spAutoFit/>
          </a:bodyPr>
          <a:lstStyle/>
          <a:p>
            <a:r>
              <a:rPr lang="en-US" dirty="0" smtClean="0">
                <a:solidFill>
                  <a:schemeClr val="accent4"/>
                </a:solidFill>
                <a:latin typeface="Dirty-Headline"/>
              </a:rPr>
              <a:t>Sreenu</a:t>
            </a:r>
            <a:endParaRPr lang="en-US" dirty="0">
              <a:solidFill>
                <a:schemeClr val="accent4"/>
              </a:solidFill>
              <a:latin typeface="Dirty-Headline"/>
            </a:endParaRPr>
          </a:p>
        </p:txBody>
      </p:sp>
    </p:spTree>
    <p:extLst>
      <p:ext uri="{BB962C8B-B14F-4D97-AF65-F5344CB8AC3E}">
        <p14:creationId xmlns:p14="http://schemas.microsoft.com/office/powerpoint/2010/main" val="3047302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5" name="Google Shape;355;p36"/>
          <p:cNvSpPr txBox="1">
            <a:spLocks noGrp="1"/>
          </p:cNvSpPr>
          <p:nvPr>
            <p:ph type="subTitle" idx="1"/>
          </p:nvPr>
        </p:nvSpPr>
        <p:spPr>
          <a:xfrm>
            <a:off x="714297" y="1109908"/>
            <a:ext cx="5386200" cy="2879097"/>
          </a:xfrm>
          <a:prstGeom prst="rect">
            <a:avLst/>
          </a:prstGeom>
        </p:spPr>
        <p:txBody>
          <a:bodyPr spcFirstLastPara="1" wrap="square" lIns="91425" tIns="91425" rIns="91425" bIns="91425" anchor="t" anchorCtr="0">
            <a:noAutofit/>
          </a:bodyPr>
          <a:lstStyle/>
          <a:p>
            <a:pPr marL="0" lvl="0" indent="0">
              <a:buClr>
                <a:schemeClr val="hlink"/>
              </a:buClr>
              <a:buSzPts val="1100"/>
              <a:buNone/>
            </a:pPr>
            <a:r>
              <a:rPr lang="en-US" dirty="0"/>
              <a:t>A "time slot" is a predefined period during which a customer can choose to place an order from a specific store or location. Time slots help businesses and customers manage the scheduling of orders and deliveries. They are typically categorized into different parts of the day to provide flexibility and convenience for customers. Here's a breakdown of common time slots as you've described</a:t>
            </a:r>
            <a:r>
              <a:rPr lang="en-US" dirty="0" smtClean="0"/>
              <a:t>:</a:t>
            </a:r>
          </a:p>
          <a:p>
            <a:pPr marL="0" lvl="0" indent="0">
              <a:buClr>
                <a:schemeClr val="hlink"/>
              </a:buClr>
              <a:buSzPts val="1100"/>
              <a:buNone/>
            </a:pPr>
            <a:r>
              <a:rPr lang="en-US" dirty="0"/>
              <a:t>These time slots serve as a convenient way for customers to schedule their orders according to their preferences and daily routines, while also helping businesses manage their resources, such as delivery drivers and kitchen staff, more efficiently.</a:t>
            </a:r>
            <a:endParaRPr dirty="0"/>
          </a:p>
        </p:txBody>
      </p:sp>
      <p:sp>
        <p:nvSpPr>
          <p:cNvPr id="354" name="Google Shape;354;p36"/>
          <p:cNvSpPr txBox="1">
            <a:spLocks noGrp="1"/>
          </p:cNvSpPr>
          <p:nvPr>
            <p:ph type="title"/>
          </p:nvPr>
        </p:nvSpPr>
        <p:spPr>
          <a:prstGeom prst="rect">
            <a:avLst/>
          </a:prstGeom>
        </p:spPr>
        <p:txBody>
          <a:bodyPr spcFirstLastPara="1" wrap="square" lIns="91425" tIns="91425" rIns="91425" bIns="91425" anchor="t" anchorCtr="0">
            <a:noAutofit/>
          </a:bodyPr>
          <a:lstStyle/>
          <a:p>
            <a:r>
              <a:rPr lang="en-US" dirty="0" smtClean="0">
                <a:solidFill>
                  <a:srgbClr val="FFFF00"/>
                </a:solidFill>
              </a:rPr>
              <a:t>                       insight </a:t>
            </a:r>
            <a:r>
              <a:rPr lang="en-US" dirty="0">
                <a:solidFill>
                  <a:srgbClr val="FFFF00"/>
                </a:solidFill>
              </a:rPr>
              <a:t>and observations</a:t>
            </a:r>
          </a:p>
        </p:txBody>
      </p:sp>
      <p:grpSp>
        <p:nvGrpSpPr>
          <p:cNvPr id="356" name="Google Shape;356;p36"/>
          <p:cNvGrpSpPr/>
          <p:nvPr/>
        </p:nvGrpSpPr>
        <p:grpSpPr>
          <a:xfrm rot="5400000">
            <a:off x="294708" y="3906984"/>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36"/>
          <p:cNvGrpSpPr/>
          <p:nvPr/>
        </p:nvGrpSpPr>
        <p:grpSpPr>
          <a:xfrm>
            <a:off x="6066397" y="3338339"/>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7267137" y="1029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3065681" y="3852738"/>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4032831" y="40551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6">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000" dirty="0">
              <a:solidFill>
                <a:schemeClr val="dk1"/>
              </a:solidFill>
              <a:latin typeface="Bebas Neue"/>
              <a:ea typeface="Bebas Neue"/>
              <a:cs typeface="Bebas Neue"/>
              <a:sym typeface="Bebas Neue"/>
            </a:endParaRPr>
          </a:p>
        </p:txBody>
      </p:sp>
      <p:sp>
        <p:nvSpPr>
          <p:cNvPr id="380" name="Google Shape;380;p36">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000" dirty="0">
              <a:solidFill>
                <a:schemeClr val="dk1"/>
              </a:solidFill>
              <a:latin typeface="Bebas Neue"/>
              <a:ea typeface="Bebas Neue"/>
              <a:cs typeface="Bebas Neue"/>
              <a:sym typeface="Bebas Neue"/>
            </a:endParaRPr>
          </a:p>
        </p:txBody>
      </p:sp>
      <p:sp>
        <p:nvSpPr>
          <p:cNvPr id="381" name="Google Shape;381;p36">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000" dirty="0">
              <a:solidFill>
                <a:schemeClr val="dk1"/>
              </a:solidFill>
              <a:latin typeface="Bebas Neue"/>
              <a:ea typeface="Bebas Neue"/>
              <a:cs typeface="Bebas Neue"/>
              <a:sym typeface="Bebas Neue"/>
            </a:endParaRPr>
          </a:p>
        </p:txBody>
      </p:sp>
      <p:grpSp>
        <p:nvGrpSpPr>
          <p:cNvPr id="382" name="Google Shape;382;p36"/>
          <p:cNvGrpSpPr/>
          <p:nvPr/>
        </p:nvGrpSpPr>
        <p:grpSpPr>
          <a:xfrm>
            <a:off x="706038" y="312972"/>
            <a:ext cx="140222" cy="140409"/>
            <a:chOff x="2741000" y="199475"/>
            <a:chExt cx="191953" cy="192210"/>
          </a:xfrm>
        </p:grpSpPr>
        <p:sp>
          <p:nvSpPr>
            <p:cNvPr id="383" name="Google Shape;383;p36"/>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6"/>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6"/>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6"/>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6"/>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36">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1"/>
          <p:cNvSpPr/>
          <p:nvPr/>
        </p:nvSpPr>
        <p:spPr>
          <a:xfrm>
            <a:off x="7525537" y="245176"/>
            <a:ext cx="761747" cy="307777"/>
          </a:xfrm>
          <a:prstGeom prst="rect">
            <a:avLst/>
          </a:prstGeom>
        </p:spPr>
        <p:txBody>
          <a:bodyPr wrap="none">
            <a:spAutoFit/>
          </a:bodyPr>
          <a:lstStyle/>
          <a:p>
            <a:r>
              <a:rPr lang="en-US" dirty="0" smtClean="0">
                <a:solidFill>
                  <a:schemeClr val="accent4"/>
                </a:solidFill>
                <a:latin typeface="Dirty-Headline"/>
              </a:rPr>
              <a:t>Sreenu</a:t>
            </a:r>
            <a:endParaRPr lang="en-US" dirty="0">
              <a:solidFill>
                <a:schemeClr val="accent4"/>
              </a:solidFill>
              <a:latin typeface="Dirty-Headline"/>
            </a:endParaRPr>
          </a:p>
        </p:txBody>
      </p:sp>
    </p:spTree>
    <p:extLst>
      <p:ext uri="{BB962C8B-B14F-4D97-AF65-F5344CB8AC3E}">
        <p14:creationId xmlns:p14="http://schemas.microsoft.com/office/powerpoint/2010/main" val="19177362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5" name="Google Shape;355;p36"/>
          <p:cNvSpPr txBox="1">
            <a:spLocks noGrp="1"/>
          </p:cNvSpPr>
          <p:nvPr>
            <p:ph type="subTitle" idx="1"/>
          </p:nvPr>
        </p:nvSpPr>
        <p:spPr>
          <a:xfrm>
            <a:off x="714297" y="1109908"/>
            <a:ext cx="5386200" cy="2879097"/>
          </a:xfrm>
          <a:prstGeom prst="rect">
            <a:avLst/>
          </a:prstGeom>
        </p:spPr>
        <p:txBody>
          <a:bodyPr spcFirstLastPara="1" wrap="square" lIns="91425" tIns="91425" rIns="91425" bIns="91425" anchor="t" anchorCtr="0">
            <a:noAutofit/>
          </a:bodyPr>
          <a:lstStyle/>
          <a:p>
            <a:pPr marL="0" lvl="0" indent="0">
              <a:buClr>
                <a:schemeClr val="hlink"/>
              </a:buClr>
              <a:buSzPts val="1100"/>
              <a:buNone/>
            </a:pPr>
            <a:r>
              <a:rPr lang="en-US" dirty="0"/>
              <a:t>"Customer acquisition source" is the channel or method through which a customer becomes aware of and subsequently engages with a platform or business. It helps businesses track and analyze where their customers are coming from, allowing for more targeted marketing efforts and resource </a:t>
            </a:r>
            <a:r>
              <a:rPr lang="en-US" dirty="0" smtClean="0"/>
              <a:t>allocation.</a:t>
            </a:r>
          </a:p>
          <a:p>
            <a:pPr marL="0" lvl="0" indent="0">
              <a:buClr>
                <a:schemeClr val="hlink"/>
              </a:buClr>
              <a:buSzPts val="1100"/>
              <a:buNone/>
            </a:pPr>
            <a:r>
              <a:rPr lang="en-US" dirty="0"/>
              <a:t>This metric is valuable for businesses because it allows them to assess the effectiveness of different customer acquisition channels. By comparing the aggregated LTV across various sources, they can identify which channels are bringing in more valuable customers and allocate their marketing budget and efforts accordingly. It helps in optimizing customer acquisition strategies for better long-term profitability.</a:t>
            </a:r>
            <a:endParaRPr dirty="0"/>
          </a:p>
        </p:txBody>
      </p:sp>
      <p:sp>
        <p:nvSpPr>
          <p:cNvPr id="354" name="Google Shape;354;p36"/>
          <p:cNvSpPr txBox="1">
            <a:spLocks noGrp="1"/>
          </p:cNvSpPr>
          <p:nvPr>
            <p:ph type="title"/>
          </p:nvPr>
        </p:nvSpPr>
        <p:spPr>
          <a:prstGeom prst="rect">
            <a:avLst/>
          </a:prstGeom>
        </p:spPr>
        <p:txBody>
          <a:bodyPr spcFirstLastPara="1" wrap="square" lIns="91425" tIns="91425" rIns="91425" bIns="91425" anchor="t" anchorCtr="0">
            <a:noAutofit/>
          </a:bodyPr>
          <a:lstStyle/>
          <a:p>
            <a:r>
              <a:rPr lang="en-US" dirty="0" smtClean="0">
                <a:solidFill>
                  <a:srgbClr val="FFFF00"/>
                </a:solidFill>
              </a:rPr>
              <a:t>                       insight </a:t>
            </a:r>
            <a:r>
              <a:rPr lang="en-US" dirty="0">
                <a:solidFill>
                  <a:srgbClr val="FFFF00"/>
                </a:solidFill>
              </a:rPr>
              <a:t>and observations</a:t>
            </a:r>
          </a:p>
        </p:txBody>
      </p:sp>
      <p:grpSp>
        <p:nvGrpSpPr>
          <p:cNvPr id="356" name="Google Shape;356;p36"/>
          <p:cNvGrpSpPr/>
          <p:nvPr/>
        </p:nvGrpSpPr>
        <p:grpSpPr>
          <a:xfrm rot="5400000">
            <a:off x="294708" y="3906984"/>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36"/>
          <p:cNvGrpSpPr/>
          <p:nvPr/>
        </p:nvGrpSpPr>
        <p:grpSpPr>
          <a:xfrm>
            <a:off x="6066397" y="3338339"/>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7267137" y="1029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3065681" y="3852738"/>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4032831" y="40551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6">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000" dirty="0">
              <a:solidFill>
                <a:schemeClr val="dk1"/>
              </a:solidFill>
              <a:latin typeface="Bebas Neue"/>
              <a:ea typeface="Bebas Neue"/>
              <a:cs typeface="Bebas Neue"/>
              <a:sym typeface="Bebas Neue"/>
            </a:endParaRPr>
          </a:p>
        </p:txBody>
      </p:sp>
      <p:sp>
        <p:nvSpPr>
          <p:cNvPr id="380" name="Google Shape;380;p36">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000" dirty="0">
              <a:solidFill>
                <a:schemeClr val="dk1"/>
              </a:solidFill>
              <a:latin typeface="Bebas Neue"/>
              <a:ea typeface="Bebas Neue"/>
              <a:cs typeface="Bebas Neue"/>
              <a:sym typeface="Bebas Neue"/>
            </a:endParaRPr>
          </a:p>
        </p:txBody>
      </p:sp>
      <p:sp>
        <p:nvSpPr>
          <p:cNvPr id="381" name="Google Shape;381;p36">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000" dirty="0">
              <a:solidFill>
                <a:schemeClr val="dk1"/>
              </a:solidFill>
              <a:latin typeface="Bebas Neue"/>
              <a:ea typeface="Bebas Neue"/>
              <a:cs typeface="Bebas Neue"/>
              <a:sym typeface="Bebas Neue"/>
            </a:endParaRPr>
          </a:p>
        </p:txBody>
      </p:sp>
      <p:grpSp>
        <p:nvGrpSpPr>
          <p:cNvPr id="382" name="Google Shape;382;p36"/>
          <p:cNvGrpSpPr/>
          <p:nvPr/>
        </p:nvGrpSpPr>
        <p:grpSpPr>
          <a:xfrm>
            <a:off x="706038" y="312972"/>
            <a:ext cx="140222" cy="140409"/>
            <a:chOff x="2741000" y="199475"/>
            <a:chExt cx="191953" cy="192210"/>
          </a:xfrm>
        </p:grpSpPr>
        <p:sp>
          <p:nvSpPr>
            <p:cNvPr id="383" name="Google Shape;383;p36"/>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6"/>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6"/>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6"/>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6"/>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36">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1"/>
          <p:cNvSpPr/>
          <p:nvPr/>
        </p:nvSpPr>
        <p:spPr>
          <a:xfrm>
            <a:off x="7525537" y="245176"/>
            <a:ext cx="761747" cy="307777"/>
          </a:xfrm>
          <a:prstGeom prst="rect">
            <a:avLst/>
          </a:prstGeom>
        </p:spPr>
        <p:txBody>
          <a:bodyPr wrap="none">
            <a:spAutoFit/>
          </a:bodyPr>
          <a:lstStyle/>
          <a:p>
            <a:r>
              <a:rPr lang="en-US" dirty="0" smtClean="0">
                <a:solidFill>
                  <a:schemeClr val="accent4"/>
                </a:solidFill>
                <a:latin typeface="Dirty-Headline"/>
              </a:rPr>
              <a:t>Sreenu</a:t>
            </a:r>
            <a:endParaRPr lang="en-US" dirty="0">
              <a:solidFill>
                <a:schemeClr val="accent4"/>
              </a:solidFill>
              <a:latin typeface="Dirty-Headline"/>
            </a:endParaRPr>
          </a:p>
        </p:txBody>
      </p:sp>
    </p:spTree>
    <p:extLst>
      <p:ext uri="{BB962C8B-B14F-4D97-AF65-F5344CB8AC3E}">
        <p14:creationId xmlns:p14="http://schemas.microsoft.com/office/powerpoint/2010/main" val="4141695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5" name="Google Shape;355;p36"/>
          <p:cNvSpPr txBox="1">
            <a:spLocks noGrp="1"/>
          </p:cNvSpPr>
          <p:nvPr>
            <p:ph type="subTitle" idx="1"/>
          </p:nvPr>
        </p:nvSpPr>
        <p:spPr>
          <a:xfrm>
            <a:off x="714297" y="1109908"/>
            <a:ext cx="5386200" cy="2879097"/>
          </a:xfrm>
          <a:prstGeom prst="rect">
            <a:avLst/>
          </a:prstGeom>
        </p:spPr>
        <p:txBody>
          <a:bodyPr spcFirstLastPara="1" wrap="square" lIns="91425" tIns="91425" rIns="91425" bIns="91425" anchor="t" anchorCtr="0">
            <a:noAutofit/>
          </a:bodyPr>
          <a:lstStyle/>
          <a:p>
            <a:pPr marL="0" lvl="0" indent="0">
              <a:buClr>
                <a:schemeClr val="hlink"/>
              </a:buClr>
              <a:buSzPts val="1100"/>
              <a:buNone/>
            </a:pPr>
            <a:r>
              <a:rPr lang="en-US" dirty="0"/>
              <a:t>"Overall delivery time" is a comprehensive metric that calculates the total time it takes for the entire delivery process, from when an order is placed until it is successfully delivered or canceled. This metric is important for assessing the efficiency of the delivery process and ensuring timely delivery to customers. It can be broken down into three key components</a:t>
            </a:r>
            <a:r>
              <a:rPr lang="en-US" dirty="0" smtClean="0"/>
              <a:t>:</a:t>
            </a:r>
          </a:p>
          <a:p>
            <a:r>
              <a:rPr lang="en-US" dirty="0"/>
              <a:t>So, the overall delivery time for this order would be 15 + 10 + 35 = 60 minutes (1 hour).</a:t>
            </a:r>
          </a:p>
          <a:p>
            <a:r>
              <a:rPr lang="en-US" dirty="0"/>
              <a:t>This metric helps businesses monitor and improve the efficiency of their delivery process, ensuring that orders are delivered to customers in a timely manner, which can enhance customer satisfaction.</a:t>
            </a:r>
          </a:p>
          <a:p>
            <a:pPr marL="0" lvl="0" indent="0">
              <a:buClr>
                <a:schemeClr val="hlink"/>
              </a:buClr>
              <a:buSzPts val="1100"/>
              <a:buNone/>
            </a:pPr>
            <a:endParaRPr dirty="0"/>
          </a:p>
        </p:txBody>
      </p:sp>
      <p:sp>
        <p:nvSpPr>
          <p:cNvPr id="354" name="Google Shape;354;p36"/>
          <p:cNvSpPr txBox="1">
            <a:spLocks noGrp="1"/>
          </p:cNvSpPr>
          <p:nvPr>
            <p:ph type="title"/>
          </p:nvPr>
        </p:nvSpPr>
        <p:spPr>
          <a:prstGeom prst="rect">
            <a:avLst/>
          </a:prstGeom>
        </p:spPr>
        <p:txBody>
          <a:bodyPr spcFirstLastPara="1" wrap="square" lIns="91425" tIns="91425" rIns="91425" bIns="91425" anchor="t" anchorCtr="0">
            <a:noAutofit/>
          </a:bodyPr>
          <a:lstStyle/>
          <a:p>
            <a:r>
              <a:rPr lang="en-US" dirty="0" smtClean="0">
                <a:solidFill>
                  <a:srgbClr val="FFFF00"/>
                </a:solidFill>
              </a:rPr>
              <a:t>                       insight </a:t>
            </a:r>
            <a:r>
              <a:rPr lang="en-US" dirty="0">
                <a:solidFill>
                  <a:srgbClr val="FFFF00"/>
                </a:solidFill>
              </a:rPr>
              <a:t>and observations</a:t>
            </a:r>
          </a:p>
        </p:txBody>
      </p:sp>
      <p:grpSp>
        <p:nvGrpSpPr>
          <p:cNvPr id="356" name="Google Shape;356;p36"/>
          <p:cNvGrpSpPr/>
          <p:nvPr/>
        </p:nvGrpSpPr>
        <p:grpSpPr>
          <a:xfrm rot="5400000">
            <a:off x="294708" y="3906984"/>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36"/>
          <p:cNvGrpSpPr/>
          <p:nvPr/>
        </p:nvGrpSpPr>
        <p:grpSpPr>
          <a:xfrm>
            <a:off x="6066397" y="3338339"/>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7267137" y="1029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3065681" y="3852738"/>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4032831" y="40551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6">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000" dirty="0">
              <a:solidFill>
                <a:schemeClr val="dk1"/>
              </a:solidFill>
              <a:latin typeface="Bebas Neue"/>
              <a:ea typeface="Bebas Neue"/>
              <a:cs typeface="Bebas Neue"/>
              <a:sym typeface="Bebas Neue"/>
            </a:endParaRPr>
          </a:p>
        </p:txBody>
      </p:sp>
      <p:sp>
        <p:nvSpPr>
          <p:cNvPr id="380" name="Google Shape;380;p36">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000" dirty="0">
              <a:solidFill>
                <a:schemeClr val="dk1"/>
              </a:solidFill>
              <a:latin typeface="Bebas Neue"/>
              <a:ea typeface="Bebas Neue"/>
              <a:cs typeface="Bebas Neue"/>
              <a:sym typeface="Bebas Neue"/>
            </a:endParaRPr>
          </a:p>
        </p:txBody>
      </p:sp>
      <p:sp>
        <p:nvSpPr>
          <p:cNvPr id="381" name="Google Shape;381;p36">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000" dirty="0">
              <a:solidFill>
                <a:schemeClr val="dk1"/>
              </a:solidFill>
              <a:latin typeface="Bebas Neue"/>
              <a:ea typeface="Bebas Neue"/>
              <a:cs typeface="Bebas Neue"/>
              <a:sym typeface="Bebas Neue"/>
            </a:endParaRPr>
          </a:p>
        </p:txBody>
      </p:sp>
      <p:grpSp>
        <p:nvGrpSpPr>
          <p:cNvPr id="382" name="Google Shape;382;p36"/>
          <p:cNvGrpSpPr/>
          <p:nvPr/>
        </p:nvGrpSpPr>
        <p:grpSpPr>
          <a:xfrm>
            <a:off x="706038" y="312972"/>
            <a:ext cx="140222" cy="140409"/>
            <a:chOff x="2741000" y="199475"/>
            <a:chExt cx="191953" cy="192210"/>
          </a:xfrm>
        </p:grpSpPr>
        <p:sp>
          <p:nvSpPr>
            <p:cNvPr id="383" name="Google Shape;383;p36"/>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6"/>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6"/>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6"/>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6"/>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36">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1"/>
          <p:cNvSpPr/>
          <p:nvPr/>
        </p:nvSpPr>
        <p:spPr>
          <a:xfrm>
            <a:off x="7525537" y="245176"/>
            <a:ext cx="761747" cy="307777"/>
          </a:xfrm>
          <a:prstGeom prst="rect">
            <a:avLst/>
          </a:prstGeom>
        </p:spPr>
        <p:txBody>
          <a:bodyPr wrap="none">
            <a:spAutoFit/>
          </a:bodyPr>
          <a:lstStyle/>
          <a:p>
            <a:r>
              <a:rPr lang="en-US" dirty="0" smtClean="0">
                <a:solidFill>
                  <a:schemeClr val="accent4"/>
                </a:solidFill>
                <a:latin typeface="Dirty-Headline"/>
              </a:rPr>
              <a:t>Sreenu</a:t>
            </a:r>
            <a:endParaRPr lang="en-US" dirty="0">
              <a:solidFill>
                <a:schemeClr val="accent4"/>
              </a:solidFill>
              <a:latin typeface="Dirty-Headline"/>
            </a:endParaRPr>
          </a:p>
        </p:txBody>
      </p:sp>
    </p:spTree>
    <p:extLst>
      <p:ext uri="{BB962C8B-B14F-4D97-AF65-F5344CB8AC3E}">
        <p14:creationId xmlns:p14="http://schemas.microsoft.com/office/powerpoint/2010/main" val="847871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5" name="Google Shape;355;p36"/>
          <p:cNvSpPr txBox="1">
            <a:spLocks noGrp="1"/>
          </p:cNvSpPr>
          <p:nvPr>
            <p:ph type="subTitle" idx="1"/>
          </p:nvPr>
        </p:nvSpPr>
        <p:spPr>
          <a:xfrm>
            <a:off x="714297" y="1109908"/>
            <a:ext cx="5386200" cy="2879097"/>
          </a:xfrm>
          <a:prstGeom prst="rect">
            <a:avLst/>
          </a:prstGeom>
        </p:spPr>
        <p:txBody>
          <a:bodyPr spcFirstLastPara="1" wrap="square" lIns="91425" tIns="91425" rIns="91425" bIns="91425" anchor="t" anchorCtr="0">
            <a:noAutofit/>
          </a:bodyPr>
          <a:lstStyle/>
          <a:p>
            <a:pPr marL="0" lvl="0" indent="0">
              <a:buClr>
                <a:schemeClr val="hlink"/>
              </a:buClr>
              <a:buSzPts val="1100"/>
              <a:buNone/>
            </a:pPr>
            <a:r>
              <a:rPr lang="en-US" dirty="0"/>
              <a:t>The "Delivery Area" is the specified geographical location or region where a product or package is intended to be delivered. In data related to deliveries, the "order geo drop" column typically contains information about the exact coordinates or address where each order should be delivered. This data is crucial for ensuring that orders are sent to the correct destinations and for optimizing the delivery process</a:t>
            </a:r>
            <a:r>
              <a:rPr lang="en-US" dirty="0" smtClean="0"/>
              <a:t>.</a:t>
            </a:r>
          </a:p>
          <a:p>
            <a:pPr marL="0" lvl="0" indent="0">
              <a:buClr>
                <a:schemeClr val="hlink"/>
              </a:buClr>
              <a:buSzPts val="1100"/>
              <a:buNone/>
            </a:pPr>
            <a:r>
              <a:rPr lang="en-US" dirty="0"/>
              <a:t>"Delivery Area" is the specific geographic location where a product or package is meant to be delivered, and the "order geo drop" column contains the data necessary to ensure accurate and efficient deliveries. This data is crucial for businesses involved in delivery services to maintain high levels of customer satisfaction and operational efficiency.</a:t>
            </a:r>
            <a:endParaRPr dirty="0"/>
          </a:p>
        </p:txBody>
      </p:sp>
      <p:sp>
        <p:nvSpPr>
          <p:cNvPr id="354" name="Google Shape;354;p36"/>
          <p:cNvSpPr txBox="1">
            <a:spLocks noGrp="1"/>
          </p:cNvSpPr>
          <p:nvPr>
            <p:ph type="title"/>
          </p:nvPr>
        </p:nvSpPr>
        <p:spPr>
          <a:prstGeom prst="rect">
            <a:avLst/>
          </a:prstGeom>
        </p:spPr>
        <p:txBody>
          <a:bodyPr spcFirstLastPara="1" wrap="square" lIns="91425" tIns="91425" rIns="91425" bIns="91425" anchor="t" anchorCtr="0">
            <a:noAutofit/>
          </a:bodyPr>
          <a:lstStyle/>
          <a:p>
            <a:r>
              <a:rPr lang="en-US" dirty="0" smtClean="0">
                <a:solidFill>
                  <a:srgbClr val="FFFF00"/>
                </a:solidFill>
              </a:rPr>
              <a:t>                       insight </a:t>
            </a:r>
            <a:r>
              <a:rPr lang="en-US" dirty="0">
                <a:solidFill>
                  <a:srgbClr val="FFFF00"/>
                </a:solidFill>
              </a:rPr>
              <a:t>and observations</a:t>
            </a:r>
          </a:p>
        </p:txBody>
      </p:sp>
      <p:grpSp>
        <p:nvGrpSpPr>
          <p:cNvPr id="356" name="Google Shape;356;p36"/>
          <p:cNvGrpSpPr/>
          <p:nvPr/>
        </p:nvGrpSpPr>
        <p:grpSpPr>
          <a:xfrm rot="5400000">
            <a:off x="294708" y="3906984"/>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36"/>
          <p:cNvGrpSpPr/>
          <p:nvPr/>
        </p:nvGrpSpPr>
        <p:grpSpPr>
          <a:xfrm>
            <a:off x="6066397" y="3338339"/>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7267137" y="1029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3065681" y="3852738"/>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4032831" y="40551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6">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000" dirty="0">
              <a:solidFill>
                <a:schemeClr val="dk1"/>
              </a:solidFill>
              <a:latin typeface="Bebas Neue"/>
              <a:ea typeface="Bebas Neue"/>
              <a:cs typeface="Bebas Neue"/>
              <a:sym typeface="Bebas Neue"/>
            </a:endParaRPr>
          </a:p>
        </p:txBody>
      </p:sp>
      <p:sp>
        <p:nvSpPr>
          <p:cNvPr id="380" name="Google Shape;380;p36">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000" dirty="0">
              <a:solidFill>
                <a:schemeClr val="dk1"/>
              </a:solidFill>
              <a:latin typeface="Bebas Neue"/>
              <a:ea typeface="Bebas Neue"/>
              <a:cs typeface="Bebas Neue"/>
              <a:sym typeface="Bebas Neue"/>
            </a:endParaRPr>
          </a:p>
        </p:txBody>
      </p:sp>
      <p:sp>
        <p:nvSpPr>
          <p:cNvPr id="381" name="Google Shape;381;p36">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000" dirty="0">
              <a:solidFill>
                <a:schemeClr val="dk1"/>
              </a:solidFill>
              <a:latin typeface="Bebas Neue"/>
              <a:ea typeface="Bebas Neue"/>
              <a:cs typeface="Bebas Neue"/>
              <a:sym typeface="Bebas Neue"/>
            </a:endParaRPr>
          </a:p>
        </p:txBody>
      </p:sp>
      <p:grpSp>
        <p:nvGrpSpPr>
          <p:cNvPr id="382" name="Google Shape;382;p36"/>
          <p:cNvGrpSpPr/>
          <p:nvPr/>
        </p:nvGrpSpPr>
        <p:grpSpPr>
          <a:xfrm>
            <a:off x="706038" y="312972"/>
            <a:ext cx="140222" cy="140409"/>
            <a:chOff x="2741000" y="199475"/>
            <a:chExt cx="191953" cy="192210"/>
          </a:xfrm>
        </p:grpSpPr>
        <p:sp>
          <p:nvSpPr>
            <p:cNvPr id="383" name="Google Shape;383;p36"/>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6"/>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6"/>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6"/>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6"/>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36">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1"/>
          <p:cNvSpPr/>
          <p:nvPr/>
        </p:nvSpPr>
        <p:spPr>
          <a:xfrm>
            <a:off x="7525537" y="245176"/>
            <a:ext cx="761747" cy="307777"/>
          </a:xfrm>
          <a:prstGeom prst="rect">
            <a:avLst/>
          </a:prstGeom>
        </p:spPr>
        <p:txBody>
          <a:bodyPr wrap="none">
            <a:spAutoFit/>
          </a:bodyPr>
          <a:lstStyle/>
          <a:p>
            <a:r>
              <a:rPr lang="en-US" dirty="0" smtClean="0">
                <a:solidFill>
                  <a:schemeClr val="accent4"/>
                </a:solidFill>
                <a:latin typeface="Dirty-Headline"/>
              </a:rPr>
              <a:t>Sreenu</a:t>
            </a:r>
            <a:endParaRPr lang="en-US" dirty="0">
              <a:solidFill>
                <a:schemeClr val="accent4"/>
              </a:solidFill>
              <a:latin typeface="Dirty-Headline"/>
            </a:endParaRPr>
          </a:p>
        </p:txBody>
      </p:sp>
    </p:spTree>
    <p:extLst>
      <p:ext uri="{BB962C8B-B14F-4D97-AF65-F5344CB8AC3E}">
        <p14:creationId xmlns:p14="http://schemas.microsoft.com/office/powerpoint/2010/main" val="399171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5" name="Google Shape;355;p36"/>
          <p:cNvSpPr txBox="1">
            <a:spLocks noGrp="1"/>
          </p:cNvSpPr>
          <p:nvPr>
            <p:ph type="subTitle" idx="1"/>
          </p:nvPr>
        </p:nvSpPr>
        <p:spPr>
          <a:xfrm>
            <a:off x="524292" y="1148877"/>
            <a:ext cx="5386200" cy="2751471"/>
          </a:xfrm>
          <a:prstGeom prst="rect">
            <a:avLst/>
          </a:prstGeom>
        </p:spPr>
        <p:txBody>
          <a:bodyPr spcFirstLastPara="1" wrap="square" lIns="91425" tIns="91425" rIns="91425" bIns="91425" anchor="t" anchorCtr="0">
            <a:noAutofit/>
          </a:bodyPr>
          <a:lstStyle/>
          <a:p>
            <a:pPr marL="114300" indent="0">
              <a:buNone/>
            </a:pPr>
            <a:r>
              <a:rPr lang="en-US" b="1" dirty="0" smtClean="0">
                <a:solidFill>
                  <a:srgbClr val="FFC000"/>
                </a:solidFill>
              </a:rPr>
              <a:t>        Give </a:t>
            </a:r>
            <a:r>
              <a:rPr lang="en-US" b="1" dirty="0">
                <a:solidFill>
                  <a:srgbClr val="FFC000"/>
                </a:solidFill>
              </a:rPr>
              <a:t>you analysis on the any pattern you observe in the completion rate.</a:t>
            </a:r>
            <a:r>
              <a:rPr lang="en-US" b="1" dirty="0"/>
              <a:t>								</a:t>
            </a:r>
            <a:endParaRPr lang="en-US" b="1" dirty="0" smtClean="0"/>
          </a:p>
          <a:p>
            <a:pPr>
              <a:buAutoNum type="arabicPeriod"/>
            </a:pPr>
            <a:r>
              <a:rPr lang="en-US" b="1" dirty="0" smtClean="0"/>
              <a:t>The </a:t>
            </a:r>
            <a:r>
              <a:rPr lang="en-US" b="1" dirty="0"/>
              <a:t>completion rate, calculated as 99.55%, indicates a very high fulfillment efficiency. With 	</a:t>
            </a:r>
            <a:r>
              <a:rPr lang="en-US" b="1" dirty="0" smtClean="0"/>
              <a:t>22,721 </a:t>
            </a:r>
            <a:r>
              <a:rPr lang="en-US" b="1" dirty="0"/>
              <a:t>orders delivered out of 22,823 placed, the process seems extremely effective. </a:t>
            </a:r>
            <a:r>
              <a:rPr lang="en-US" b="1" dirty="0" smtClean="0"/>
              <a:t>This suggests </a:t>
            </a:r>
            <a:r>
              <a:rPr lang="en-US" b="1" dirty="0"/>
              <a:t>excellent order processing, logistics, and inventory management. However, </a:t>
            </a:r>
            <a:r>
              <a:rPr lang="en-US" b="1" dirty="0" smtClean="0"/>
              <a:t>monitoring </a:t>
            </a:r>
            <a:r>
              <a:rPr lang="en-US" b="1" dirty="0"/>
              <a:t>and analyzing the reasons for the 0.45% shortfall in delivery could help achieve a </a:t>
            </a:r>
            <a:r>
              <a:rPr lang="en-US" b="1" dirty="0" smtClean="0"/>
              <a:t>perfect </a:t>
            </a:r>
            <a:r>
              <a:rPr lang="en-US" b="1" dirty="0"/>
              <a:t>completion rate.									</a:t>
            </a:r>
          </a:p>
        </p:txBody>
      </p:sp>
      <p:sp>
        <p:nvSpPr>
          <p:cNvPr id="354" name="Google Shape;354;p36"/>
          <p:cNvSpPr txBox="1">
            <a:spLocks noGrp="1"/>
          </p:cNvSpPr>
          <p:nvPr>
            <p:ph type="title"/>
          </p:nvPr>
        </p:nvSpPr>
        <p:spPr>
          <a:prstGeom prst="rect">
            <a:avLst/>
          </a:prstGeom>
        </p:spPr>
        <p:txBody>
          <a:bodyPr spcFirstLastPara="1" wrap="square" lIns="91425" tIns="91425" rIns="91425" bIns="91425" anchor="t" anchorCtr="0">
            <a:noAutofit/>
          </a:bodyPr>
          <a:lstStyle/>
          <a:p>
            <a:r>
              <a:rPr lang="en-US" b="1" dirty="0" smtClean="0">
                <a:solidFill>
                  <a:srgbClr val="FFFF00"/>
                </a:solidFill>
              </a:rPr>
              <a:t>Pattern’s</a:t>
            </a:r>
            <a:endParaRPr lang="en-US" dirty="0">
              <a:solidFill>
                <a:srgbClr val="FFFF00"/>
              </a:solidFill>
            </a:endParaRPr>
          </a:p>
        </p:txBody>
      </p:sp>
      <p:grpSp>
        <p:nvGrpSpPr>
          <p:cNvPr id="356" name="Google Shape;356;p36"/>
          <p:cNvGrpSpPr/>
          <p:nvPr/>
        </p:nvGrpSpPr>
        <p:grpSpPr>
          <a:xfrm rot="3997153">
            <a:off x="660256" y="3936792"/>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36"/>
          <p:cNvGrpSpPr/>
          <p:nvPr/>
        </p:nvGrpSpPr>
        <p:grpSpPr>
          <a:xfrm>
            <a:off x="6066397" y="3338339"/>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7267137" y="1029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921177" y="393679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3266581" y="4074073"/>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6">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000" dirty="0">
              <a:solidFill>
                <a:schemeClr val="dk1"/>
              </a:solidFill>
              <a:latin typeface="Bebas Neue"/>
              <a:ea typeface="Bebas Neue"/>
              <a:cs typeface="Bebas Neue"/>
              <a:sym typeface="Bebas Neue"/>
            </a:endParaRPr>
          </a:p>
        </p:txBody>
      </p:sp>
      <p:sp>
        <p:nvSpPr>
          <p:cNvPr id="380" name="Google Shape;380;p36">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000" dirty="0">
              <a:solidFill>
                <a:schemeClr val="dk1"/>
              </a:solidFill>
              <a:latin typeface="Bebas Neue"/>
              <a:ea typeface="Bebas Neue"/>
              <a:cs typeface="Bebas Neue"/>
              <a:sym typeface="Bebas Neue"/>
            </a:endParaRPr>
          </a:p>
        </p:txBody>
      </p:sp>
      <p:sp>
        <p:nvSpPr>
          <p:cNvPr id="381" name="Google Shape;381;p36">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000" dirty="0">
              <a:solidFill>
                <a:schemeClr val="dk1"/>
              </a:solidFill>
              <a:latin typeface="Bebas Neue"/>
              <a:ea typeface="Bebas Neue"/>
              <a:cs typeface="Bebas Neue"/>
              <a:sym typeface="Bebas Neue"/>
            </a:endParaRPr>
          </a:p>
        </p:txBody>
      </p:sp>
      <p:grpSp>
        <p:nvGrpSpPr>
          <p:cNvPr id="382" name="Google Shape;382;p36"/>
          <p:cNvGrpSpPr/>
          <p:nvPr/>
        </p:nvGrpSpPr>
        <p:grpSpPr>
          <a:xfrm>
            <a:off x="706038" y="312972"/>
            <a:ext cx="140222" cy="140409"/>
            <a:chOff x="2741000" y="199475"/>
            <a:chExt cx="191953" cy="192210"/>
          </a:xfrm>
        </p:grpSpPr>
        <p:sp>
          <p:nvSpPr>
            <p:cNvPr id="383" name="Google Shape;383;p36"/>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6"/>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6"/>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6"/>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6"/>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36">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1"/>
          <p:cNvSpPr/>
          <p:nvPr/>
        </p:nvSpPr>
        <p:spPr>
          <a:xfrm>
            <a:off x="7525537" y="245176"/>
            <a:ext cx="761747" cy="307777"/>
          </a:xfrm>
          <a:prstGeom prst="rect">
            <a:avLst/>
          </a:prstGeom>
        </p:spPr>
        <p:txBody>
          <a:bodyPr wrap="none">
            <a:spAutoFit/>
          </a:bodyPr>
          <a:lstStyle/>
          <a:p>
            <a:r>
              <a:rPr lang="en-US" dirty="0" smtClean="0">
                <a:solidFill>
                  <a:schemeClr val="accent4"/>
                </a:solidFill>
                <a:latin typeface="Dirty-Headline"/>
              </a:rPr>
              <a:t>Sreenu</a:t>
            </a:r>
            <a:endParaRPr lang="en-US" dirty="0">
              <a:solidFill>
                <a:schemeClr val="accent4"/>
              </a:solidFill>
              <a:latin typeface="Dirty-Headline"/>
            </a:endParaRPr>
          </a:p>
        </p:txBody>
      </p:sp>
    </p:spTree>
    <p:extLst>
      <p:ext uri="{BB962C8B-B14F-4D97-AF65-F5344CB8AC3E}">
        <p14:creationId xmlns:p14="http://schemas.microsoft.com/office/powerpoint/2010/main" val="24399275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5" name="Google Shape;355;p36"/>
          <p:cNvSpPr txBox="1">
            <a:spLocks noGrp="1"/>
          </p:cNvSpPr>
          <p:nvPr>
            <p:ph type="subTitle" idx="1"/>
          </p:nvPr>
        </p:nvSpPr>
        <p:spPr>
          <a:xfrm>
            <a:off x="524292" y="1148877"/>
            <a:ext cx="5386200" cy="3071373"/>
          </a:xfrm>
          <a:prstGeom prst="rect">
            <a:avLst/>
          </a:prstGeom>
        </p:spPr>
        <p:txBody>
          <a:bodyPr spcFirstLastPara="1" wrap="square" lIns="91425" tIns="91425" rIns="91425" bIns="91425" anchor="t" anchorCtr="0">
            <a:noAutofit/>
          </a:bodyPr>
          <a:lstStyle/>
          <a:p>
            <a:pPr marL="114300" indent="0">
              <a:buNone/>
            </a:pPr>
            <a:r>
              <a:rPr lang="en-US" b="1" dirty="0" smtClean="0">
                <a:solidFill>
                  <a:srgbClr val="FFC000"/>
                </a:solidFill>
              </a:rPr>
              <a:t>16. Is </a:t>
            </a:r>
            <a:r>
              <a:rPr lang="en-US" b="1" dirty="0">
                <a:solidFill>
                  <a:srgbClr val="FFC000"/>
                </a:solidFill>
              </a:rPr>
              <a:t>there any pattern in order rating across slots, number </a:t>
            </a:r>
            <a:r>
              <a:rPr lang="en-US" b="1" dirty="0" smtClean="0">
                <a:solidFill>
                  <a:srgbClr val="FFC000"/>
                </a:solidFill>
              </a:rPr>
              <a:t>of items placed, delivery charges, discount. For example, there might be an insight from the data that orders placed during late night are generally rated high. While orders placed in early morning are not rated high. OR orders having more than 5 items are generally rated high</a:t>
            </a:r>
            <a:r>
              <a:rPr lang="en-US" b="1" dirty="0" smtClean="0"/>
              <a:t>. </a:t>
            </a:r>
            <a:r>
              <a:rPr lang="en-US" b="1" dirty="0"/>
              <a:t>			</a:t>
            </a:r>
            <a:r>
              <a:rPr lang="en-US" b="1" dirty="0" smtClean="0"/>
              <a:t>                                                      Analyzing </a:t>
            </a:r>
            <a:r>
              <a:rPr lang="en-US" b="1" dirty="0"/>
              <a:t>order ratings across different </a:t>
            </a:r>
            <a:r>
              <a:rPr lang="en-US" b="1" dirty="0" smtClean="0"/>
              <a:t>factors:</a:t>
            </a:r>
          </a:p>
          <a:p>
            <a:pPr marL="114300" indent="0">
              <a:buNone/>
            </a:pPr>
            <a:r>
              <a:rPr lang="en-US" b="1" dirty="0" smtClean="0"/>
              <a:t>Order </a:t>
            </a:r>
            <a:r>
              <a:rPr lang="en-US" b="1" dirty="0"/>
              <a:t>Placement Slots: Late-night orders may receive higher ratings, possibly due to quicker service with less traffic. In contrast, early morning orders may get lower ratings due to potential rush hour delays.			</a:t>
            </a:r>
            <a:endParaRPr lang="en-US" dirty="0"/>
          </a:p>
        </p:txBody>
      </p:sp>
      <p:sp>
        <p:nvSpPr>
          <p:cNvPr id="354" name="Google Shape;354;p36"/>
          <p:cNvSpPr txBox="1">
            <a:spLocks noGrp="1"/>
          </p:cNvSpPr>
          <p:nvPr>
            <p:ph type="title"/>
          </p:nvPr>
        </p:nvSpPr>
        <p:spPr>
          <a:prstGeom prst="rect">
            <a:avLst/>
          </a:prstGeom>
        </p:spPr>
        <p:txBody>
          <a:bodyPr spcFirstLastPara="1" wrap="square" lIns="91425" tIns="91425" rIns="91425" bIns="91425" anchor="t" anchorCtr="0">
            <a:noAutofit/>
          </a:bodyPr>
          <a:lstStyle/>
          <a:p>
            <a:r>
              <a:rPr lang="en-US" b="1" dirty="0">
                <a:solidFill>
                  <a:srgbClr val="FFFF00"/>
                </a:solidFill>
              </a:rPr>
              <a:t>Pattern’s</a:t>
            </a:r>
            <a:endParaRPr lang="en-US" dirty="0">
              <a:solidFill>
                <a:srgbClr val="FFFF00"/>
              </a:solidFill>
            </a:endParaRPr>
          </a:p>
        </p:txBody>
      </p:sp>
      <p:grpSp>
        <p:nvGrpSpPr>
          <p:cNvPr id="356" name="Google Shape;356;p36"/>
          <p:cNvGrpSpPr/>
          <p:nvPr/>
        </p:nvGrpSpPr>
        <p:grpSpPr>
          <a:xfrm rot="5400000">
            <a:off x="333284" y="3936792"/>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36"/>
          <p:cNvGrpSpPr/>
          <p:nvPr/>
        </p:nvGrpSpPr>
        <p:grpSpPr>
          <a:xfrm>
            <a:off x="6066397" y="3338339"/>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7267137" y="1029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921177" y="393679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3266581" y="4074073"/>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6">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000" dirty="0">
              <a:solidFill>
                <a:schemeClr val="dk1"/>
              </a:solidFill>
              <a:latin typeface="Bebas Neue"/>
              <a:ea typeface="Bebas Neue"/>
              <a:cs typeface="Bebas Neue"/>
              <a:sym typeface="Bebas Neue"/>
            </a:endParaRPr>
          </a:p>
        </p:txBody>
      </p:sp>
      <p:sp>
        <p:nvSpPr>
          <p:cNvPr id="380" name="Google Shape;380;p36">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000" dirty="0">
              <a:solidFill>
                <a:schemeClr val="dk1"/>
              </a:solidFill>
              <a:latin typeface="Bebas Neue"/>
              <a:ea typeface="Bebas Neue"/>
              <a:cs typeface="Bebas Neue"/>
              <a:sym typeface="Bebas Neue"/>
            </a:endParaRPr>
          </a:p>
        </p:txBody>
      </p:sp>
      <p:sp>
        <p:nvSpPr>
          <p:cNvPr id="381" name="Google Shape;381;p36">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000" dirty="0">
              <a:solidFill>
                <a:schemeClr val="dk1"/>
              </a:solidFill>
              <a:latin typeface="Bebas Neue"/>
              <a:ea typeface="Bebas Neue"/>
              <a:cs typeface="Bebas Neue"/>
              <a:sym typeface="Bebas Neue"/>
            </a:endParaRPr>
          </a:p>
        </p:txBody>
      </p:sp>
      <p:grpSp>
        <p:nvGrpSpPr>
          <p:cNvPr id="382" name="Google Shape;382;p36"/>
          <p:cNvGrpSpPr/>
          <p:nvPr/>
        </p:nvGrpSpPr>
        <p:grpSpPr>
          <a:xfrm>
            <a:off x="706038" y="312972"/>
            <a:ext cx="140222" cy="140409"/>
            <a:chOff x="2741000" y="199475"/>
            <a:chExt cx="191953" cy="192210"/>
          </a:xfrm>
        </p:grpSpPr>
        <p:sp>
          <p:nvSpPr>
            <p:cNvPr id="383" name="Google Shape;383;p36"/>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6"/>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6"/>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6"/>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6"/>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36">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1"/>
          <p:cNvSpPr/>
          <p:nvPr/>
        </p:nvSpPr>
        <p:spPr>
          <a:xfrm>
            <a:off x="7525537" y="245176"/>
            <a:ext cx="761747" cy="307777"/>
          </a:xfrm>
          <a:prstGeom prst="rect">
            <a:avLst/>
          </a:prstGeom>
        </p:spPr>
        <p:txBody>
          <a:bodyPr wrap="none">
            <a:spAutoFit/>
          </a:bodyPr>
          <a:lstStyle/>
          <a:p>
            <a:r>
              <a:rPr lang="en-US" dirty="0" smtClean="0">
                <a:solidFill>
                  <a:schemeClr val="accent4"/>
                </a:solidFill>
                <a:latin typeface="Dirty-Headline"/>
              </a:rPr>
              <a:t>Sreenu</a:t>
            </a:r>
            <a:endParaRPr lang="en-US" dirty="0">
              <a:solidFill>
                <a:schemeClr val="accent4"/>
              </a:solidFill>
              <a:latin typeface="Dirty-Headline"/>
            </a:endParaRPr>
          </a:p>
        </p:txBody>
      </p:sp>
    </p:spTree>
    <p:extLst>
      <p:ext uri="{BB962C8B-B14F-4D97-AF65-F5344CB8AC3E}">
        <p14:creationId xmlns:p14="http://schemas.microsoft.com/office/powerpoint/2010/main" val="41803394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5" name="Google Shape;355;p36"/>
          <p:cNvSpPr txBox="1">
            <a:spLocks noGrp="1"/>
          </p:cNvSpPr>
          <p:nvPr>
            <p:ph type="subTitle" idx="1"/>
          </p:nvPr>
        </p:nvSpPr>
        <p:spPr>
          <a:xfrm>
            <a:off x="500743" y="1159150"/>
            <a:ext cx="5409749" cy="3061100"/>
          </a:xfrm>
          <a:prstGeom prst="rect">
            <a:avLst/>
          </a:prstGeom>
        </p:spPr>
        <p:txBody>
          <a:bodyPr spcFirstLastPara="1" wrap="square" lIns="91425" tIns="91425" rIns="91425" bIns="91425" anchor="t" anchorCtr="0">
            <a:noAutofit/>
          </a:bodyPr>
          <a:lstStyle/>
          <a:p>
            <a:pPr>
              <a:buAutoNum type="arabicPeriod"/>
            </a:pPr>
            <a:r>
              <a:rPr lang="en-US" b="1" dirty="0"/>
              <a:t>Number of Items Placed: Orders with over 5 items might receive higher ratings, indicating customers appreciate the convenience of bulk orders when accurately fulfilled.								</a:t>
            </a:r>
            <a:endParaRPr lang="en-US" b="1" dirty="0" smtClean="0"/>
          </a:p>
          <a:p>
            <a:pPr>
              <a:buAutoNum type="arabicPeriod"/>
            </a:pPr>
            <a:r>
              <a:rPr lang="en-US" b="1" dirty="0" smtClean="0"/>
              <a:t>Delivery </a:t>
            </a:r>
            <a:r>
              <a:rPr lang="en-US" b="1" dirty="0"/>
              <a:t>Charges: Lower or waived delivery charges could lead to higher ratings as customers value cost savings. Conversely, high charges might negatively affect ratings.								</a:t>
            </a:r>
            <a:endParaRPr lang="en-US" b="1" dirty="0" smtClean="0"/>
          </a:p>
          <a:p>
            <a:pPr>
              <a:buAutoNum type="arabicPeriod"/>
            </a:pPr>
            <a:r>
              <a:rPr lang="en-US" b="1" dirty="0" smtClean="0"/>
              <a:t>Discounts</a:t>
            </a:r>
            <a:r>
              <a:rPr lang="en-US" b="1" dirty="0"/>
              <a:t>: Orders with discounts tend to get higher ratings, provided the discount doesn't compromise quality. Customers often appreciate added value.</a:t>
            </a:r>
            <a:endParaRPr lang="en-US" dirty="0"/>
          </a:p>
        </p:txBody>
      </p:sp>
      <p:sp>
        <p:nvSpPr>
          <p:cNvPr id="354" name="Google Shape;354;p36"/>
          <p:cNvSpPr txBox="1">
            <a:spLocks noGrp="1"/>
          </p:cNvSpPr>
          <p:nvPr>
            <p:ph type="title"/>
          </p:nvPr>
        </p:nvSpPr>
        <p:spPr>
          <a:prstGeom prst="rect">
            <a:avLst/>
          </a:prstGeom>
        </p:spPr>
        <p:txBody>
          <a:bodyPr spcFirstLastPara="1" wrap="square" lIns="91425" tIns="91425" rIns="91425" bIns="91425" anchor="t" anchorCtr="0">
            <a:noAutofit/>
          </a:bodyPr>
          <a:lstStyle/>
          <a:p>
            <a:r>
              <a:rPr lang="en-US" b="1" dirty="0">
                <a:solidFill>
                  <a:srgbClr val="FFFF00"/>
                </a:solidFill>
              </a:rPr>
              <a:t>Pattern’s</a:t>
            </a:r>
            <a:endParaRPr lang="en-US" dirty="0">
              <a:solidFill>
                <a:srgbClr val="FFFF00"/>
              </a:solidFill>
            </a:endParaRPr>
          </a:p>
        </p:txBody>
      </p:sp>
      <p:grpSp>
        <p:nvGrpSpPr>
          <p:cNvPr id="356" name="Google Shape;356;p36"/>
          <p:cNvGrpSpPr/>
          <p:nvPr/>
        </p:nvGrpSpPr>
        <p:grpSpPr>
          <a:xfrm rot="5400000">
            <a:off x="333284" y="3936792"/>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36"/>
          <p:cNvGrpSpPr/>
          <p:nvPr/>
        </p:nvGrpSpPr>
        <p:grpSpPr>
          <a:xfrm>
            <a:off x="6066397" y="3338339"/>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7267137" y="1029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921177" y="393679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3266581" y="4074073"/>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6">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000" dirty="0">
              <a:solidFill>
                <a:schemeClr val="dk1"/>
              </a:solidFill>
              <a:latin typeface="Bebas Neue"/>
              <a:ea typeface="Bebas Neue"/>
              <a:cs typeface="Bebas Neue"/>
              <a:sym typeface="Bebas Neue"/>
            </a:endParaRPr>
          </a:p>
        </p:txBody>
      </p:sp>
      <p:sp>
        <p:nvSpPr>
          <p:cNvPr id="380" name="Google Shape;380;p36">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000" dirty="0">
              <a:solidFill>
                <a:schemeClr val="dk1"/>
              </a:solidFill>
              <a:latin typeface="Bebas Neue"/>
              <a:ea typeface="Bebas Neue"/>
              <a:cs typeface="Bebas Neue"/>
              <a:sym typeface="Bebas Neue"/>
            </a:endParaRPr>
          </a:p>
        </p:txBody>
      </p:sp>
      <p:sp>
        <p:nvSpPr>
          <p:cNvPr id="381" name="Google Shape;381;p36">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000" dirty="0">
              <a:solidFill>
                <a:schemeClr val="dk1"/>
              </a:solidFill>
              <a:latin typeface="Bebas Neue"/>
              <a:ea typeface="Bebas Neue"/>
              <a:cs typeface="Bebas Neue"/>
              <a:sym typeface="Bebas Neue"/>
            </a:endParaRPr>
          </a:p>
        </p:txBody>
      </p:sp>
      <p:grpSp>
        <p:nvGrpSpPr>
          <p:cNvPr id="382" name="Google Shape;382;p36"/>
          <p:cNvGrpSpPr/>
          <p:nvPr/>
        </p:nvGrpSpPr>
        <p:grpSpPr>
          <a:xfrm>
            <a:off x="706038" y="312972"/>
            <a:ext cx="140222" cy="140409"/>
            <a:chOff x="2741000" y="199475"/>
            <a:chExt cx="191953" cy="192210"/>
          </a:xfrm>
        </p:grpSpPr>
        <p:sp>
          <p:nvSpPr>
            <p:cNvPr id="383" name="Google Shape;383;p36"/>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6"/>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6"/>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6"/>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6"/>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36">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1"/>
          <p:cNvSpPr/>
          <p:nvPr/>
        </p:nvSpPr>
        <p:spPr>
          <a:xfrm>
            <a:off x="7525537" y="245176"/>
            <a:ext cx="761747" cy="307777"/>
          </a:xfrm>
          <a:prstGeom prst="rect">
            <a:avLst/>
          </a:prstGeom>
        </p:spPr>
        <p:txBody>
          <a:bodyPr wrap="none">
            <a:spAutoFit/>
          </a:bodyPr>
          <a:lstStyle/>
          <a:p>
            <a:r>
              <a:rPr lang="en-US" dirty="0" smtClean="0">
                <a:solidFill>
                  <a:schemeClr val="accent4"/>
                </a:solidFill>
                <a:latin typeface="Dirty-Headline"/>
              </a:rPr>
              <a:t>Sreenu</a:t>
            </a:r>
            <a:endParaRPr lang="en-US" dirty="0">
              <a:solidFill>
                <a:schemeClr val="accent4"/>
              </a:solidFill>
              <a:latin typeface="Dirty-Headline"/>
            </a:endParaRPr>
          </a:p>
        </p:txBody>
      </p:sp>
    </p:spTree>
    <p:extLst>
      <p:ext uri="{BB962C8B-B14F-4D97-AF65-F5344CB8AC3E}">
        <p14:creationId xmlns:p14="http://schemas.microsoft.com/office/powerpoint/2010/main" val="1967673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rgbClr val="FFFF00"/>
                </a:solidFill>
              </a:rPr>
              <a:t>ABOUT FRESHCO</a:t>
            </a:r>
            <a:r>
              <a:rPr lang="en-US" dirty="0"/>
              <a:t/>
            </a:r>
            <a:br>
              <a:rPr lang="en-US" dirty="0"/>
            </a:br>
            <a:endParaRPr lang="en-US" dirty="0"/>
          </a:p>
        </p:txBody>
      </p:sp>
      <p:sp>
        <p:nvSpPr>
          <p:cNvPr id="6" name="Subtitle 5"/>
          <p:cNvSpPr>
            <a:spLocks noGrp="1"/>
          </p:cNvSpPr>
          <p:nvPr>
            <p:ph type="subTitle" idx="1"/>
          </p:nvPr>
        </p:nvSpPr>
        <p:spPr/>
        <p:txBody>
          <a:bodyPr/>
          <a:lstStyle/>
          <a:p>
            <a:r>
              <a:rPr lang="en-US" sz="1400" dirty="0"/>
              <a:t>At FreshCo, we're passionate about lowering food prices. </a:t>
            </a:r>
            <a:r>
              <a:rPr lang="en-US" sz="1400" dirty="0" smtClean="0"/>
              <a:t>We're </a:t>
            </a:r>
            <a:r>
              <a:rPr lang="en-US" sz="1400" dirty="0"/>
              <a:t>always on the lookout to make sure you can </a:t>
            </a:r>
            <a:r>
              <a:rPr lang="en-US" sz="1400" dirty="0" smtClean="0"/>
              <a:t>feed </a:t>
            </a:r>
            <a:r>
              <a:rPr lang="en-US" sz="1400" dirty="0"/>
              <a:t>your family with good food </a:t>
            </a:r>
            <a:endParaRPr lang="en-US" sz="1400" dirty="0" smtClean="0"/>
          </a:p>
          <a:p>
            <a:pPr marL="114300" indent="0">
              <a:buNone/>
            </a:pPr>
            <a:r>
              <a:rPr lang="en-US" sz="1400" dirty="0" smtClean="0"/>
              <a:t>       regardless </a:t>
            </a:r>
            <a:r>
              <a:rPr lang="en-US" sz="1400" dirty="0"/>
              <a:t>of your </a:t>
            </a:r>
            <a:r>
              <a:rPr lang="en-US" sz="1400" dirty="0" smtClean="0"/>
              <a:t>budget.</a:t>
            </a:r>
          </a:p>
          <a:p>
            <a:pPr marL="114300" indent="0">
              <a:buNone/>
            </a:pPr>
            <a:r>
              <a:rPr lang="en-US" sz="1400" dirty="0" smtClean="0"/>
              <a:t>2.    Launched in 2010, FreshCo's commitment has always</a:t>
            </a:r>
          </a:p>
          <a:p>
            <a:pPr marL="114300" indent="0">
              <a:buNone/>
            </a:pPr>
            <a:r>
              <a:rPr lang="en-US" sz="1400" dirty="0" smtClean="0"/>
              <a:t>       been to </a:t>
            </a:r>
            <a:r>
              <a:rPr lang="en-US" sz="1400" dirty="0"/>
              <a:t>provide the best low-price grocery </a:t>
            </a:r>
            <a:r>
              <a:rPr lang="en-US" sz="1400" dirty="0" smtClean="0"/>
              <a:t>shopping</a:t>
            </a:r>
          </a:p>
          <a:p>
            <a:pPr marL="114300" indent="0">
              <a:buNone/>
            </a:pPr>
            <a:r>
              <a:rPr lang="en-US" sz="1400" dirty="0" smtClean="0"/>
              <a:t>       experience by offering quality fresh food at low prices, </a:t>
            </a:r>
          </a:p>
          <a:p>
            <a:pPr marL="114300" indent="0">
              <a:buNone/>
            </a:pPr>
            <a:r>
              <a:rPr lang="en-US" sz="1400" dirty="0" smtClean="0"/>
              <a:t>       in a bright, easy-to-navigate </a:t>
            </a:r>
            <a:r>
              <a:rPr lang="en-US" sz="1400" dirty="0"/>
              <a:t>store and friendly teammates. </a:t>
            </a:r>
            <a:endParaRPr lang="en-US" sz="1400" dirty="0" smtClean="0"/>
          </a:p>
          <a:p>
            <a:pPr marL="114300" indent="0">
              <a:buNone/>
            </a:pPr>
            <a:r>
              <a:rPr lang="en-US" sz="1400" dirty="0" smtClean="0"/>
              <a:t>       Today</a:t>
            </a:r>
            <a:r>
              <a:rPr lang="en-US" sz="1400" dirty="0"/>
              <a:t>, </a:t>
            </a:r>
            <a:r>
              <a:rPr lang="en-US" sz="1400" dirty="0" smtClean="0"/>
              <a:t> FreshCo proudly operates over 123 stores across</a:t>
            </a:r>
          </a:p>
          <a:p>
            <a:pPr marL="114300" indent="0">
              <a:buNone/>
            </a:pPr>
            <a:r>
              <a:rPr lang="en-US" sz="1400" dirty="0" smtClean="0"/>
              <a:t>       Alberta, Ontario, Manitoba, Saskatchewan and British</a:t>
            </a:r>
          </a:p>
          <a:p>
            <a:pPr marL="114300" indent="0">
              <a:buNone/>
            </a:pPr>
            <a:r>
              <a:rPr lang="en-US" sz="1400" dirty="0" smtClean="0"/>
              <a:t>       Columbia.</a:t>
            </a:r>
          </a:p>
          <a:p>
            <a:pPr marL="114300" indent="0">
              <a:buNone/>
            </a:pPr>
            <a:endParaRPr lang="en-US" dirty="0"/>
          </a:p>
          <a:p>
            <a:pPr marL="114300" indent="0">
              <a:buNone/>
            </a:pP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77000" y="1600199"/>
            <a:ext cx="2694214" cy="2921454"/>
          </a:xfrm>
          <a:prstGeom prst="rect">
            <a:avLst/>
          </a:prstGeom>
        </p:spPr>
      </p:pic>
    </p:spTree>
    <p:extLst>
      <p:ext uri="{BB962C8B-B14F-4D97-AF65-F5344CB8AC3E}">
        <p14:creationId xmlns:p14="http://schemas.microsoft.com/office/powerpoint/2010/main" val="10866545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5" name="Google Shape;355;p36"/>
          <p:cNvSpPr txBox="1">
            <a:spLocks noGrp="1"/>
          </p:cNvSpPr>
          <p:nvPr>
            <p:ph type="subTitle" idx="1"/>
          </p:nvPr>
        </p:nvSpPr>
        <p:spPr>
          <a:xfrm>
            <a:off x="524292" y="1148877"/>
            <a:ext cx="5386200" cy="2751471"/>
          </a:xfrm>
          <a:prstGeom prst="rect">
            <a:avLst/>
          </a:prstGeom>
        </p:spPr>
        <p:txBody>
          <a:bodyPr spcFirstLastPara="1" wrap="square" lIns="91425" tIns="91425" rIns="91425" bIns="91425" anchor="t" anchorCtr="0">
            <a:noAutofit/>
          </a:bodyPr>
          <a:lstStyle/>
          <a:p>
            <a:pPr marL="114300" indent="0">
              <a:buNone/>
            </a:pPr>
            <a:r>
              <a:rPr lang="en-US" b="1" dirty="0">
                <a:solidFill>
                  <a:srgbClr val="FFC000"/>
                </a:solidFill>
              </a:rPr>
              <a:t>        </a:t>
            </a:r>
            <a:r>
              <a:rPr lang="en-US" b="1" dirty="0">
                <a:solidFill>
                  <a:schemeClr val="tx1"/>
                </a:solidFill>
              </a:rPr>
              <a:t>To confirm these patterns, statistical analysis and customer feedback examination would be necessary.</a:t>
            </a:r>
            <a:r>
              <a:rPr lang="en-US" b="1" dirty="0">
                <a:solidFill>
                  <a:srgbClr val="FFC000"/>
                </a:solidFill>
              </a:rPr>
              <a:t>																		</a:t>
            </a:r>
          </a:p>
          <a:p>
            <a:pPr marL="114300" indent="0">
              <a:buNone/>
            </a:pPr>
            <a:r>
              <a:rPr lang="en-US" b="1" dirty="0"/>
              <a:t>								</a:t>
            </a:r>
          </a:p>
        </p:txBody>
      </p:sp>
      <p:sp>
        <p:nvSpPr>
          <p:cNvPr id="354" name="Google Shape;354;p36"/>
          <p:cNvSpPr txBox="1">
            <a:spLocks noGrp="1"/>
          </p:cNvSpPr>
          <p:nvPr>
            <p:ph type="title"/>
          </p:nvPr>
        </p:nvSpPr>
        <p:spPr>
          <a:prstGeom prst="rect">
            <a:avLst/>
          </a:prstGeom>
        </p:spPr>
        <p:txBody>
          <a:bodyPr spcFirstLastPara="1" wrap="square" lIns="91425" tIns="91425" rIns="91425" bIns="91425" anchor="t" anchorCtr="0">
            <a:noAutofit/>
          </a:bodyPr>
          <a:lstStyle/>
          <a:p>
            <a:r>
              <a:rPr lang="en-US" b="1" dirty="0" smtClean="0">
                <a:solidFill>
                  <a:srgbClr val="FFFF00"/>
                </a:solidFill>
              </a:rPr>
              <a:t>Pattern’s</a:t>
            </a:r>
            <a:endParaRPr lang="en-US" dirty="0">
              <a:solidFill>
                <a:srgbClr val="FFFF00"/>
              </a:solidFill>
            </a:endParaRPr>
          </a:p>
        </p:txBody>
      </p:sp>
      <p:grpSp>
        <p:nvGrpSpPr>
          <p:cNvPr id="356" name="Google Shape;356;p36"/>
          <p:cNvGrpSpPr/>
          <p:nvPr/>
        </p:nvGrpSpPr>
        <p:grpSpPr>
          <a:xfrm rot="3997153">
            <a:off x="660256" y="3936792"/>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36"/>
          <p:cNvGrpSpPr/>
          <p:nvPr/>
        </p:nvGrpSpPr>
        <p:grpSpPr>
          <a:xfrm>
            <a:off x="6066397" y="3338339"/>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7267137" y="1029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921177" y="393679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3266581" y="4074073"/>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6">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000" dirty="0">
              <a:solidFill>
                <a:schemeClr val="dk1"/>
              </a:solidFill>
              <a:latin typeface="Bebas Neue"/>
              <a:ea typeface="Bebas Neue"/>
              <a:cs typeface="Bebas Neue"/>
              <a:sym typeface="Bebas Neue"/>
            </a:endParaRPr>
          </a:p>
        </p:txBody>
      </p:sp>
      <p:sp>
        <p:nvSpPr>
          <p:cNvPr id="380" name="Google Shape;380;p36">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000" dirty="0">
              <a:solidFill>
                <a:schemeClr val="dk1"/>
              </a:solidFill>
              <a:latin typeface="Bebas Neue"/>
              <a:ea typeface="Bebas Neue"/>
              <a:cs typeface="Bebas Neue"/>
              <a:sym typeface="Bebas Neue"/>
            </a:endParaRPr>
          </a:p>
        </p:txBody>
      </p:sp>
      <p:sp>
        <p:nvSpPr>
          <p:cNvPr id="381" name="Google Shape;381;p36">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000" dirty="0">
              <a:solidFill>
                <a:schemeClr val="dk1"/>
              </a:solidFill>
              <a:latin typeface="Bebas Neue"/>
              <a:ea typeface="Bebas Neue"/>
              <a:cs typeface="Bebas Neue"/>
              <a:sym typeface="Bebas Neue"/>
            </a:endParaRPr>
          </a:p>
        </p:txBody>
      </p:sp>
      <p:grpSp>
        <p:nvGrpSpPr>
          <p:cNvPr id="382" name="Google Shape;382;p36"/>
          <p:cNvGrpSpPr/>
          <p:nvPr/>
        </p:nvGrpSpPr>
        <p:grpSpPr>
          <a:xfrm>
            <a:off x="706038" y="312972"/>
            <a:ext cx="140222" cy="140409"/>
            <a:chOff x="2741000" y="199475"/>
            <a:chExt cx="191953" cy="192210"/>
          </a:xfrm>
        </p:grpSpPr>
        <p:sp>
          <p:nvSpPr>
            <p:cNvPr id="383" name="Google Shape;383;p36"/>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6"/>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6"/>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6"/>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6"/>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36">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1"/>
          <p:cNvSpPr/>
          <p:nvPr/>
        </p:nvSpPr>
        <p:spPr>
          <a:xfrm>
            <a:off x="7525537" y="245176"/>
            <a:ext cx="761747" cy="307777"/>
          </a:xfrm>
          <a:prstGeom prst="rect">
            <a:avLst/>
          </a:prstGeom>
        </p:spPr>
        <p:txBody>
          <a:bodyPr wrap="none">
            <a:spAutoFit/>
          </a:bodyPr>
          <a:lstStyle/>
          <a:p>
            <a:r>
              <a:rPr lang="en-US" dirty="0" smtClean="0">
                <a:solidFill>
                  <a:schemeClr val="accent4"/>
                </a:solidFill>
                <a:latin typeface="Dirty-Headline"/>
              </a:rPr>
              <a:t>Sreenu</a:t>
            </a:r>
            <a:endParaRPr lang="en-US" dirty="0">
              <a:solidFill>
                <a:schemeClr val="accent4"/>
              </a:solidFill>
              <a:latin typeface="Dirty-Headline"/>
            </a:endParaRPr>
          </a:p>
        </p:txBody>
      </p:sp>
    </p:spTree>
    <p:extLst>
      <p:ext uri="{BB962C8B-B14F-4D97-AF65-F5344CB8AC3E}">
        <p14:creationId xmlns:p14="http://schemas.microsoft.com/office/powerpoint/2010/main" val="2148529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5" name="Google Shape;355;p36"/>
          <p:cNvSpPr txBox="1">
            <a:spLocks noGrp="1"/>
          </p:cNvSpPr>
          <p:nvPr>
            <p:ph type="subTitle" idx="1"/>
          </p:nvPr>
        </p:nvSpPr>
        <p:spPr>
          <a:xfrm>
            <a:off x="524292" y="1148877"/>
            <a:ext cx="5386200" cy="3071373"/>
          </a:xfrm>
          <a:prstGeom prst="rect">
            <a:avLst/>
          </a:prstGeom>
        </p:spPr>
        <p:txBody>
          <a:bodyPr spcFirstLastPara="1" wrap="square" lIns="91425" tIns="91425" rIns="91425" bIns="91425" anchor="t" anchorCtr="0">
            <a:noAutofit/>
          </a:bodyPr>
          <a:lstStyle/>
          <a:p>
            <a:r>
              <a:rPr lang="en-US" dirty="0"/>
              <a:t>Our three guarantees provide value and help make your dollar go further. Find hundreds of low prices in-store and save on your weekly visit. Here’s how:</a:t>
            </a:r>
          </a:p>
          <a:p>
            <a:r>
              <a:rPr lang="en-US" dirty="0"/>
              <a:t>We'll provide you with a rain check coupon if you can’t find an item in-store during the current week of our flyer. Found a lower price at another supermarket? No problem! Bring in their flyer and we’ll automatically price match everyday staples. Our Double Fresh Guarantee means if you're not completely satisfied with an item purchased at FreshCo, we’ll refund your money and replace the item.</a:t>
            </a:r>
          </a:p>
          <a:p>
            <a:r>
              <a:rPr lang="en-US" dirty="0"/>
              <a:t>We also offer Locked and Low prices on select items so you’ll always know what they’ll cost. FreshCo’s money-saving guarantees are here to serve you better.</a:t>
            </a:r>
          </a:p>
        </p:txBody>
      </p:sp>
      <p:sp>
        <p:nvSpPr>
          <p:cNvPr id="354" name="Google Shape;354;p36"/>
          <p:cNvSpPr txBox="1">
            <a:spLocks noGrp="1"/>
          </p:cNvSpPr>
          <p:nvPr>
            <p:ph type="title"/>
          </p:nvPr>
        </p:nvSpPr>
        <p:spPr>
          <a:prstGeom prst="rect">
            <a:avLst/>
          </a:prstGeom>
        </p:spPr>
        <p:txBody>
          <a:bodyPr spcFirstLastPara="1" wrap="square" lIns="91425" tIns="91425" rIns="91425" bIns="91425" anchor="t" anchorCtr="0">
            <a:noAutofit/>
          </a:bodyPr>
          <a:lstStyle/>
          <a:p>
            <a:r>
              <a:rPr lang="en-US" cap="all" dirty="0">
                <a:solidFill>
                  <a:srgbClr val="FFFF00"/>
                </a:solidFill>
              </a:rPr>
              <a:t>LOWER FOOD PRICES, EVERYDAY!</a:t>
            </a:r>
            <a:br>
              <a:rPr lang="en-US" cap="all" dirty="0">
                <a:solidFill>
                  <a:srgbClr val="FFFF00"/>
                </a:solidFill>
              </a:rPr>
            </a:br>
            <a:endParaRPr lang="en-US" dirty="0">
              <a:solidFill>
                <a:srgbClr val="FFFF00"/>
              </a:solidFill>
            </a:endParaRPr>
          </a:p>
        </p:txBody>
      </p:sp>
      <p:grpSp>
        <p:nvGrpSpPr>
          <p:cNvPr id="356" name="Google Shape;356;p36"/>
          <p:cNvGrpSpPr/>
          <p:nvPr/>
        </p:nvGrpSpPr>
        <p:grpSpPr>
          <a:xfrm rot="5400000">
            <a:off x="333284" y="3936792"/>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36"/>
          <p:cNvGrpSpPr/>
          <p:nvPr/>
        </p:nvGrpSpPr>
        <p:grpSpPr>
          <a:xfrm>
            <a:off x="6066397" y="3338339"/>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7267137" y="1029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921177" y="393679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3266581" y="4074073"/>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6">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000" dirty="0">
              <a:solidFill>
                <a:schemeClr val="dk1"/>
              </a:solidFill>
              <a:latin typeface="Bebas Neue"/>
              <a:ea typeface="Bebas Neue"/>
              <a:cs typeface="Bebas Neue"/>
              <a:sym typeface="Bebas Neue"/>
            </a:endParaRPr>
          </a:p>
        </p:txBody>
      </p:sp>
      <p:sp>
        <p:nvSpPr>
          <p:cNvPr id="380" name="Google Shape;380;p36">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000" dirty="0">
              <a:solidFill>
                <a:schemeClr val="dk1"/>
              </a:solidFill>
              <a:latin typeface="Bebas Neue"/>
              <a:ea typeface="Bebas Neue"/>
              <a:cs typeface="Bebas Neue"/>
              <a:sym typeface="Bebas Neue"/>
            </a:endParaRPr>
          </a:p>
        </p:txBody>
      </p:sp>
      <p:sp>
        <p:nvSpPr>
          <p:cNvPr id="381" name="Google Shape;381;p36">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000" dirty="0">
              <a:solidFill>
                <a:schemeClr val="dk1"/>
              </a:solidFill>
              <a:latin typeface="Bebas Neue"/>
              <a:ea typeface="Bebas Neue"/>
              <a:cs typeface="Bebas Neue"/>
              <a:sym typeface="Bebas Neue"/>
            </a:endParaRPr>
          </a:p>
        </p:txBody>
      </p:sp>
      <p:grpSp>
        <p:nvGrpSpPr>
          <p:cNvPr id="382" name="Google Shape;382;p36"/>
          <p:cNvGrpSpPr/>
          <p:nvPr/>
        </p:nvGrpSpPr>
        <p:grpSpPr>
          <a:xfrm>
            <a:off x="706038" y="312972"/>
            <a:ext cx="140222" cy="140409"/>
            <a:chOff x="2741000" y="199475"/>
            <a:chExt cx="191953" cy="192210"/>
          </a:xfrm>
        </p:grpSpPr>
        <p:sp>
          <p:nvSpPr>
            <p:cNvPr id="383" name="Google Shape;383;p36"/>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6"/>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6"/>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6"/>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6"/>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36">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1"/>
          <p:cNvSpPr/>
          <p:nvPr/>
        </p:nvSpPr>
        <p:spPr>
          <a:xfrm>
            <a:off x="7525537" y="245176"/>
            <a:ext cx="761747" cy="307777"/>
          </a:xfrm>
          <a:prstGeom prst="rect">
            <a:avLst/>
          </a:prstGeom>
        </p:spPr>
        <p:txBody>
          <a:bodyPr wrap="none">
            <a:spAutoFit/>
          </a:bodyPr>
          <a:lstStyle/>
          <a:p>
            <a:r>
              <a:rPr lang="en-US" dirty="0" smtClean="0">
                <a:solidFill>
                  <a:schemeClr val="accent4"/>
                </a:solidFill>
                <a:latin typeface="Dirty-Headline"/>
              </a:rPr>
              <a:t>Sreenu</a:t>
            </a:r>
            <a:endParaRPr lang="en-US" dirty="0">
              <a:solidFill>
                <a:schemeClr val="accent4"/>
              </a:solidFill>
              <a:latin typeface="Dirty-Headlin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5" name="Google Shape;355;p36"/>
          <p:cNvSpPr txBox="1">
            <a:spLocks noGrp="1"/>
          </p:cNvSpPr>
          <p:nvPr>
            <p:ph type="subTitle" idx="1"/>
          </p:nvPr>
        </p:nvSpPr>
        <p:spPr>
          <a:xfrm>
            <a:off x="524292" y="1148877"/>
            <a:ext cx="5386200" cy="3071373"/>
          </a:xfrm>
          <a:prstGeom prst="rect">
            <a:avLst/>
          </a:prstGeom>
        </p:spPr>
        <p:txBody>
          <a:bodyPr spcFirstLastPara="1" wrap="square" lIns="91425" tIns="91425" rIns="91425" bIns="91425" anchor="t" anchorCtr="0">
            <a:noAutofit/>
          </a:bodyPr>
          <a:lstStyle/>
          <a:p>
            <a:pPr>
              <a:buAutoNum type="arabicPeriod"/>
            </a:pPr>
            <a:r>
              <a:rPr lang="en-US" b="1" dirty="0" smtClean="0"/>
              <a:t>Completion Rate</a:t>
            </a:r>
          </a:p>
          <a:p>
            <a:pPr marL="114300" indent="0">
              <a:buNone/>
            </a:pPr>
            <a:endParaRPr lang="en-US" dirty="0" smtClean="0"/>
          </a:p>
          <a:p>
            <a:r>
              <a:rPr lang="en-US" dirty="0"/>
              <a:t>Completion Rate is a critical metric that measures the percentage of orders successfully delivered out of the total orders placed.</a:t>
            </a:r>
          </a:p>
          <a:p>
            <a:r>
              <a:rPr lang="en-US" dirty="0"/>
              <a:t>Formula: (Order Successfully Delivered / Total Orders Placed) * 100</a:t>
            </a:r>
          </a:p>
          <a:p>
            <a:r>
              <a:rPr lang="en-US" dirty="0"/>
              <a:t>Example: If 90 out of 100 orders were successfully delivered, the Completion Rate is 90</a:t>
            </a:r>
            <a:r>
              <a:rPr lang="en-US" dirty="0" smtClean="0"/>
              <a:t>%</a:t>
            </a:r>
            <a:endParaRPr lang="en-US" dirty="0"/>
          </a:p>
        </p:txBody>
      </p:sp>
      <p:sp>
        <p:nvSpPr>
          <p:cNvPr id="354" name="Google Shape;354;p36"/>
          <p:cNvSpPr txBox="1">
            <a:spLocks noGrp="1"/>
          </p:cNvSpPr>
          <p:nvPr>
            <p:ph type="title"/>
          </p:nvPr>
        </p:nvSpPr>
        <p:spPr>
          <a:prstGeom prst="rect">
            <a:avLst/>
          </a:prstGeom>
        </p:spPr>
        <p:txBody>
          <a:bodyPr spcFirstLastPara="1" wrap="square" lIns="91425" tIns="91425" rIns="91425" bIns="91425" anchor="t" anchorCtr="0">
            <a:noAutofit/>
          </a:bodyPr>
          <a:lstStyle/>
          <a:p>
            <a:r>
              <a:rPr lang="en-US" dirty="0">
                <a:solidFill>
                  <a:srgbClr val="FFFF00"/>
                </a:solidFill>
              </a:rPr>
              <a:t>Report</a:t>
            </a:r>
          </a:p>
        </p:txBody>
      </p:sp>
      <p:grpSp>
        <p:nvGrpSpPr>
          <p:cNvPr id="356" name="Google Shape;356;p36"/>
          <p:cNvGrpSpPr/>
          <p:nvPr/>
        </p:nvGrpSpPr>
        <p:grpSpPr>
          <a:xfrm rot="5400000">
            <a:off x="333284" y="3936792"/>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36"/>
          <p:cNvGrpSpPr/>
          <p:nvPr/>
        </p:nvGrpSpPr>
        <p:grpSpPr>
          <a:xfrm>
            <a:off x="6066397" y="3338339"/>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7267137" y="1029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921177" y="393679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3266581" y="4074073"/>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6">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000" dirty="0">
              <a:solidFill>
                <a:schemeClr val="dk1"/>
              </a:solidFill>
              <a:latin typeface="Bebas Neue"/>
              <a:ea typeface="Bebas Neue"/>
              <a:cs typeface="Bebas Neue"/>
              <a:sym typeface="Bebas Neue"/>
            </a:endParaRPr>
          </a:p>
        </p:txBody>
      </p:sp>
      <p:sp>
        <p:nvSpPr>
          <p:cNvPr id="380" name="Google Shape;380;p36">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000" dirty="0">
              <a:solidFill>
                <a:schemeClr val="dk1"/>
              </a:solidFill>
              <a:latin typeface="Bebas Neue"/>
              <a:ea typeface="Bebas Neue"/>
              <a:cs typeface="Bebas Neue"/>
              <a:sym typeface="Bebas Neue"/>
            </a:endParaRPr>
          </a:p>
        </p:txBody>
      </p:sp>
      <p:sp>
        <p:nvSpPr>
          <p:cNvPr id="381" name="Google Shape;381;p36">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000" dirty="0">
              <a:solidFill>
                <a:schemeClr val="dk1"/>
              </a:solidFill>
              <a:latin typeface="Bebas Neue"/>
              <a:ea typeface="Bebas Neue"/>
              <a:cs typeface="Bebas Neue"/>
              <a:sym typeface="Bebas Neue"/>
            </a:endParaRPr>
          </a:p>
        </p:txBody>
      </p:sp>
      <p:grpSp>
        <p:nvGrpSpPr>
          <p:cNvPr id="382" name="Google Shape;382;p36"/>
          <p:cNvGrpSpPr/>
          <p:nvPr/>
        </p:nvGrpSpPr>
        <p:grpSpPr>
          <a:xfrm>
            <a:off x="706038" y="312972"/>
            <a:ext cx="140222" cy="140409"/>
            <a:chOff x="2741000" y="199475"/>
            <a:chExt cx="191953" cy="192210"/>
          </a:xfrm>
        </p:grpSpPr>
        <p:sp>
          <p:nvSpPr>
            <p:cNvPr id="383" name="Google Shape;383;p36"/>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6"/>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6"/>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6"/>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6"/>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36">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1"/>
          <p:cNvSpPr/>
          <p:nvPr/>
        </p:nvSpPr>
        <p:spPr>
          <a:xfrm>
            <a:off x="7525537" y="245176"/>
            <a:ext cx="761747" cy="307777"/>
          </a:xfrm>
          <a:prstGeom prst="rect">
            <a:avLst/>
          </a:prstGeom>
        </p:spPr>
        <p:txBody>
          <a:bodyPr wrap="none">
            <a:spAutoFit/>
          </a:bodyPr>
          <a:lstStyle/>
          <a:p>
            <a:r>
              <a:rPr lang="en-US" dirty="0" smtClean="0">
                <a:solidFill>
                  <a:schemeClr val="accent4"/>
                </a:solidFill>
                <a:latin typeface="Dirty-Headline"/>
              </a:rPr>
              <a:t>Sreenu</a:t>
            </a:r>
            <a:endParaRPr lang="en-US" dirty="0">
              <a:solidFill>
                <a:schemeClr val="accent4"/>
              </a:solidFill>
              <a:latin typeface="Dirty-Headline"/>
            </a:endParaRPr>
          </a:p>
        </p:txBody>
      </p:sp>
      <p:pic>
        <p:nvPicPr>
          <p:cNvPr id="42" name="Google Shape;2877;p76"/>
          <p:cNvPicPr preferRelativeResize="0"/>
          <p:nvPr/>
        </p:nvPicPr>
        <p:blipFill rotWithShape="1">
          <a:blip r:embed="rId6">
            <a:alphaModFix/>
          </a:blip>
          <a:srcRect l="4194" t="11228" r="4213" b="8854"/>
          <a:stretch/>
        </p:blipFill>
        <p:spPr>
          <a:xfrm rot="19862142">
            <a:off x="5773105" y="1810988"/>
            <a:ext cx="1448304" cy="1263588"/>
          </a:xfrm>
          <a:prstGeom prst="rect">
            <a:avLst/>
          </a:prstGeom>
          <a:noFill/>
          <a:ln>
            <a:noFill/>
          </a:ln>
        </p:spPr>
      </p:pic>
    </p:spTree>
    <p:extLst>
      <p:ext uri="{BB962C8B-B14F-4D97-AF65-F5344CB8AC3E}">
        <p14:creationId xmlns:p14="http://schemas.microsoft.com/office/powerpoint/2010/main" val="2764644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5" name="Google Shape;355;p36"/>
          <p:cNvSpPr txBox="1">
            <a:spLocks noGrp="1"/>
          </p:cNvSpPr>
          <p:nvPr>
            <p:ph type="subTitle" idx="1"/>
          </p:nvPr>
        </p:nvSpPr>
        <p:spPr>
          <a:xfrm>
            <a:off x="524292" y="1148877"/>
            <a:ext cx="5386200" cy="3071373"/>
          </a:xfrm>
          <a:prstGeom prst="rect">
            <a:avLst/>
          </a:prstGeom>
        </p:spPr>
        <p:txBody>
          <a:bodyPr spcFirstLastPara="1" wrap="square" lIns="91425" tIns="91425" rIns="91425" bIns="91425" anchor="t" anchorCtr="0">
            <a:noAutofit/>
          </a:bodyPr>
          <a:lstStyle/>
          <a:p>
            <a:pPr marL="114300" indent="0">
              <a:buNone/>
            </a:pPr>
            <a:r>
              <a:rPr lang="en-US" b="1" dirty="0"/>
              <a:t>2. Customer Lifetime Value (CLTV</a:t>
            </a:r>
            <a:r>
              <a:rPr lang="en-US" b="1" dirty="0" smtClean="0"/>
              <a:t>)</a:t>
            </a:r>
          </a:p>
          <a:p>
            <a:pPr marL="114300" indent="0">
              <a:buNone/>
            </a:pPr>
            <a:endParaRPr lang="en-US" dirty="0"/>
          </a:p>
          <a:p>
            <a:r>
              <a:rPr lang="en-US" dirty="0"/>
              <a:t>CLTV represents the total revenue generated per customer over their entire relationship with the business.</a:t>
            </a:r>
          </a:p>
          <a:p>
            <a:r>
              <a:rPr lang="en-US" dirty="0"/>
              <a:t>It's a valuable metric for assessing the long-term value of customers.</a:t>
            </a:r>
          </a:p>
          <a:p>
            <a:r>
              <a:rPr lang="en-US" dirty="0"/>
              <a:t>Example: If a customer placed 15 orders and paid a cumulative 4,500 rupees, their CLTV is 4,500 rupees (excluding discounts).</a:t>
            </a:r>
          </a:p>
        </p:txBody>
      </p:sp>
      <p:sp>
        <p:nvSpPr>
          <p:cNvPr id="354" name="Google Shape;354;p36"/>
          <p:cNvSpPr txBox="1">
            <a:spLocks noGrp="1"/>
          </p:cNvSpPr>
          <p:nvPr>
            <p:ph type="title"/>
          </p:nvPr>
        </p:nvSpPr>
        <p:spPr>
          <a:prstGeom prst="rect">
            <a:avLst/>
          </a:prstGeom>
        </p:spPr>
        <p:txBody>
          <a:bodyPr spcFirstLastPara="1" wrap="square" lIns="91425" tIns="91425" rIns="91425" bIns="91425" anchor="t" anchorCtr="0">
            <a:noAutofit/>
          </a:bodyPr>
          <a:lstStyle/>
          <a:p>
            <a:r>
              <a:rPr lang="en-US" dirty="0">
                <a:solidFill>
                  <a:srgbClr val="FFFF00"/>
                </a:solidFill>
              </a:rPr>
              <a:t>Report</a:t>
            </a:r>
          </a:p>
        </p:txBody>
      </p:sp>
      <p:grpSp>
        <p:nvGrpSpPr>
          <p:cNvPr id="356" name="Google Shape;356;p36"/>
          <p:cNvGrpSpPr/>
          <p:nvPr/>
        </p:nvGrpSpPr>
        <p:grpSpPr>
          <a:xfrm rot="5400000">
            <a:off x="333284" y="3936792"/>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36"/>
          <p:cNvGrpSpPr/>
          <p:nvPr/>
        </p:nvGrpSpPr>
        <p:grpSpPr>
          <a:xfrm>
            <a:off x="6066397" y="3338339"/>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7267137" y="1029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921177" y="393679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3266581" y="4074073"/>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6">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000" dirty="0">
              <a:solidFill>
                <a:schemeClr val="dk1"/>
              </a:solidFill>
              <a:latin typeface="Bebas Neue"/>
              <a:ea typeface="Bebas Neue"/>
              <a:cs typeface="Bebas Neue"/>
              <a:sym typeface="Bebas Neue"/>
            </a:endParaRPr>
          </a:p>
        </p:txBody>
      </p:sp>
      <p:sp>
        <p:nvSpPr>
          <p:cNvPr id="380" name="Google Shape;380;p36">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000" dirty="0">
              <a:solidFill>
                <a:schemeClr val="dk1"/>
              </a:solidFill>
              <a:latin typeface="Bebas Neue"/>
              <a:ea typeface="Bebas Neue"/>
              <a:cs typeface="Bebas Neue"/>
              <a:sym typeface="Bebas Neue"/>
            </a:endParaRPr>
          </a:p>
        </p:txBody>
      </p:sp>
      <p:sp>
        <p:nvSpPr>
          <p:cNvPr id="381" name="Google Shape;381;p36">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000" dirty="0">
              <a:solidFill>
                <a:schemeClr val="dk1"/>
              </a:solidFill>
              <a:latin typeface="Bebas Neue"/>
              <a:ea typeface="Bebas Neue"/>
              <a:cs typeface="Bebas Neue"/>
              <a:sym typeface="Bebas Neue"/>
            </a:endParaRPr>
          </a:p>
        </p:txBody>
      </p:sp>
      <p:grpSp>
        <p:nvGrpSpPr>
          <p:cNvPr id="382" name="Google Shape;382;p36"/>
          <p:cNvGrpSpPr/>
          <p:nvPr/>
        </p:nvGrpSpPr>
        <p:grpSpPr>
          <a:xfrm>
            <a:off x="706038" y="312972"/>
            <a:ext cx="140222" cy="140409"/>
            <a:chOff x="2741000" y="199475"/>
            <a:chExt cx="191953" cy="192210"/>
          </a:xfrm>
        </p:grpSpPr>
        <p:sp>
          <p:nvSpPr>
            <p:cNvPr id="383" name="Google Shape;383;p36"/>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6"/>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6"/>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6"/>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6"/>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36">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1"/>
          <p:cNvSpPr/>
          <p:nvPr/>
        </p:nvSpPr>
        <p:spPr>
          <a:xfrm>
            <a:off x="7525537" y="245176"/>
            <a:ext cx="761747" cy="307777"/>
          </a:xfrm>
          <a:prstGeom prst="rect">
            <a:avLst/>
          </a:prstGeom>
        </p:spPr>
        <p:txBody>
          <a:bodyPr wrap="none">
            <a:spAutoFit/>
          </a:bodyPr>
          <a:lstStyle/>
          <a:p>
            <a:r>
              <a:rPr lang="en-US" dirty="0" smtClean="0">
                <a:solidFill>
                  <a:schemeClr val="accent4"/>
                </a:solidFill>
                <a:latin typeface="Dirty-Headline"/>
              </a:rPr>
              <a:t>Sreenu</a:t>
            </a:r>
            <a:endParaRPr lang="en-US" dirty="0">
              <a:solidFill>
                <a:schemeClr val="accent4"/>
              </a:solidFill>
              <a:latin typeface="Dirty-Headline"/>
            </a:endParaRPr>
          </a:p>
        </p:txBody>
      </p:sp>
    </p:spTree>
    <p:extLst>
      <p:ext uri="{BB962C8B-B14F-4D97-AF65-F5344CB8AC3E}">
        <p14:creationId xmlns:p14="http://schemas.microsoft.com/office/powerpoint/2010/main" val="1273880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5" name="Google Shape;355;p36"/>
          <p:cNvSpPr txBox="1">
            <a:spLocks noGrp="1"/>
          </p:cNvSpPr>
          <p:nvPr>
            <p:ph type="subTitle" idx="1"/>
          </p:nvPr>
        </p:nvSpPr>
        <p:spPr>
          <a:xfrm>
            <a:off x="524292" y="1148877"/>
            <a:ext cx="5386200" cy="3071373"/>
          </a:xfrm>
          <a:prstGeom prst="rect">
            <a:avLst/>
          </a:prstGeom>
        </p:spPr>
        <p:txBody>
          <a:bodyPr spcFirstLastPara="1" wrap="square" lIns="91425" tIns="91425" rIns="91425" bIns="91425" anchor="t" anchorCtr="0">
            <a:noAutofit/>
          </a:bodyPr>
          <a:lstStyle/>
          <a:p>
            <a:pPr marL="114300" indent="0">
              <a:buNone/>
            </a:pPr>
            <a:r>
              <a:rPr lang="en-US" b="1" dirty="0"/>
              <a:t>3. Acquisition Month</a:t>
            </a:r>
            <a:endParaRPr lang="en-US" dirty="0"/>
          </a:p>
          <a:p>
            <a:r>
              <a:rPr lang="en-US" dirty="0"/>
              <a:t>Acquisition Month is the first month in which a customer placed an order or got acquired by the platform.</a:t>
            </a:r>
          </a:p>
          <a:p>
            <a:r>
              <a:rPr lang="en-US" dirty="0"/>
              <a:t>It remains constant for each customer and helps track customer history.</a:t>
            </a:r>
          </a:p>
          <a:p>
            <a:r>
              <a:rPr lang="en-US" dirty="0"/>
              <a:t>Similar to a customer's birth date.</a:t>
            </a:r>
          </a:p>
          <a:p>
            <a:pPr marL="114300" indent="0">
              <a:buNone/>
            </a:pPr>
            <a:r>
              <a:rPr lang="en-US" b="1" dirty="0"/>
              <a:t>4. Delivery Area</a:t>
            </a:r>
            <a:endParaRPr lang="en-US" dirty="0"/>
          </a:p>
          <a:p>
            <a:r>
              <a:rPr lang="en-US" dirty="0"/>
              <a:t>Delivery Area refers to the designated drop-off location for products or packages.</a:t>
            </a:r>
          </a:p>
          <a:p>
            <a:r>
              <a:rPr lang="en-US" dirty="0"/>
              <a:t>It ensures accurate and efficient deliveries.</a:t>
            </a:r>
          </a:p>
          <a:p>
            <a:r>
              <a:rPr lang="en-US" dirty="0"/>
              <a:t>Information often comes from the "order geo drop" column.</a:t>
            </a:r>
          </a:p>
        </p:txBody>
      </p:sp>
      <p:sp>
        <p:nvSpPr>
          <p:cNvPr id="354" name="Google Shape;354;p36"/>
          <p:cNvSpPr txBox="1">
            <a:spLocks noGrp="1"/>
          </p:cNvSpPr>
          <p:nvPr>
            <p:ph type="title"/>
          </p:nvPr>
        </p:nvSpPr>
        <p:spPr>
          <a:prstGeom prst="rect">
            <a:avLst/>
          </a:prstGeom>
        </p:spPr>
        <p:txBody>
          <a:bodyPr spcFirstLastPara="1" wrap="square" lIns="91425" tIns="91425" rIns="91425" bIns="91425" anchor="t" anchorCtr="0">
            <a:noAutofit/>
          </a:bodyPr>
          <a:lstStyle/>
          <a:p>
            <a:r>
              <a:rPr lang="en-US" dirty="0">
                <a:solidFill>
                  <a:srgbClr val="FFFF00"/>
                </a:solidFill>
              </a:rPr>
              <a:t>Report</a:t>
            </a:r>
          </a:p>
        </p:txBody>
      </p:sp>
      <p:grpSp>
        <p:nvGrpSpPr>
          <p:cNvPr id="356" name="Google Shape;356;p36"/>
          <p:cNvGrpSpPr/>
          <p:nvPr/>
        </p:nvGrpSpPr>
        <p:grpSpPr>
          <a:xfrm rot="5400000">
            <a:off x="333284" y="3936792"/>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36"/>
          <p:cNvGrpSpPr/>
          <p:nvPr/>
        </p:nvGrpSpPr>
        <p:grpSpPr>
          <a:xfrm>
            <a:off x="6066397" y="3338339"/>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7267137" y="1029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151204"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921177" y="393679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3266581" y="4074073"/>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6">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000" dirty="0">
              <a:solidFill>
                <a:schemeClr val="dk1"/>
              </a:solidFill>
              <a:latin typeface="Bebas Neue"/>
              <a:ea typeface="Bebas Neue"/>
              <a:cs typeface="Bebas Neue"/>
              <a:sym typeface="Bebas Neue"/>
            </a:endParaRPr>
          </a:p>
        </p:txBody>
      </p:sp>
      <p:sp>
        <p:nvSpPr>
          <p:cNvPr id="380" name="Google Shape;380;p36">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000" dirty="0">
              <a:solidFill>
                <a:schemeClr val="dk1"/>
              </a:solidFill>
              <a:latin typeface="Bebas Neue"/>
              <a:ea typeface="Bebas Neue"/>
              <a:cs typeface="Bebas Neue"/>
              <a:sym typeface="Bebas Neue"/>
            </a:endParaRPr>
          </a:p>
        </p:txBody>
      </p:sp>
      <p:sp>
        <p:nvSpPr>
          <p:cNvPr id="381" name="Google Shape;381;p36">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000" dirty="0">
              <a:solidFill>
                <a:schemeClr val="dk1"/>
              </a:solidFill>
              <a:latin typeface="Bebas Neue"/>
              <a:ea typeface="Bebas Neue"/>
              <a:cs typeface="Bebas Neue"/>
              <a:sym typeface="Bebas Neue"/>
            </a:endParaRPr>
          </a:p>
        </p:txBody>
      </p:sp>
      <p:grpSp>
        <p:nvGrpSpPr>
          <p:cNvPr id="382" name="Google Shape;382;p36"/>
          <p:cNvGrpSpPr/>
          <p:nvPr/>
        </p:nvGrpSpPr>
        <p:grpSpPr>
          <a:xfrm>
            <a:off x="706038" y="312972"/>
            <a:ext cx="140222" cy="140409"/>
            <a:chOff x="2741000" y="199475"/>
            <a:chExt cx="191953" cy="192210"/>
          </a:xfrm>
        </p:grpSpPr>
        <p:sp>
          <p:nvSpPr>
            <p:cNvPr id="383" name="Google Shape;383;p36"/>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6"/>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6"/>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6"/>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6"/>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36">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1"/>
          <p:cNvSpPr/>
          <p:nvPr/>
        </p:nvSpPr>
        <p:spPr>
          <a:xfrm>
            <a:off x="7525537" y="245176"/>
            <a:ext cx="761747" cy="307777"/>
          </a:xfrm>
          <a:prstGeom prst="rect">
            <a:avLst/>
          </a:prstGeom>
        </p:spPr>
        <p:txBody>
          <a:bodyPr wrap="none">
            <a:spAutoFit/>
          </a:bodyPr>
          <a:lstStyle/>
          <a:p>
            <a:r>
              <a:rPr lang="en-US" dirty="0" smtClean="0">
                <a:solidFill>
                  <a:schemeClr val="accent4"/>
                </a:solidFill>
                <a:latin typeface="Dirty-Headline"/>
              </a:rPr>
              <a:t>Sreenu</a:t>
            </a:r>
            <a:endParaRPr lang="en-US" dirty="0">
              <a:solidFill>
                <a:schemeClr val="accent4"/>
              </a:solidFill>
              <a:latin typeface="Dirty-Headline"/>
            </a:endParaRPr>
          </a:p>
        </p:txBody>
      </p:sp>
    </p:spTree>
    <p:extLst>
      <p:ext uri="{BB962C8B-B14F-4D97-AF65-F5344CB8AC3E}">
        <p14:creationId xmlns:p14="http://schemas.microsoft.com/office/powerpoint/2010/main" val="4175242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5" name="Google Shape;355;p36"/>
          <p:cNvSpPr txBox="1">
            <a:spLocks noGrp="1"/>
          </p:cNvSpPr>
          <p:nvPr>
            <p:ph type="subTitle" idx="1"/>
          </p:nvPr>
        </p:nvSpPr>
        <p:spPr>
          <a:xfrm>
            <a:off x="524292" y="1148877"/>
            <a:ext cx="5386200" cy="3071373"/>
          </a:xfrm>
          <a:prstGeom prst="rect">
            <a:avLst/>
          </a:prstGeom>
        </p:spPr>
        <p:txBody>
          <a:bodyPr spcFirstLastPara="1" wrap="square" lIns="91425" tIns="91425" rIns="91425" bIns="91425" anchor="t" anchorCtr="0">
            <a:noAutofit/>
          </a:bodyPr>
          <a:lstStyle/>
          <a:p>
            <a:pPr marL="114300" indent="0">
              <a:buNone/>
            </a:pPr>
            <a:r>
              <a:rPr lang="en-US" b="1" dirty="0"/>
              <a:t>5. Time Slots</a:t>
            </a:r>
            <a:endParaRPr lang="en-US" dirty="0"/>
          </a:p>
          <a:p>
            <a:r>
              <a:rPr lang="en-US" dirty="0"/>
              <a:t>Time Slots are specific intervals for customers to place orders, categorized into morning, afternoon, evening, night, and late-night.</a:t>
            </a:r>
          </a:p>
          <a:p>
            <a:r>
              <a:rPr lang="en-US" dirty="0"/>
              <a:t>They provide flexibility and convenience for customers and help businesses manage orders efficiently.</a:t>
            </a:r>
          </a:p>
          <a:p>
            <a:pPr marL="114300" indent="0">
              <a:buNone/>
            </a:pPr>
            <a:r>
              <a:rPr lang="en-US" b="1" dirty="0"/>
              <a:t>6. Customer Acquisition Source</a:t>
            </a:r>
            <a:endParaRPr lang="en-US" dirty="0"/>
          </a:p>
          <a:p>
            <a:r>
              <a:rPr lang="en-US" dirty="0"/>
              <a:t>Customer Acquisition Source identifies the channel or method through which a customer is acquired by the platform.</a:t>
            </a:r>
          </a:p>
          <a:p>
            <a:r>
              <a:rPr lang="en-US" dirty="0"/>
              <a:t>It's crucial for tracking the effectiveness of marketing efforts.</a:t>
            </a:r>
          </a:p>
          <a:p>
            <a:r>
              <a:rPr lang="en-US" dirty="0"/>
              <a:t>Example: A customer acquired through Facebook is attributed to the "facebook" source.</a:t>
            </a:r>
          </a:p>
        </p:txBody>
      </p:sp>
      <p:sp>
        <p:nvSpPr>
          <p:cNvPr id="354" name="Google Shape;354;p36"/>
          <p:cNvSpPr txBox="1">
            <a:spLocks noGrp="1"/>
          </p:cNvSpPr>
          <p:nvPr>
            <p:ph type="title"/>
          </p:nvPr>
        </p:nvSpPr>
        <p:spPr>
          <a:prstGeom prst="rect">
            <a:avLst/>
          </a:prstGeom>
        </p:spPr>
        <p:txBody>
          <a:bodyPr spcFirstLastPara="1" wrap="square" lIns="91425" tIns="91425" rIns="91425" bIns="91425" anchor="t" anchorCtr="0">
            <a:noAutofit/>
          </a:bodyPr>
          <a:lstStyle/>
          <a:p>
            <a:r>
              <a:rPr lang="en-US" dirty="0">
                <a:solidFill>
                  <a:srgbClr val="FFFF00"/>
                </a:solidFill>
              </a:rPr>
              <a:t>Report</a:t>
            </a:r>
          </a:p>
        </p:txBody>
      </p:sp>
      <p:grpSp>
        <p:nvGrpSpPr>
          <p:cNvPr id="356" name="Google Shape;356;p36"/>
          <p:cNvGrpSpPr/>
          <p:nvPr/>
        </p:nvGrpSpPr>
        <p:grpSpPr>
          <a:xfrm rot="5400000">
            <a:off x="333284" y="3936792"/>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36"/>
          <p:cNvGrpSpPr/>
          <p:nvPr/>
        </p:nvGrpSpPr>
        <p:grpSpPr>
          <a:xfrm>
            <a:off x="6066397" y="3338339"/>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7267137" y="1029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921177" y="393679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3266581" y="4074073"/>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6">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000" dirty="0">
              <a:solidFill>
                <a:schemeClr val="dk1"/>
              </a:solidFill>
              <a:latin typeface="Bebas Neue"/>
              <a:ea typeface="Bebas Neue"/>
              <a:cs typeface="Bebas Neue"/>
              <a:sym typeface="Bebas Neue"/>
            </a:endParaRPr>
          </a:p>
        </p:txBody>
      </p:sp>
      <p:sp>
        <p:nvSpPr>
          <p:cNvPr id="380" name="Google Shape;380;p36">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000" dirty="0">
              <a:solidFill>
                <a:schemeClr val="dk1"/>
              </a:solidFill>
              <a:latin typeface="Bebas Neue"/>
              <a:ea typeface="Bebas Neue"/>
              <a:cs typeface="Bebas Neue"/>
              <a:sym typeface="Bebas Neue"/>
            </a:endParaRPr>
          </a:p>
        </p:txBody>
      </p:sp>
      <p:sp>
        <p:nvSpPr>
          <p:cNvPr id="381" name="Google Shape;381;p36">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000" dirty="0">
              <a:solidFill>
                <a:schemeClr val="dk1"/>
              </a:solidFill>
              <a:latin typeface="Bebas Neue"/>
              <a:ea typeface="Bebas Neue"/>
              <a:cs typeface="Bebas Neue"/>
              <a:sym typeface="Bebas Neue"/>
            </a:endParaRPr>
          </a:p>
        </p:txBody>
      </p:sp>
      <p:grpSp>
        <p:nvGrpSpPr>
          <p:cNvPr id="382" name="Google Shape;382;p36"/>
          <p:cNvGrpSpPr/>
          <p:nvPr/>
        </p:nvGrpSpPr>
        <p:grpSpPr>
          <a:xfrm>
            <a:off x="706038" y="312972"/>
            <a:ext cx="140222" cy="140409"/>
            <a:chOff x="2741000" y="199475"/>
            <a:chExt cx="191953" cy="192210"/>
          </a:xfrm>
        </p:grpSpPr>
        <p:sp>
          <p:nvSpPr>
            <p:cNvPr id="383" name="Google Shape;383;p36"/>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6"/>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6"/>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6"/>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6"/>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36">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1"/>
          <p:cNvSpPr/>
          <p:nvPr/>
        </p:nvSpPr>
        <p:spPr>
          <a:xfrm>
            <a:off x="7525537" y="245176"/>
            <a:ext cx="761747" cy="307777"/>
          </a:xfrm>
          <a:prstGeom prst="rect">
            <a:avLst/>
          </a:prstGeom>
        </p:spPr>
        <p:txBody>
          <a:bodyPr wrap="none">
            <a:spAutoFit/>
          </a:bodyPr>
          <a:lstStyle/>
          <a:p>
            <a:r>
              <a:rPr lang="en-US" dirty="0" smtClean="0">
                <a:solidFill>
                  <a:schemeClr val="accent4"/>
                </a:solidFill>
                <a:latin typeface="Dirty-Headline"/>
              </a:rPr>
              <a:t>Sreenu</a:t>
            </a:r>
            <a:endParaRPr lang="en-US" dirty="0">
              <a:solidFill>
                <a:schemeClr val="accent4"/>
              </a:solidFill>
              <a:latin typeface="Dirty-Headline"/>
            </a:endParaRPr>
          </a:p>
        </p:txBody>
      </p:sp>
    </p:spTree>
    <p:extLst>
      <p:ext uri="{BB962C8B-B14F-4D97-AF65-F5344CB8AC3E}">
        <p14:creationId xmlns:p14="http://schemas.microsoft.com/office/powerpoint/2010/main" val="36243177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5" name="Google Shape;355;p36"/>
          <p:cNvSpPr txBox="1">
            <a:spLocks noGrp="1"/>
          </p:cNvSpPr>
          <p:nvPr>
            <p:ph type="subTitle" idx="1"/>
          </p:nvPr>
        </p:nvSpPr>
        <p:spPr>
          <a:xfrm>
            <a:off x="524292" y="1148877"/>
            <a:ext cx="5386200" cy="3071373"/>
          </a:xfrm>
          <a:prstGeom prst="rect">
            <a:avLst/>
          </a:prstGeom>
        </p:spPr>
        <p:txBody>
          <a:bodyPr spcFirstLastPara="1" wrap="square" lIns="91425" tIns="91425" rIns="91425" bIns="91425" anchor="t" anchorCtr="0">
            <a:noAutofit/>
          </a:bodyPr>
          <a:lstStyle/>
          <a:p>
            <a:pPr marL="114300" indent="0">
              <a:buNone/>
            </a:pPr>
            <a:r>
              <a:rPr lang="en-US" b="1" dirty="0" smtClean="0"/>
              <a:t>7. </a:t>
            </a:r>
            <a:r>
              <a:rPr lang="en-US" b="1" dirty="0"/>
              <a:t>Aggregated LTV (Customer Acquisition Source)</a:t>
            </a:r>
            <a:endParaRPr lang="en-US" dirty="0"/>
          </a:p>
          <a:p>
            <a:r>
              <a:rPr lang="en-US" dirty="0"/>
              <a:t>Aggregated LTV calculates the average CLTV of customers acquired through a specific source.</a:t>
            </a:r>
          </a:p>
          <a:p>
            <a:r>
              <a:rPr lang="en-US" dirty="0"/>
              <a:t>Example: If two customers acquired through Facebook have CLTVs of 500 and 200 rupees, the Aggregated LTV for the Facebook channel is (500+200)/2 = 350 rupees.</a:t>
            </a:r>
          </a:p>
          <a:p>
            <a:pPr marL="114300" indent="0">
              <a:buNone/>
            </a:pPr>
            <a:r>
              <a:rPr lang="en-US" b="1" dirty="0"/>
              <a:t>8. Overall Delivery Time</a:t>
            </a:r>
            <a:endParaRPr lang="en-US" dirty="0"/>
          </a:p>
          <a:p>
            <a:r>
              <a:rPr lang="en-US" dirty="0"/>
              <a:t>Overall Delivery Time measures the total elapsed time required for the entire delivery process.</a:t>
            </a:r>
          </a:p>
          <a:p>
            <a:r>
              <a:rPr lang="en-US" dirty="0"/>
              <a:t>It's divided into three segments: Order to Arrival, Arrival to Pickup, and Pickup to Delivery.</a:t>
            </a:r>
          </a:p>
          <a:p>
            <a:r>
              <a:rPr lang="en-US" dirty="0"/>
              <a:t>It helps assess the efficiency of the delivery process and customer satisfaction.</a:t>
            </a:r>
          </a:p>
        </p:txBody>
      </p:sp>
      <p:sp>
        <p:nvSpPr>
          <p:cNvPr id="354" name="Google Shape;354;p36"/>
          <p:cNvSpPr txBox="1">
            <a:spLocks noGrp="1"/>
          </p:cNvSpPr>
          <p:nvPr>
            <p:ph type="title"/>
          </p:nvPr>
        </p:nvSpPr>
        <p:spPr>
          <a:prstGeom prst="rect">
            <a:avLst/>
          </a:prstGeom>
        </p:spPr>
        <p:txBody>
          <a:bodyPr spcFirstLastPara="1" wrap="square" lIns="91425" tIns="91425" rIns="91425" bIns="91425" anchor="t" anchorCtr="0">
            <a:noAutofit/>
          </a:bodyPr>
          <a:lstStyle/>
          <a:p>
            <a:r>
              <a:rPr lang="en-US" dirty="0">
                <a:solidFill>
                  <a:srgbClr val="FFFF00"/>
                </a:solidFill>
              </a:rPr>
              <a:t>Report</a:t>
            </a:r>
          </a:p>
        </p:txBody>
      </p:sp>
      <p:grpSp>
        <p:nvGrpSpPr>
          <p:cNvPr id="356" name="Google Shape;356;p36"/>
          <p:cNvGrpSpPr/>
          <p:nvPr/>
        </p:nvGrpSpPr>
        <p:grpSpPr>
          <a:xfrm rot="5400000">
            <a:off x="333284" y="3936792"/>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36"/>
          <p:cNvGrpSpPr/>
          <p:nvPr/>
        </p:nvGrpSpPr>
        <p:grpSpPr>
          <a:xfrm>
            <a:off x="6066397" y="3338339"/>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7267137" y="1029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921177" y="3936792"/>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3266581" y="4074073"/>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6">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000" dirty="0">
              <a:solidFill>
                <a:schemeClr val="dk1"/>
              </a:solidFill>
              <a:latin typeface="Bebas Neue"/>
              <a:ea typeface="Bebas Neue"/>
              <a:cs typeface="Bebas Neue"/>
              <a:sym typeface="Bebas Neue"/>
            </a:endParaRPr>
          </a:p>
        </p:txBody>
      </p:sp>
      <p:sp>
        <p:nvSpPr>
          <p:cNvPr id="380" name="Google Shape;380;p36">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000" dirty="0">
              <a:solidFill>
                <a:schemeClr val="dk1"/>
              </a:solidFill>
              <a:latin typeface="Bebas Neue"/>
              <a:ea typeface="Bebas Neue"/>
              <a:cs typeface="Bebas Neue"/>
              <a:sym typeface="Bebas Neue"/>
            </a:endParaRPr>
          </a:p>
        </p:txBody>
      </p:sp>
      <p:sp>
        <p:nvSpPr>
          <p:cNvPr id="381" name="Google Shape;381;p36">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000" dirty="0">
              <a:solidFill>
                <a:schemeClr val="dk1"/>
              </a:solidFill>
              <a:latin typeface="Bebas Neue"/>
              <a:ea typeface="Bebas Neue"/>
              <a:cs typeface="Bebas Neue"/>
              <a:sym typeface="Bebas Neue"/>
            </a:endParaRPr>
          </a:p>
        </p:txBody>
      </p:sp>
      <p:grpSp>
        <p:nvGrpSpPr>
          <p:cNvPr id="382" name="Google Shape;382;p36"/>
          <p:cNvGrpSpPr/>
          <p:nvPr/>
        </p:nvGrpSpPr>
        <p:grpSpPr>
          <a:xfrm>
            <a:off x="706038" y="312972"/>
            <a:ext cx="140222" cy="140409"/>
            <a:chOff x="2741000" y="199475"/>
            <a:chExt cx="191953" cy="192210"/>
          </a:xfrm>
        </p:grpSpPr>
        <p:sp>
          <p:nvSpPr>
            <p:cNvPr id="383" name="Google Shape;383;p36"/>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6"/>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6"/>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6"/>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6"/>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36">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1"/>
          <p:cNvSpPr/>
          <p:nvPr/>
        </p:nvSpPr>
        <p:spPr>
          <a:xfrm>
            <a:off x="7525537" y="245176"/>
            <a:ext cx="761747" cy="307777"/>
          </a:xfrm>
          <a:prstGeom prst="rect">
            <a:avLst/>
          </a:prstGeom>
        </p:spPr>
        <p:txBody>
          <a:bodyPr wrap="none">
            <a:spAutoFit/>
          </a:bodyPr>
          <a:lstStyle/>
          <a:p>
            <a:r>
              <a:rPr lang="en-US" dirty="0" smtClean="0">
                <a:solidFill>
                  <a:schemeClr val="accent4"/>
                </a:solidFill>
                <a:latin typeface="Dirty-Headline"/>
              </a:rPr>
              <a:t>Sreenu</a:t>
            </a:r>
            <a:endParaRPr lang="en-US" dirty="0">
              <a:solidFill>
                <a:schemeClr val="accent4"/>
              </a:solidFill>
              <a:latin typeface="Dirty-Headline"/>
            </a:endParaRPr>
          </a:p>
        </p:txBody>
      </p:sp>
    </p:spTree>
    <p:extLst>
      <p:ext uri="{BB962C8B-B14F-4D97-AF65-F5344CB8AC3E}">
        <p14:creationId xmlns:p14="http://schemas.microsoft.com/office/powerpoint/2010/main" val="1107300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5" name="Google Shape;355;p36"/>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buClr>
                <a:schemeClr val="hlink"/>
              </a:buClr>
              <a:buSzPts val="1100"/>
              <a:buNone/>
            </a:pPr>
            <a:r>
              <a:rPr lang="en-US" dirty="0"/>
              <a:t>Completion rate is a metric that measures the percentage of orders that are successfully completed out of the total orders placed. It is often used by businesses to evaluate their efficiency in fulfilling customer orders. A higher completion rate indicates better order fulfillment performance</a:t>
            </a:r>
            <a:r>
              <a:rPr lang="en-US" dirty="0" smtClean="0"/>
              <a:t>.</a:t>
            </a:r>
          </a:p>
          <a:p>
            <a:pPr marL="0" lvl="0" indent="0">
              <a:buClr>
                <a:schemeClr val="hlink"/>
              </a:buClr>
              <a:buSzPts val="1100"/>
              <a:buNone/>
            </a:pPr>
            <a:r>
              <a:rPr lang="en-US" dirty="0"/>
              <a:t>T</a:t>
            </a:r>
            <a:r>
              <a:rPr lang="en-US" dirty="0" smtClean="0"/>
              <a:t>he </a:t>
            </a:r>
            <a:r>
              <a:rPr lang="en-US" dirty="0"/>
              <a:t>completion rate is </a:t>
            </a:r>
            <a:r>
              <a:rPr lang="en-US" dirty="0" smtClean="0"/>
              <a:t>99.55%, </a:t>
            </a:r>
            <a:r>
              <a:rPr lang="en-US" dirty="0"/>
              <a:t>which means that the company successfully fulfilled and delivered </a:t>
            </a:r>
            <a:r>
              <a:rPr lang="en-US" dirty="0" smtClean="0"/>
              <a:t>99.55% </a:t>
            </a:r>
            <a:r>
              <a:rPr lang="en-US" dirty="0"/>
              <a:t>of the orders placed by customers. This metric helps the company assess its order processing and delivery efficiency, and they may use it to set performance goals and make improvements if necessary.</a:t>
            </a:r>
            <a:endParaRPr lang="en-US" dirty="0" smtClean="0"/>
          </a:p>
          <a:p>
            <a:pPr marL="0" lvl="0" indent="0">
              <a:buClr>
                <a:schemeClr val="hlink"/>
              </a:buClr>
              <a:buSzPts val="1100"/>
              <a:buNone/>
            </a:pPr>
            <a:endParaRPr lang="en-US" dirty="0"/>
          </a:p>
          <a:p>
            <a:pPr marL="0" lvl="0" indent="0">
              <a:buClr>
                <a:schemeClr val="hlink"/>
              </a:buClr>
              <a:buSzPts val="1100"/>
              <a:buNone/>
            </a:pPr>
            <a:endParaRPr dirty="0"/>
          </a:p>
        </p:txBody>
      </p:sp>
      <p:sp>
        <p:nvSpPr>
          <p:cNvPr id="354" name="Google Shape;354;p36"/>
          <p:cNvSpPr txBox="1">
            <a:spLocks noGrp="1"/>
          </p:cNvSpPr>
          <p:nvPr>
            <p:ph type="title"/>
          </p:nvPr>
        </p:nvSpPr>
        <p:spPr>
          <a:xfrm>
            <a:off x="721926" y="564202"/>
            <a:ext cx="7715400" cy="605700"/>
          </a:xfrm>
          <a:prstGeom prst="rect">
            <a:avLst/>
          </a:prstGeom>
        </p:spPr>
        <p:txBody>
          <a:bodyPr spcFirstLastPara="1" wrap="square" lIns="91425" tIns="91425" rIns="91425" bIns="91425" anchor="t" anchorCtr="0">
            <a:noAutofit/>
          </a:bodyPr>
          <a:lstStyle/>
          <a:p>
            <a:r>
              <a:rPr lang="en-US" dirty="0" smtClean="0"/>
              <a:t>                   </a:t>
            </a:r>
            <a:r>
              <a:rPr lang="en-US" dirty="0" smtClean="0">
                <a:solidFill>
                  <a:srgbClr val="FFFF00"/>
                </a:solidFill>
              </a:rPr>
              <a:t>insight </a:t>
            </a:r>
            <a:r>
              <a:rPr lang="en-US" dirty="0">
                <a:solidFill>
                  <a:srgbClr val="FFFF00"/>
                </a:solidFill>
              </a:rPr>
              <a:t>and observations</a:t>
            </a:r>
          </a:p>
        </p:txBody>
      </p:sp>
      <p:grpSp>
        <p:nvGrpSpPr>
          <p:cNvPr id="356" name="Google Shape;356;p36"/>
          <p:cNvGrpSpPr/>
          <p:nvPr/>
        </p:nvGrpSpPr>
        <p:grpSpPr>
          <a:xfrm rot="5400000">
            <a:off x="1071931" y="3617221"/>
            <a:ext cx="612965" cy="612965"/>
            <a:chOff x="5208200" y="980975"/>
            <a:chExt cx="440475" cy="440475"/>
          </a:xfrm>
        </p:grpSpPr>
        <p:sp>
          <p:nvSpPr>
            <p:cNvPr id="357" name="Google Shape;357;p36"/>
            <p:cNvSpPr/>
            <p:nvPr/>
          </p:nvSpPr>
          <p:spPr>
            <a:xfrm>
              <a:off x="5208200" y="980975"/>
              <a:ext cx="197300" cy="199975"/>
            </a:xfrm>
            <a:custGeom>
              <a:avLst/>
              <a:gdLst/>
              <a:ahLst/>
              <a:cxnLst/>
              <a:rect l="l" t="t" r="r" b="b"/>
              <a:pathLst>
                <a:path w="7892" h="7999" extrusionOk="0">
                  <a:moveTo>
                    <a:pt x="7892" y="0"/>
                  </a:moveTo>
                  <a:cubicBezTo>
                    <a:pt x="3510" y="72"/>
                    <a:pt x="0" y="3617"/>
                    <a:pt x="0" y="7999"/>
                  </a:cubicBezTo>
                  <a:lnTo>
                    <a:pt x="7892" y="7999"/>
                  </a:ln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233125" y="1005900"/>
              <a:ext cx="415550" cy="415550"/>
            </a:xfrm>
            <a:custGeom>
              <a:avLst/>
              <a:gdLst/>
              <a:ahLst/>
              <a:cxnLst/>
              <a:rect l="l" t="t" r="r" b="b"/>
              <a:pathLst>
                <a:path w="16622" h="16622" extrusionOk="0">
                  <a:moveTo>
                    <a:pt x="7999" y="1"/>
                  </a:moveTo>
                  <a:lnTo>
                    <a:pt x="7892" y="1"/>
                  </a:lnTo>
                  <a:lnTo>
                    <a:pt x="7892" y="8000"/>
                  </a:lnTo>
                  <a:lnTo>
                    <a:pt x="1" y="8000"/>
                  </a:lnTo>
                  <a:cubicBezTo>
                    <a:pt x="1" y="11242"/>
                    <a:pt x="1960" y="14145"/>
                    <a:pt x="4935" y="15392"/>
                  </a:cubicBezTo>
                  <a:cubicBezTo>
                    <a:pt x="7928" y="16622"/>
                    <a:pt x="11366" y="15945"/>
                    <a:pt x="13664" y="13647"/>
                  </a:cubicBezTo>
                  <a:cubicBezTo>
                    <a:pt x="15945" y="11366"/>
                    <a:pt x="16621" y="7928"/>
                    <a:pt x="15392" y="4935"/>
                  </a:cubicBezTo>
                  <a:cubicBezTo>
                    <a:pt x="14145" y="1943"/>
                    <a:pt x="11242" y="1"/>
                    <a:pt x="7999"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9" name="Google Shape;359;p36"/>
          <p:cNvGrpSpPr/>
          <p:nvPr/>
        </p:nvGrpSpPr>
        <p:grpSpPr>
          <a:xfrm>
            <a:off x="6066397" y="3338339"/>
            <a:ext cx="695830" cy="243805"/>
            <a:chOff x="2271950" y="2722775"/>
            <a:chExt cx="575875" cy="201775"/>
          </a:xfrm>
        </p:grpSpPr>
        <p:sp>
          <p:nvSpPr>
            <p:cNvPr id="360" name="Google Shape;360;p36"/>
            <p:cNvSpPr/>
            <p:nvPr/>
          </p:nvSpPr>
          <p:spPr>
            <a:xfrm>
              <a:off x="2562325" y="2722775"/>
              <a:ext cx="285500" cy="201775"/>
            </a:xfrm>
            <a:custGeom>
              <a:avLst/>
              <a:gdLst/>
              <a:ahLst/>
              <a:cxnLst/>
              <a:rect l="l" t="t" r="r" b="b"/>
              <a:pathLst>
                <a:path w="11420" h="8071" fill="none" extrusionOk="0">
                  <a:moveTo>
                    <a:pt x="0" y="0"/>
                  </a:moveTo>
                  <a:cubicBezTo>
                    <a:pt x="2280" y="0"/>
                    <a:pt x="4240" y="1639"/>
                    <a:pt x="4668" y="3884"/>
                  </a:cubicBezTo>
                  <a:cubicBezTo>
                    <a:pt x="6395" y="3403"/>
                    <a:pt x="8177" y="4418"/>
                    <a:pt x="8640" y="6164"/>
                  </a:cubicBezTo>
                  <a:cubicBezTo>
                    <a:pt x="9976" y="5594"/>
                    <a:pt x="11419" y="6645"/>
                    <a:pt x="11294" y="8070"/>
                  </a:cubicBezTo>
                  <a:lnTo>
                    <a:pt x="8444" y="8070"/>
                  </a:ln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a:off x="2501750" y="2722775"/>
              <a:ext cx="36100" cy="13375"/>
            </a:xfrm>
            <a:custGeom>
              <a:avLst/>
              <a:gdLst/>
              <a:ahLst/>
              <a:cxnLst/>
              <a:rect l="l" t="t" r="r" b="b"/>
              <a:pathLst>
                <a:path w="1444" h="535" fill="none" extrusionOk="0">
                  <a:moveTo>
                    <a:pt x="1443" y="0"/>
                  </a:moveTo>
                  <a:cubicBezTo>
                    <a:pt x="1443" y="0"/>
                    <a:pt x="428" y="107"/>
                    <a:pt x="0" y="535"/>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a:off x="2271950" y="2870625"/>
              <a:ext cx="477450" cy="53475"/>
            </a:xfrm>
            <a:custGeom>
              <a:avLst/>
              <a:gdLst/>
              <a:ahLst/>
              <a:cxnLst/>
              <a:rect l="l" t="t" r="r" b="b"/>
              <a:pathLst>
                <a:path w="19098" h="2139" fill="none" extrusionOk="0">
                  <a:moveTo>
                    <a:pt x="19097" y="2138"/>
                  </a:moveTo>
                  <a:lnTo>
                    <a:pt x="0" y="2138"/>
                  </a:lnTo>
                  <a:cubicBezTo>
                    <a:pt x="0" y="2138"/>
                    <a:pt x="374" y="1"/>
                    <a:pt x="2476" y="179"/>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a:off x="2709725" y="2836775"/>
              <a:ext cx="39675" cy="20950"/>
            </a:xfrm>
            <a:custGeom>
              <a:avLst/>
              <a:gdLst/>
              <a:ahLst/>
              <a:cxnLst/>
              <a:rect l="l" t="t" r="r" b="b"/>
              <a:pathLst>
                <a:path w="1587" h="838" fill="none" extrusionOk="0">
                  <a:moveTo>
                    <a:pt x="1" y="1"/>
                  </a:moveTo>
                  <a:cubicBezTo>
                    <a:pt x="1" y="1"/>
                    <a:pt x="1159" y="108"/>
                    <a:pt x="1586" y="838"/>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a:off x="2375275" y="2798475"/>
              <a:ext cx="85075" cy="27200"/>
            </a:xfrm>
            <a:custGeom>
              <a:avLst/>
              <a:gdLst/>
              <a:ahLst/>
              <a:cxnLst/>
              <a:rect l="l" t="t" r="r" b="b"/>
              <a:pathLst>
                <a:path w="3403" h="1088" fill="none" extrusionOk="0">
                  <a:moveTo>
                    <a:pt x="3403" y="357"/>
                  </a:moveTo>
                  <a:cubicBezTo>
                    <a:pt x="3403" y="357"/>
                    <a:pt x="1301" y="1"/>
                    <a:pt x="0" y="1087"/>
                  </a:cubicBezTo>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5" name="Google Shape;365;p36"/>
          <p:cNvSpPr/>
          <p:nvPr/>
        </p:nvSpPr>
        <p:spPr>
          <a:xfrm rot="7201932">
            <a:off x="7909637" y="1678403"/>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7530851" y="3841760"/>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rot="7198898">
            <a:off x="7267137" y="1029219"/>
            <a:ext cx="700377" cy="696805"/>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6"/>
          <p:cNvSpPr/>
          <p:nvPr/>
        </p:nvSpPr>
        <p:spPr>
          <a:xfrm rot="7201932">
            <a:off x="7821662" y="2772440"/>
            <a:ext cx="371928" cy="370031"/>
          </a:xfrm>
          <a:custGeom>
            <a:avLst/>
            <a:gdLst/>
            <a:ahLst/>
            <a:cxnLst/>
            <a:rect l="l" t="t" r="r" b="b"/>
            <a:pathLst>
              <a:path w="207404" h="206346" extrusionOk="0">
                <a:moveTo>
                  <a:pt x="103944" y="65896"/>
                </a:moveTo>
                <a:cubicBezTo>
                  <a:pt x="114099" y="65896"/>
                  <a:pt x="124406" y="70041"/>
                  <a:pt x="132114" y="79198"/>
                </a:cubicBezTo>
                <a:cubicBezTo>
                  <a:pt x="145426" y="94943"/>
                  <a:pt x="143422" y="118417"/>
                  <a:pt x="127677" y="131728"/>
                </a:cubicBezTo>
                <a:lnTo>
                  <a:pt x="127677" y="131585"/>
                </a:lnTo>
                <a:cubicBezTo>
                  <a:pt x="120415" y="137698"/>
                  <a:pt x="112071" y="140425"/>
                  <a:pt x="103930" y="140425"/>
                </a:cubicBezTo>
                <a:cubicBezTo>
                  <a:pt x="83668" y="140425"/>
                  <a:pt x="64659" y="123539"/>
                  <a:pt x="66701" y="99952"/>
                </a:cubicBezTo>
                <a:cubicBezTo>
                  <a:pt x="68530" y="78838"/>
                  <a:pt x="86000" y="65896"/>
                  <a:pt x="103944" y="65896"/>
                </a:cubicBezTo>
                <a:close/>
                <a:moveTo>
                  <a:pt x="102774" y="1"/>
                </a:moveTo>
                <a:cubicBezTo>
                  <a:pt x="96620" y="1"/>
                  <a:pt x="91449" y="4960"/>
                  <a:pt x="91178" y="11209"/>
                </a:cubicBezTo>
                <a:lnTo>
                  <a:pt x="90891" y="17507"/>
                </a:lnTo>
                <a:cubicBezTo>
                  <a:pt x="90748" y="22516"/>
                  <a:pt x="87456" y="26810"/>
                  <a:pt x="82589" y="28242"/>
                </a:cubicBezTo>
                <a:cubicBezTo>
                  <a:pt x="81015" y="28671"/>
                  <a:pt x="79297" y="29244"/>
                  <a:pt x="77723" y="29816"/>
                </a:cubicBezTo>
                <a:cubicBezTo>
                  <a:pt x="76506" y="30222"/>
                  <a:pt x="75252" y="30418"/>
                  <a:pt x="74008" y="30418"/>
                </a:cubicBezTo>
                <a:cubicBezTo>
                  <a:pt x="70424" y="30418"/>
                  <a:pt x="66929" y="28784"/>
                  <a:pt x="64698" y="25808"/>
                </a:cubicBezTo>
                <a:lnTo>
                  <a:pt x="60976" y="20799"/>
                </a:lnTo>
                <a:cubicBezTo>
                  <a:pt x="58608" y="17777"/>
                  <a:pt x="55122" y="16200"/>
                  <a:pt x="51633" y="16200"/>
                </a:cubicBezTo>
                <a:cubicBezTo>
                  <a:pt x="49008" y="16200"/>
                  <a:pt x="46381" y="17094"/>
                  <a:pt x="44229" y="18938"/>
                </a:cubicBezTo>
                <a:lnTo>
                  <a:pt x="30918" y="30102"/>
                </a:lnTo>
                <a:cubicBezTo>
                  <a:pt x="25908" y="34396"/>
                  <a:pt x="25335" y="41983"/>
                  <a:pt x="29773" y="46849"/>
                </a:cubicBezTo>
                <a:lnTo>
                  <a:pt x="34067" y="51573"/>
                </a:lnTo>
                <a:cubicBezTo>
                  <a:pt x="37502" y="55151"/>
                  <a:pt x="38218" y="60590"/>
                  <a:pt x="35784" y="64884"/>
                </a:cubicBezTo>
                <a:cubicBezTo>
                  <a:pt x="34925" y="66459"/>
                  <a:pt x="34067" y="68033"/>
                  <a:pt x="33351" y="69465"/>
                </a:cubicBezTo>
                <a:cubicBezTo>
                  <a:pt x="31443" y="73536"/>
                  <a:pt x="27385" y="76024"/>
                  <a:pt x="23089" y="76024"/>
                </a:cubicBezTo>
                <a:cubicBezTo>
                  <a:pt x="22552" y="76024"/>
                  <a:pt x="22011" y="75985"/>
                  <a:pt x="21471" y="75906"/>
                </a:cubicBezTo>
                <a:lnTo>
                  <a:pt x="15173" y="75047"/>
                </a:lnTo>
                <a:cubicBezTo>
                  <a:pt x="14730" y="74999"/>
                  <a:pt x="14290" y="74975"/>
                  <a:pt x="13855" y="74975"/>
                </a:cubicBezTo>
                <a:cubicBezTo>
                  <a:pt x="7823" y="74975"/>
                  <a:pt x="2682" y="79498"/>
                  <a:pt x="2147" y="85639"/>
                </a:cubicBezTo>
                <a:lnTo>
                  <a:pt x="573" y="102958"/>
                </a:lnTo>
                <a:cubicBezTo>
                  <a:pt x="0" y="109542"/>
                  <a:pt x="5153" y="115268"/>
                  <a:pt x="11738" y="115554"/>
                </a:cubicBezTo>
                <a:lnTo>
                  <a:pt x="18036" y="115840"/>
                </a:lnTo>
                <a:cubicBezTo>
                  <a:pt x="23045" y="115984"/>
                  <a:pt x="27339" y="119419"/>
                  <a:pt x="28771" y="124142"/>
                </a:cubicBezTo>
                <a:cubicBezTo>
                  <a:pt x="29200" y="125860"/>
                  <a:pt x="29773" y="127434"/>
                  <a:pt x="30345" y="129152"/>
                </a:cubicBezTo>
                <a:cubicBezTo>
                  <a:pt x="31920" y="133875"/>
                  <a:pt x="30345" y="139028"/>
                  <a:pt x="26337" y="142034"/>
                </a:cubicBezTo>
                <a:lnTo>
                  <a:pt x="21328" y="146042"/>
                </a:lnTo>
                <a:cubicBezTo>
                  <a:pt x="16032" y="150050"/>
                  <a:pt x="15316" y="157636"/>
                  <a:pt x="19610" y="162789"/>
                </a:cubicBezTo>
                <a:lnTo>
                  <a:pt x="30775" y="175957"/>
                </a:lnTo>
                <a:cubicBezTo>
                  <a:pt x="33020" y="178745"/>
                  <a:pt x="36313" y="180150"/>
                  <a:pt x="39634" y="180150"/>
                </a:cubicBezTo>
                <a:cubicBezTo>
                  <a:pt x="42451" y="180150"/>
                  <a:pt x="45288" y="179139"/>
                  <a:pt x="47521" y="177102"/>
                </a:cubicBezTo>
                <a:lnTo>
                  <a:pt x="52102" y="172808"/>
                </a:lnTo>
                <a:cubicBezTo>
                  <a:pt x="54335" y="170747"/>
                  <a:pt x="57134" y="169717"/>
                  <a:pt x="59975" y="169717"/>
                </a:cubicBezTo>
                <a:cubicBezTo>
                  <a:pt x="61869" y="169717"/>
                  <a:pt x="63782" y="170175"/>
                  <a:pt x="65556" y="171091"/>
                </a:cubicBezTo>
                <a:cubicBezTo>
                  <a:pt x="66988" y="171949"/>
                  <a:pt x="68562" y="172808"/>
                  <a:pt x="70137" y="173524"/>
                </a:cubicBezTo>
                <a:cubicBezTo>
                  <a:pt x="74574" y="175671"/>
                  <a:pt x="77150" y="180538"/>
                  <a:pt x="76578" y="185404"/>
                </a:cubicBezTo>
                <a:lnTo>
                  <a:pt x="75719" y="191702"/>
                </a:lnTo>
                <a:cubicBezTo>
                  <a:pt x="74860" y="198286"/>
                  <a:pt x="79727" y="204155"/>
                  <a:pt x="86311" y="204727"/>
                </a:cubicBezTo>
                <a:lnTo>
                  <a:pt x="103487" y="206302"/>
                </a:lnTo>
                <a:cubicBezTo>
                  <a:pt x="103830" y="206331"/>
                  <a:pt x="104170" y="206345"/>
                  <a:pt x="104508" y="206345"/>
                </a:cubicBezTo>
                <a:cubicBezTo>
                  <a:pt x="110784" y="206345"/>
                  <a:pt x="115955" y="201386"/>
                  <a:pt x="116226" y="195137"/>
                </a:cubicBezTo>
                <a:lnTo>
                  <a:pt x="116513" y="188839"/>
                </a:lnTo>
                <a:cubicBezTo>
                  <a:pt x="116656" y="183830"/>
                  <a:pt x="119948" y="179536"/>
                  <a:pt x="124814" y="178104"/>
                </a:cubicBezTo>
                <a:cubicBezTo>
                  <a:pt x="126389" y="177675"/>
                  <a:pt x="128107" y="177102"/>
                  <a:pt x="129681" y="176530"/>
                </a:cubicBezTo>
                <a:cubicBezTo>
                  <a:pt x="130897" y="176124"/>
                  <a:pt x="132142" y="175928"/>
                  <a:pt x="133372" y="175928"/>
                </a:cubicBezTo>
                <a:cubicBezTo>
                  <a:pt x="136916" y="175928"/>
                  <a:pt x="140331" y="177562"/>
                  <a:pt x="142563" y="180538"/>
                </a:cubicBezTo>
                <a:lnTo>
                  <a:pt x="146428" y="185547"/>
                </a:lnTo>
                <a:cubicBezTo>
                  <a:pt x="148785" y="188473"/>
                  <a:pt x="152249" y="190014"/>
                  <a:pt x="155720" y="190014"/>
                </a:cubicBezTo>
                <a:cubicBezTo>
                  <a:pt x="158363" y="190014"/>
                  <a:pt x="161009" y="189121"/>
                  <a:pt x="163175" y="187265"/>
                </a:cubicBezTo>
                <a:lnTo>
                  <a:pt x="176486" y="176100"/>
                </a:lnTo>
                <a:cubicBezTo>
                  <a:pt x="181496" y="171806"/>
                  <a:pt x="182068" y="164220"/>
                  <a:pt x="177488" y="159354"/>
                </a:cubicBezTo>
                <a:lnTo>
                  <a:pt x="173337" y="154773"/>
                </a:lnTo>
                <a:cubicBezTo>
                  <a:pt x="169902" y="151052"/>
                  <a:pt x="169186" y="145613"/>
                  <a:pt x="171620" y="141318"/>
                </a:cubicBezTo>
                <a:cubicBezTo>
                  <a:pt x="172478" y="139744"/>
                  <a:pt x="173337" y="138313"/>
                  <a:pt x="174053" y="136738"/>
                </a:cubicBezTo>
                <a:cubicBezTo>
                  <a:pt x="175961" y="132667"/>
                  <a:pt x="180019" y="130179"/>
                  <a:pt x="184315" y="130179"/>
                </a:cubicBezTo>
                <a:cubicBezTo>
                  <a:pt x="184852" y="130179"/>
                  <a:pt x="185392" y="130218"/>
                  <a:pt x="185933" y="130297"/>
                </a:cubicBezTo>
                <a:lnTo>
                  <a:pt x="192231" y="131156"/>
                </a:lnTo>
                <a:cubicBezTo>
                  <a:pt x="192739" y="131222"/>
                  <a:pt x="193242" y="131254"/>
                  <a:pt x="193739" y="131254"/>
                </a:cubicBezTo>
                <a:cubicBezTo>
                  <a:pt x="199689" y="131254"/>
                  <a:pt x="204728" y="126641"/>
                  <a:pt x="205256" y="120564"/>
                </a:cubicBezTo>
                <a:lnTo>
                  <a:pt x="206831" y="103245"/>
                </a:lnTo>
                <a:cubicBezTo>
                  <a:pt x="207403" y="96660"/>
                  <a:pt x="202251" y="90935"/>
                  <a:pt x="195666" y="90649"/>
                </a:cubicBezTo>
                <a:lnTo>
                  <a:pt x="189368" y="90362"/>
                </a:lnTo>
                <a:cubicBezTo>
                  <a:pt x="184359" y="90219"/>
                  <a:pt x="180065" y="86927"/>
                  <a:pt x="178633" y="82060"/>
                </a:cubicBezTo>
                <a:cubicBezTo>
                  <a:pt x="178204" y="80343"/>
                  <a:pt x="177631" y="78768"/>
                  <a:pt x="177059" y="77194"/>
                </a:cubicBezTo>
                <a:cubicBezTo>
                  <a:pt x="175484" y="72470"/>
                  <a:pt x="177059" y="67174"/>
                  <a:pt x="181067" y="64169"/>
                </a:cubicBezTo>
                <a:lnTo>
                  <a:pt x="185933" y="60447"/>
                </a:lnTo>
                <a:cubicBezTo>
                  <a:pt x="191229" y="56296"/>
                  <a:pt x="192088" y="48710"/>
                  <a:pt x="187794" y="43700"/>
                </a:cubicBezTo>
                <a:lnTo>
                  <a:pt x="176629" y="30389"/>
                </a:lnTo>
                <a:cubicBezTo>
                  <a:pt x="174288" y="27657"/>
                  <a:pt x="170967" y="26244"/>
                  <a:pt x="167642" y="26244"/>
                </a:cubicBezTo>
                <a:cubicBezTo>
                  <a:pt x="164870" y="26244"/>
                  <a:pt x="162095" y="27226"/>
                  <a:pt x="159883" y="29244"/>
                </a:cubicBezTo>
                <a:lnTo>
                  <a:pt x="155302" y="33538"/>
                </a:lnTo>
                <a:cubicBezTo>
                  <a:pt x="153069" y="35599"/>
                  <a:pt x="150218" y="36629"/>
                  <a:pt x="147367" y="36629"/>
                </a:cubicBezTo>
                <a:cubicBezTo>
                  <a:pt x="145466" y="36629"/>
                  <a:pt x="143565" y="36171"/>
                  <a:pt x="141847" y="35255"/>
                </a:cubicBezTo>
                <a:cubicBezTo>
                  <a:pt x="140273" y="34396"/>
                  <a:pt x="138842" y="33538"/>
                  <a:pt x="137267" y="32822"/>
                </a:cubicBezTo>
                <a:cubicBezTo>
                  <a:pt x="132687" y="30675"/>
                  <a:pt x="130110" y="25808"/>
                  <a:pt x="130826" y="20942"/>
                </a:cubicBezTo>
                <a:lnTo>
                  <a:pt x="131685" y="14644"/>
                </a:lnTo>
                <a:cubicBezTo>
                  <a:pt x="132544" y="8060"/>
                  <a:pt x="127677" y="2191"/>
                  <a:pt x="121093" y="1618"/>
                </a:cubicBezTo>
                <a:lnTo>
                  <a:pt x="103774" y="44"/>
                </a:lnTo>
                <a:cubicBezTo>
                  <a:pt x="103438" y="15"/>
                  <a:pt x="103104" y="1"/>
                  <a:pt x="102774" y="1"/>
                </a:cubicBezTo>
                <a:close/>
              </a:path>
            </a:pathLst>
          </a:custGeom>
          <a:gradFill>
            <a:gsLst>
              <a:gs pos="0">
                <a:schemeClr val="accent2"/>
              </a:gs>
              <a:gs pos="100000">
                <a:schemeClr val="dk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6"/>
          <p:cNvSpPr/>
          <p:nvPr/>
        </p:nvSpPr>
        <p:spPr>
          <a:xfrm rot="-1685758">
            <a:off x="7151203" y="1865722"/>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6"/>
          <p:cNvSpPr/>
          <p:nvPr/>
        </p:nvSpPr>
        <p:spPr>
          <a:xfrm>
            <a:off x="2635388" y="3617213"/>
            <a:ext cx="107827" cy="108491"/>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6"/>
          <p:cNvSpPr/>
          <p:nvPr/>
        </p:nvSpPr>
        <p:spPr>
          <a:xfrm>
            <a:off x="4246262" y="3536378"/>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6"/>
          <p:cNvSpPr/>
          <p:nvPr/>
        </p:nvSpPr>
        <p:spPr>
          <a:xfrm>
            <a:off x="8013038" y="3288315"/>
            <a:ext cx="416654" cy="491569"/>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6"/>
          <p:cNvSpPr/>
          <p:nvPr/>
        </p:nvSpPr>
        <p:spPr>
          <a:xfrm>
            <a:off x="3848926" y="3744922"/>
            <a:ext cx="213431" cy="213401"/>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1"/>
              </a:gs>
              <a:gs pos="100000">
                <a:schemeClr val="lt2"/>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6"/>
          <p:cNvSpPr/>
          <p:nvPr/>
        </p:nvSpPr>
        <p:spPr>
          <a:xfrm>
            <a:off x="5887138" y="4115913"/>
            <a:ext cx="213431" cy="214685"/>
          </a:xfrm>
          <a:custGeom>
            <a:avLst/>
            <a:gdLst/>
            <a:ahLst/>
            <a:cxnLst/>
            <a:rect l="l" t="t" r="r" b="b"/>
            <a:pathLst>
              <a:path w="3065" h="3083" fill="none" extrusionOk="0">
                <a:moveTo>
                  <a:pt x="3065" y="1551"/>
                </a:moveTo>
                <a:cubicBezTo>
                  <a:pt x="3065" y="2388"/>
                  <a:pt x="2388" y="3083"/>
                  <a:pt x="1533" y="3083"/>
                </a:cubicBezTo>
                <a:cubicBezTo>
                  <a:pt x="678" y="3083"/>
                  <a:pt x="1" y="2388"/>
                  <a:pt x="1" y="1551"/>
                </a:cubicBezTo>
                <a:cubicBezTo>
                  <a:pt x="1" y="696"/>
                  <a:pt x="678" y="1"/>
                  <a:pt x="1533" y="1"/>
                </a:cubicBezTo>
                <a:cubicBezTo>
                  <a:pt x="2388" y="1"/>
                  <a:pt x="3065" y="696"/>
                  <a:pt x="3065" y="1551"/>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6"/>
          <p:cNvSpPr/>
          <p:nvPr/>
        </p:nvSpPr>
        <p:spPr>
          <a:xfrm rot="-1685758">
            <a:off x="5627203" y="3918359"/>
            <a:ext cx="59549" cy="60168"/>
          </a:xfrm>
          <a:custGeom>
            <a:avLst/>
            <a:gdLst/>
            <a:ahLst/>
            <a:cxnLst/>
            <a:rect l="l" t="t" r="r" b="b"/>
            <a:pathLst>
              <a:path w="1729" h="1747" fill="none" extrusionOk="0">
                <a:moveTo>
                  <a:pt x="1729" y="749"/>
                </a:moveTo>
                <a:cubicBezTo>
                  <a:pt x="1729" y="1408"/>
                  <a:pt x="927" y="1746"/>
                  <a:pt x="464" y="1265"/>
                </a:cubicBezTo>
                <a:cubicBezTo>
                  <a:pt x="1" y="802"/>
                  <a:pt x="322" y="1"/>
                  <a:pt x="998" y="1"/>
                </a:cubicBezTo>
                <a:cubicBezTo>
                  <a:pt x="1408" y="1"/>
                  <a:pt x="1729" y="339"/>
                  <a:pt x="1729" y="749"/>
                </a:cubicBezTo>
                <a:close/>
              </a:path>
            </a:pathLst>
          </a:custGeom>
          <a:noFill/>
          <a:ln w="9525" cap="flat" cmpd="sng">
            <a:solidFill>
              <a:schemeClr val="dk1"/>
            </a:solidFill>
            <a:prstDash val="solid"/>
            <a:miter lim="1781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6"/>
          <p:cNvSpPr/>
          <p:nvPr/>
        </p:nvSpPr>
        <p:spPr>
          <a:xfrm>
            <a:off x="7140562" y="2828903"/>
            <a:ext cx="80847" cy="80847"/>
          </a:xfrm>
          <a:custGeom>
            <a:avLst/>
            <a:gdLst/>
            <a:ahLst/>
            <a:cxnLst/>
            <a:rect l="l" t="t" r="r" b="b"/>
            <a:pathLst>
              <a:path w="3065" h="3065" extrusionOk="0">
                <a:moveTo>
                  <a:pt x="3064" y="1532"/>
                </a:moveTo>
                <a:cubicBezTo>
                  <a:pt x="3064" y="2387"/>
                  <a:pt x="2387" y="3064"/>
                  <a:pt x="1532" y="3064"/>
                </a:cubicBezTo>
                <a:cubicBezTo>
                  <a:pt x="677" y="3064"/>
                  <a:pt x="0" y="2387"/>
                  <a:pt x="0" y="1532"/>
                </a:cubicBezTo>
                <a:cubicBezTo>
                  <a:pt x="0" y="677"/>
                  <a:pt x="677" y="0"/>
                  <a:pt x="1532" y="0"/>
                </a:cubicBezTo>
                <a:cubicBezTo>
                  <a:pt x="2387" y="0"/>
                  <a:pt x="3064" y="677"/>
                  <a:pt x="3064" y="1532"/>
                </a:cubicBezTo>
                <a:close/>
              </a:path>
            </a:pathLst>
          </a:custGeom>
          <a:gradFill>
            <a:gsLst>
              <a:gs pos="0">
                <a:schemeClr val="accent2"/>
              </a:gs>
              <a:gs pos="100000">
                <a:schemeClr val="dk2"/>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6">
            <a:hlinkClick r:id="" action="ppaction://hlinkshowjump?jump=nextslide"/>
          </p:cNvPr>
          <p:cNvSpPr/>
          <p:nvPr/>
        </p:nvSpPr>
        <p:spPr>
          <a:xfrm rot="5400000">
            <a:off x="821542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6">
            <a:hlinkClick r:id="" action="ppaction://hlinkshowjump?jump=previousslide"/>
          </p:cNvPr>
          <p:cNvSpPr/>
          <p:nvPr/>
        </p:nvSpPr>
        <p:spPr>
          <a:xfrm rot="-5400000" flipH="1">
            <a:off x="731972" y="4759304"/>
            <a:ext cx="196602" cy="231951"/>
          </a:xfrm>
          <a:custGeom>
            <a:avLst/>
            <a:gdLst/>
            <a:ahLst/>
            <a:cxnLst/>
            <a:rect l="l" t="t" r="r" b="b"/>
            <a:pathLst>
              <a:path w="6040" h="7126" extrusionOk="0">
                <a:moveTo>
                  <a:pt x="5844" y="2726"/>
                </a:moveTo>
                <a:lnTo>
                  <a:pt x="3225" y="107"/>
                </a:lnTo>
                <a:cubicBezTo>
                  <a:pt x="3118" y="0"/>
                  <a:pt x="2922" y="0"/>
                  <a:pt x="2815" y="107"/>
                </a:cubicBezTo>
                <a:lnTo>
                  <a:pt x="197" y="2726"/>
                </a:lnTo>
                <a:cubicBezTo>
                  <a:pt x="1" y="2922"/>
                  <a:pt x="143" y="3260"/>
                  <a:pt x="410" y="3242"/>
                </a:cubicBezTo>
                <a:lnTo>
                  <a:pt x="749" y="3242"/>
                </a:lnTo>
                <a:cubicBezTo>
                  <a:pt x="909" y="3242"/>
                  <a:pt x="1052" y="3367"/>
                  <a:pt x="1052" y="3545"/>
                </a:cubicBezTo>
                <a:lnTo>
                  <a:pt x="1052" y="6823"/>
                </a:lnTo>
                <a:cubicBezTo>
                  <a:pt x="1052" y="6983"/>
                  <a:pt x="1177" y="7126"/>
                  <a:pt x="1337" y="7126"/>
                </a:cubicBezTo>
                <a:lnTo>
                  <a:pt x="4722" y="7126"/>
                </a:lnTo>
                <a:cubicBezTo>
                  <a:pt x="4864" y="7108"/>
                  <a:pt x="4989" y="6983"/>
                  <a:pt x="4989" y="6823"/>
                </a:cubicBezTo>
                <a:lnTo>
                  <a:pt x="4989" y="3545"/>
                </a:lnTo>
                <a:cubicBezTo>
                  <a:pt x="4989" y="3367"/>
                  <a:pt x="5131" y="3242"/>
                  <a:pt x="5292" y="3242"/>
                </a:cubicBezTo>
                <a:lnTo>
                  <a:pt x="5630" y="3242"/>
                </a:lnTo>
                <a:cubicBezTo>
                  <a:pt x="5897" y="3242"/>
                  <a:pt x="6040" y="2922"/>
                  <a:pt x="5844" y="2726"/>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6">
            <a:hlinkClick r:id="rId3" action="ppaction://hlinksldjump"/>
          </p:cNvPr>
          <p:cNvSpPr txBox="1"/>
          <p:nvPr/>
        </p:nvSpPr>
        <p:spPr>
          <a:xfrm>
            <a:off x="92245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000" dirty="0">
              <a:solidFill>
                <a:schemeClr val="dk1"/>
              </a:solidFill>
              <a:latin typeface="Bebas Neue"/>
              <a:ea typeface="Bebas Neue"/>
              <a:cs typeface="Bebas Neue"/>
              <a:sym typeface="Bebas Neue"/>
            </a:endParaRPr>
          </a:p>
        </p:txBody>
      </p:sp>
      <p:sp>
        <p:nvSpPr>
          <p:cNvPr id="380" name="Google Shape;380;p36">
            <a:hlinkClick r:id="rId4" action="ppaction://hlinksldjump"/>
          </p:cNvPr>
          <p:cNvSpPr txBox="1"/>
          <p:nvPr/>
        </p:nvSpPr>
        <p:spPr>
          <a:xfrm>
            <a:off x="151793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000" dirty="0">
              <a:solidFill>
                <a:schemeClr val="dk1"/>
              </a:solidFill>
              <a:latin typeface="Bebas Neue"/>
              <a:ea typeface="Bebas Neue"/>
              <a:cs typeface="Bebas Neue"/>
              <a:sym typeface="Bebas Neue"/>
            </a:endParaRPr>
          </a:p>
        </p:txBody>
      </p:sp>
      <p:sp>
        <p:nvSpPr>
          <p:cNvPr id="381" name="Google Shape;381;p36">
            <a:hlinkClick r:id="" action="ppaction://noaction"/>
          </p:cNvPr>
          <p:cNvSpPr txBox="1"/>
          <p:nvPr/>
        </p:nvSpPr>
        <p:spPr>
          <a:xfrm>
            <a:off x="2113410" y="275775"/>
            <a:ext cx="522000" cy="214800"/>
          </a:xfrm>
          <a:prstGeom prst="rect">
            <a:avLst/>
          </a:prstGeom>
          <a:noFill/>
          <a:ln>
            <a:noFill/>
          </a:ln>
        </p:spPr>
        <p:txBody>
          <a:bodyPr spcFirstLastPara="1" wrap="square" lIns="0" tIns="91425" rIns="0" bIns="91425" anchor="ctr" anchorCtr="0">
            <a:noAutofit/>
          </a:bodyPr>
          <a:lstStyle/>
          <a:p>
            <a:pPr marL="0" lvl="0" indent="0" algn="ctr" rtl="0">
              <a:spcBef>
                <a:spcPts val="0"/>
              </a:spcBef>
              <a:spcAft>
                <a:spcPts val="0"/>
              </a:spcAft>
              <a:buNone/>
            </a:pPr>
            <a:endParaRPr sz="1000" dirty="0">
              <a:solidFill>
                <a:schemeClr val="dk1"/>
              </a:solidFill>
              <a:latin typeface="Bebas Neue"/>
              <a:ea typeface="Bebas Neue"/>
              <a:cs typeface="Bebas Neue"/>
              <a:sym typeface="Bebas Neue"/>
            </a:endParaRPr>
          </a:p>
        </p:txBody>
      </p:sp>
      <p:grpSp>
        <p:nvGrpSpPr>
          <p:cNvPr id="382" name="Google Shape;382;p36"/>
          <p:cNvGrpSpPr/>
          <p:nvPr/>
        </p:nvGrpSpPr>
        <p:grpSpPr>
          <a:xfrm>
            <a:off x="706038" y="312972"/>
            <a:ext cx="140222" cy="140409"/>
            <a:chOff x="2741000" y="199475"/>
            <a:chExt cx="191953" cy="192210"/>
          </a:xfrm>
        </p:grpSpPr>
        <p:sp>
          <p:nvSpPr>
            <p:cNvPr id="383" name="Google Shape;383;p36"/>
            <p:cNvSpPr/>
            <p:nvPr/>
          </p:nvSpPr>
          <p:spPr>
            <a:xfrm>
              <a:off x="2741000"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a:off x="2741000"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6"/>
            <p:cNvSpPr/>
            <p:nvPr/>
          </p:nvSpPr>
          <p:spPr>
            <a:xfrm>
              <a:off x="2741000"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6"/>
            <p:cNvSpPr/>
            <p:nvPr/>
          </p:nvSpPr>
          <p:spPr>
            <a:xfrm>
              <a:off x="2815215"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6"/>
            <p:cNvSpPr/>
            <p:nvPr/>
          </p:nvSpPr>
          <p:spPr>
            <a:xfrm>
              <a:off x="2815215"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6"/>
            <p:cNvSpPr/>
            <p:nvPr/>
          </p:nvSpPr>
          <p:spPr>
            <a:xfrm>
              <a:off x="2815215"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6"/>
            <p:cNvSpPr/>
            <p:nvPr/>
          </p:nvSpPr>
          <p:spPr>
            <a:xfrm>
              <a:off x="2889453" y="19947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6"/>
            <p:cNvSpPr/>
            <p:nvPr/>
          </p:nvSpPr>
          <p:spPr>
            <a:xfrm>
              <a:off x="2889453" y="273830"/>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6"/>
            <p:cNvSpPr/>
            <p:nvPr/>
          </p:nvSpPr>
          <p:spPr>
            <a:xfrm>
              <a:off x="2889453" y="348185"/>
              <a:ext cx="43500" cy="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2" name="Google Shape;392;p36">
            <a:hlinkClick r:id="rId5" action="ppaction://hlinksldjump"/>
          </p:cNvPr>
          <p:cNvSpPr/>
          <p:nvPr/>
        </p:nvSpPr>
        <p:spPr>
          <a:xfrm>
            <a:off x="669500" y="276525"/>
            <a:ext cx="213300" cy="213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Rectangle 1"/>
          <p:cNvSpPr/>
          <p:nvPr/>
        </p:nvSpPr>
        <p:spPr>
          <a:xfrm>
            <a:off x="7525537" y="245176"/>
            <a:ext cx="761747" cy="307777"/>
          </a:xfrm>
          <a:prstGeom prst="rect">
            <a:avLst/>
          </a:prstGeom>
        </p:spPr>
        <p:txBody>
          <a:bodyPr wrap="none">
            <a:spAutoFit/>
          </a:bodyPr>
          <a:lstStyle/>
          <a:p>
            <a:r>
              <a:rPr lang="en-US" dirty="0" smtClean="0">
                <a:solidFill>
                  <a:schemeClr val="accent4"/>
                </a:solidFill>
                <a:latin typeface="Dirty-Headline"/>
              </a:rPr>
              <a:t>Sreenu</a:t>
            </a:r>
            <a:endParaRPr lang="en-US" dirty="0">
              <a:solidFill>
                <a:schemeClr val="accent4"/>
              </a:solidFill>
              <a:latin typeface="Dirty-Headline"/>
            </a:endParaRPr>
          </a:p>
        </p:txBody>
      </p:sp>
    </p:spTree>
    <p:extLst>
      <p:ext uri="{BB962C8B-B14F-4D97-AF65-F5344CB8AC3E}">
        <p14:creationId xmlns:p14="http://schemas.microsoft.com/office/powerpoint/2010/main" val="4153178735"/>
      </p:ext>
    </p:extLst>
  </p:cSld>
  <p:clrMapOvr>
    <a:masterClrMapping/>
  </p:clrMapOvr>
</p:sld>
</file>

<file path=ppt/theme/theme1.xml><?xml version="1.0" encoding="utf-8"?>
<a:theme xmlns:a="http://schemas.openxmlformats.org/drawingml/2006/main" name="Data Analysis for Business by Slidesgo">
  <a:themeElements>
    <a:clrScheme name="Simple Light">
      <a:dk1>
        <a:srgbClr val="FFFFFF"/>
      </a:dk1>
      <a:lt1>
        <a:srgbClr val="0E166C"/>
      </a:lt1>
      <a:dk2>
        <a:srgbClr val="921D87"/>
      </a:dk2>
      <a:lt2>
        <a:srgbClr val="FFB632"/>
      </a:lt2>
      <a:accent1>
        <a:srgbClr val="FFE485"/>
      </a:accent1>
      <a:accent2>
        <a:srgbClr val="BE7AF3"/>
      </a:accent2>
      <a:accent3>
        <a:srgbClr val="51127C"/>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700</TotalTime>
  <Words>1732</Words>
  <Application>Microsoft Office PowerPoint</Application>
  <PresentationFormat>On-screen Show (16:9)</PresentationFormat>
  <Paragraphs>110</Paragraphs>
  <Slides>20</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Dirty-Headline</vt:lpstr>
      <vt:lpstr>Bebas Neue</vt:lpstr>
      <vt:lpstr>Arimo</vt:lpstr>
      <vt:lpstr>Anaheim</vt:lpstr>
      <vt:lpstr>Roboto Condensed Light</vt:lpstr>
      <vt:lpstr>Data Analysis for Business by Slidesgo</vt:lpstr>
      <vt:lpstr>freshco hypermarket performance analysis; REPORT and obsrevations   </vt:lpstr>
      <vt:lpstr>ABOUT FRESHCO </vt:lpstr>
      <vt:lpstr>LOWER FOOD PRICES, EVERYDAY! </vt:lpstr>
      <vt:lpstr>Report</vt:lpstr>
      <vt:lpstr>Report</vt:lpstr>
      <vt:lpstr>Report</vt:lpstr>
      <vt:lpstr>Report</vt:lpstr>
      <vt:lpstr>Report</vt:lpstr>
      <vt:lpstr>                   insight and observations</vt:lpstr>
      <vt:lpstr>                      insight and observations</vt:lpstr>
      <vt:lpstr>                      insight and observations</vt:lpstr>
      <vt:lpstr>                       insight and observations</vt:lpstr>
      <vt:lpstr>                       insight and observations</vt:lpstr>
      <vt:lpstr>                       insight and observations</vt:lpstr>
      <vt:lpstr>                       insight and observations</vt:lpstr>
      <vt:lpstr>                       insight and observations</vt:lpstr>
      <vt:lpstr>Pattern’s</vt:lpstr>
      <vt:lpstr>Pattern’s</vt:lpstr>
      <vt:lpstr>Pattern’s</vt:lpstr>
      <vt:lpstr>Pattern’s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FOR BUSINESS</dc:title>
  <dc:creator>upputholla sreenu</dc:creator>
  <cp:lastModifiedBy>Microsoft account</cp:lastModifiedBy>
  <cp:revision>32</cp:revision>
  <dcterms:modified xsi:type="dcterms:W3CDTF">2023-08-27T10:33:21Z</dcterms:modified>
</cp:coreProperties>
</file>