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13716000" cy="24384000"/>
  <p:embeddedFontLst>
    <p:embeddedFont>
      <p:font typeface="Arial Black" panose="020B0A04020102020204" pitchFamily="34" charset="0"/>
      <p:regular r:id="rId9"/>
      <p:bold r:id="rId10"/>
    </p:embeddedFont>
    <p:embeddedFont>
      <p:font typeface="EB Garamond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FOTGNReIe1DhisanOtcyYfVc7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69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7"/>
          <p:cNvSpPr/>
          <p:nvPr/>
        </p:nvSpPr>
        <p:spPr>
          <a:xfrm>
            <a:off x="1600201" y="1153228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7"/>
          <p:cNvSpPr/>
          <p:nvPr/>
        </p:nvSpPr>
        <p:spPr>
          <a:xfrm>
            <a:off x="2795588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7"/>
          <p:cNvSpPr txBox="1"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2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3" name="Google Shape;123;p16"/>
          <p:cNvSpPr txBox="1">
            <a:spLocks noGrp="1"/>
          </p:cNvSpPr>
          <p:nvPr>
            <p:ph type="body" idx="3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4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16"/>
          <p:cNvSpPr>
            <a:spLocks noGrp="1"/>
          </p:cNvSpPr>
          <p:nvPr>
            <p:ph type="pic" idx="5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6" name="Google Shape;126;p16"/>
          <p:cNvSpPr txBox="1">
            <a:spLocks noGrp="1"/>
          </p:cNvSpPr>
          <p:nvPr>
            <p:ph type="body" idx="6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7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6"/>
          <p:cNvSpPr>
            <a:spLocks noGrp="1"/>
          </p:cNvSpPr>
          <p:nvPr>
            <p:ph type="pic" idx="8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9" name="Google Shape;129;p16"/>
          <p:cNvSpPr txBox="1">
            <a:spLocks noGrp="1"/>
          </p:cNvSpPr>
          <p:nvPr>
            <p:ph type="body" idx="9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3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14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2" name="Google Shape;132;p16"/>
          <p:cNvSpPr txBox="1">
            <a:spLocks noGrp="1"/>
          </p:cNvSpPr>
          <p:nvPr>
            <p:ph type="body" idx="15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6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16"/>
          <p:cNvSpPr>
            <a:spLocks noGrp="1"/>
          </p:cNvSpPr>
          <p:nvPr>
            <p:ph type="pic" idx="17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5" name="Google Shape;135;p16"/>
          <p:cNvSpPr txBox="1">
            <a:spLocks noGrp="1"/>
          </p:cNvSpPr>
          <p:nvPr>
            <p:ph type="body" idx="18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0" y="0"/>
            <a:ext cx="2838450" cy="2857958"/>
          </a:xfrm>
          <a:custGeom>
            <a:avLst/>
            <a:gdLst/>
            <a:ahLst/>
            <a:cxnLst/>
            <a:rect l="l" t="t" r="r" b="b"/>
            <a:pathLst>
              <a:path w="2838450" h="2857958" extrusionOk="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" y="-1"/>
            <a:ext cx="1970627" cy="1990267"/>
          </a:xfrm>
          <a:custGeom>
            <a:avLst/>
            <a:gdLst/>
            <a:ahLst/>
            <a:cxnLst/>
            <a:rect l="l" t="t" r="r" b="b"/>
            <a:pathLst>
              <a:path w="1970627" h="1990267" extrusionOk="0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" y="1"/>
            <a:ext cx="1003449" cy="1013015"/>
          </a:xfrm>
          <a:custGeom>
            <a:avLst/>
            <a:gdLst/>
            <a:ahLst/>
            <a:cxnLst/>
            <a:rect l="l" t="t" r="r" b="b"/>
            <a:pathLst>
              <a:path w="1003449" h="1013015" extrusionOk="0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7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2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3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4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5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6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7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8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9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3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w="12700" cap="flat" cmpd="sng">
            <a:solidFill>
              <a:srgbClr val="F1D0D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7" name="Google Shape;157;p18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9" name="Google Shape;159;p18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0" name="Google Shape;160;p1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2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3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4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9"/>
          <p:cNvSpPr>
            <a:spLocks noGrp="1"/>
          </p:cNvSpPr>
          <p:nvPr>
            <p:ph type="pic" idx="2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2" name="Google Shape;172;p19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4" name="Google Shape;174;p19"/>
          <p:cNvSpPr>
            <a:spLocks noGrp="1"/>
          </p:cNvSpPr>
          <p:nvPr>
            <p:ph type="pic" idx="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5" name="Google Shape;175;p19"/>
          <p:cNvSpPr txBox="1">
            <a:spLocks noGrp="1"/>
          </p:cNvSpPr>
          <p:nvPr>
            <p:ph type="body" idx="6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7" name="Google Shape;177;p19"/>
          <p:cNvSpPr>
            <a:spLocks noGrp="1"/>
          </p:cNvSpPr>
          <p:nvPr>
            <p:ph type="pic" idx="8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78" name="Google Shape;178;p19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/>
            <a:ahLst/>
            <a:cxnLst/>
            <a:rect l="l" t="t" r="r" b="b"/>
            <a:pathLst>
              <a:path w="3433763" h="3452812" extrusionOk="0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1" name="Google Shape;181;p20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/>
            <a:ahLst/>
            <a:cxnLst/>
            <a:rect l="l" t="t" r="r" b="b"/>
            <a:pathLst>
              <a:path w="3433763" h="3433762" extrusionOk="0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2" name="Google Shape;182;p20" descr="preencoded.png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3" name="Google Shape;183;p20" descr="preencoded.png"/>
          <p:cNvSpPr/>
          <p:nvPr/>
        </p:nvSpPr>
        <p:spPr>
          <a:xfrm rot="10800000" flipH="1">
            <a:off x="-20086" y="4580051"/>
            <a:ext cx="2277948" cy="2277948"/>
          </a:xfrm>
          <a:custGeom>
            <a:avLst/>
            <a:gdLst/>
            <a:ahLst/>
            <a:cxnLst/>
            <a:rect l="l" t="t" r="r" b="b"/>
            <a:pathLst>
              <a:path w="2277948" h="2277948" extrusionOk="0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4" name="Google Shape;184;p20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21" descr="preencoded.png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3" name="Google Shape;193;p21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8" name="Google Shape;198;p22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22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1" name="Google Shape;201;p2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2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23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24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24" name="Google Shape;24;p9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6" name="Google Shape;26;p9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7" name="Google Shape;27;p9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9" name="Google Shape;29;p9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9866106" y="0"/>
            <a:ext cx="2325894" cy="2180854"/>
          </a:xfrm>
          <a:custGeom>
            <a:avLst/>
            <a:gdLst/>
            <a:ahLst/>
            <a:cxnLst/>
            <a:rect l="l" t="t" r="r" b="b"/>
            <a:pathLst>
              <a:path w="2325894" h="2180854" extrusionOk="0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3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13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13"/>
          <p:cNvSpPr/>
          <p:nvPr/>
        </p:nvSpPr>
        <p:spPr>
          <a:xfrm flipH="1">
            <a:off x="2535251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-10617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4">
  <p:cSld name="Team x4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>
            <a:spLocks noGrp="1"/>
          </p:cNvSpPr>
          <p:nvPr>
            <p:ph type="pic" idx="4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6" name="Google Shape;76;p14"/>
          <p:cNvSpPr txBox="1">
            <a:spLocks noGrp="1"/>
          </p:cNvSpPr>
          <p:nvPr>
            <p:ph type="body" idx="5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6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7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body" idx="8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9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>
            <a:spLocks noGrp="1"/>
          </p:cNvSpPr>
          <p:nvPr>
            <p:ph type="pic" idx="13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2" name="Google Shape;82;p14"/>
          <p:cNvSpPr txBox="1">
            <a:spLocks noGrp="1"/>
          </p:cNvSpPr>
          <p:nvPr>
            <p:ph type="body" idx="14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5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8">
  <p:cSld name="Team x8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5"/>
          <p:cNvSpPr>
            <a:spLocks noGrp="1"/>
          </p:cNvSpPr>
          <p:nvPr>
            <p:ph type="pic" idx="2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3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>
            <a:spLocks noGrp="1"/>
          </p:cNvSpPr>
          <p:nvPr>
            <p:ph type="pic" idx="4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6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>
            <a:spLocks noGrp="1"/>
          </p:cNvSpPr>
          <p:nvPr>
            <p:ph type="pic" idx="7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5" name="Google Shape;95;p15"/>
          <p:cNvSpPr txBox="1">
            <a:spLocks noGrp="1"/>
          </p:cNvSpPr>
          <p:nvPr>
            <p:ph type="body" idx="8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9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>
            <a:spLocks noGrp="1"/>
          </p:cNvSpPr>
          <p:nvPr>
            <p:ph type="pic" idx="13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8" name="Google Shape;98;p15"/>
          <p:cNvSpPr txBox="1">
            <a:spLocks noGrp="1"/>
          </p:cNvSpPr>
          <p:nvPr>
            <p:ph type="body" idx="14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5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>
            <a:spLocks noGrp="1"/>
          </p:cNvSpPr>
          <p:nvPr>
            <p:ph type="pic" idx="16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1" name="Google Shape;101;p15"/>
          <p:cNvSpPr txBox="1">
            <a:spLocks noGrp="1"/>
          </p:cNvSpPr>
          <p:nvPr>
            <p:ph type="body" idx="17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8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pic" idx="19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4" name="Google Shape;104;p15"/>
          <p:cNvSpPr txBox="1">
            <a:spLocks noGrp="1"/>
          </p:cNvSpPr>
          <p:nvPr>
            <p:ph type="body" idx="20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1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pic" idx="22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7" name="Google Shape;107;p15"/>
          <p:cNvSpPr txBox="1">
            <a:spLocks noGrp="1"/>
          </p:cNvSpPr>
          <p:nvPr>
            <p:ph type="body" idx="23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24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>
            <a:spLocks noGrp="1"/>
          </p:cNvSpPr>
          <p:nvPr>
            <p:ph type="pic" idx="25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0" name="Google Shape;110;p15"/>
          <p:cNvSpPr txBox="1">
            <a:spLocks noGrp="1"/>
          </p:cNvSpPr>
          <p:nvPr>
            <p:ph type="body" idx="26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7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>
            <a:spLocks noGrp="1"/>
          </p:cNvSpPr>
          <p:nvPr>
            <p:ph type="ctrTitle"/>
          </p:nvPr>
        </p:nvSpPr>
        <p:spPr>
          <a:xfrm>
            <a:off x="2781301" y="1984248"/>
            <a:ext cx="6772274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dirty="0"/>
              <a:t>BIGTECHCOMPANY</a:t>
            </a:r>
            <a:endParaRPr dirty="0"/>
          </a:p>
        </p:txBody>
      </p:sp>
      <p:sp>
        <p:nvSpPr>
          <p:cNvPr id="237" name="Google Shape;237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Financial Overview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INTRODUCTION</a:t>
            </a:r>
            <a:endParaRPr dirty="0"/>
          </a:p>
        </p:txBody>
      </p:sp>
      <p:sp>
        <p:nvSpPr>
          <p:cNvPr id="243" name="Google Shape;243;p2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BigTechCompany</a:t>
            </a:r>
            <a:endParaRPr dirty="0"/>
          </a:p>
        </p:txBody>
      </p:sp>
      <p:sp>
        <p:nvSpPr>
          <p:cNvPr id="244" name="Google Shape;244;p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FD4FA-B9C4-E3F5-BB25-3FF3F66AE948}"/>
              </a:ext>
            </a:extLst>
          </p:cNvPr>
          <p:cNvSpPr txBox="1"/>
          <p:nvPr/>
        </p:nvSpPr>
        <p:spPr>
          <a:xfrm>
            <a:off x="760476" y="1520687"/>
            <a:ext cx="106710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Big Tech Company is a tech based company providing contents through an online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major income source of the company is the subscription cost paid by the customers for viewing their online contents.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analysis of the financial statements is conducted for a period of 2 years and quarter from Q1 FY2021 to Q1 FY2023.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 company increased the subscription cost from $33 to $34 in the beginning of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Consumer trends has been analysed majorly to identify the customer churn rate after increasing the subscription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Based on the information available the future financial position is estimated.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 dirty="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QUARTERLY PERFORMANCE</a:t>
            </a:r>
            <a:endParaRPr dirty="0"/>
          </a:p>
        </p:txBody>
      </p:sp>
      <p:sp>
        <p:nvSpPr>
          <p:cNvPr id="243" name="Google Shape;243;p2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BigTechCompany</a:t>
            </a:r>
            <a:endParaRPr dirty="0"/>
          </a:p>
        </p:txBody>
      </p:sp>
      <p:sp>
        <p:nvSpPr>
          <p:cNvPr id="244" name="Google Shape;244;p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5E5216-D5D8-5F14-5221-FEA05BD84716}"/>
              </a:ext>
            </a:extLst>
          </p:cNvPr>
          <p:cNvGraphicFramePr>
            <a:graphicFrameLocks noGrp="1"/>
          </p:cNvGraphicFramePr>
          <p:nvPr/>
        </p:nvGraphicFramePr>
        <p:xfrm>
          <a:off x="664128" y="1290918"/>
          <a:ext cx="10863744" cy="487433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233176">
                  <a:extLst>
                    <a:ext uri="{9D8B030D-6E8A-4147-A177-3AD203B41FA5}">
                      <a16:colId xmlns:a16="http://schemas.microsoft.com/office/drawing/2014/main" val="4149452353"/>
                    </a:ext>
                  </a:extLst>
                </a:gridCol>
                <a:gridCol w="958952">
                  <a:extLst>
                    <a:ext uri="{9D8B030D-6E8A-4147-A177-3AD203B41FA5}">
                      <a16:colId xmlns:a16="http://schemas.microsoft.com/office/drawing/2014/main" val="3768862265"/>
                    </a:ext>
                  </a:extLst>
                </a:gridCol>
                <a:gridCol w="958952">
                  <a:extLst>
                    <a:ext uri="{9D8B030D-6E8A-4147-A177-3AD203B41FA5}">
                      <a16:colId xmlns:a16="http://schemas.microsoft.com/office/drawing/2014/main" val="726083787"/>
                    </a:ext>
                  </a:extLst>
                </a:gridCol>
                <a:gridCol w="958952">
                  <a:extLst>
                    <a:ext uri="{9D8B030D-6E8A-4147-A177-3AD203B41FA5}">
                      <a16:colId xmlns:a16="http://schemas.microsoft.com/office/drawing/2014/main" val="1807161051"/>
                    </a:ext>
                  </a:extLst>
                </a:gridCol>
                <a:gridCol w="958952">
                  <a:extLst>
                    <a:ext uri="{9D8B030D-6E8A-4147-A177-3AD203B41FA5}">
                      <a16:colId xmlns:a16="http://schemas.microsoft.com/office/drawing/2014/main" val="2585974102"/>
                    </a:ext>
                  </a:extLst>
                </a:gridCol>
                <a:gridCol w="958952">
                  <a:extLst>
                    <a:ext uri="{9D8B030D-6E8A-4147-A177-3AD203B41FA5}">
                      <a16:colId xmlns:a16="http://schemas.microsoft.com/office/drawing/2014/main" val="1828533741"/>
                    </a:ext>
                  </a:extLst>
                </a:gridCol>
                <a:gridCol w="958952">
                  <a:extLst>
                    <a:ext uri="{9D8B030D-6E8A-4147-A177-3AD203B41FA5}">
                      <a16:colId xmlns:a16="http://schemas.microsoft.com/office/drawing/2014/main" val="993001523"/>
                    </a:ext>
                  </a:extLst>
                </a:gridCol>
                <a:gridCol w="958952">
                  <a:extLst>
                    <a:ext uri="{9D8B030D-6E8A-4147-A177-3AD203B41FA5}">
                      <a16:colId xmlns:a16="http://schemas.microsoft.com/office/drawing/2014/main" val="1182894434"/>
                    </a:ext>
                  </a:extLst>
                </a:gridCol>
                <a:gridCol w="958952">
                  <a:extLst>
                    <a:ext uri="{9D8B030D-6E8A-4147-A177-3AD203B41FA5}">
                      <a16:colId xmlns:a16="http://schemas.microsoft.com/office/drawing/2014/main" val="763174410"/>
                    </a:ext>
                  </a:extLst>
                </a:gridCol>
                <a:gridCol w="958952">
                  <a:extLst>
                    <a:ext uri="{9D8B030D-6E8A-4147-A177-3AD203B41FA5}">
                      <a16:colId xmlns:a16="http://schemas.microsoft.com/office/drawing/2014/main" val="2723180992"/>
                    </a:ext>
                  </a:extLst>
                </a:gridCol>
              </a:tblGrid>
              <a:tr h="220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BigTech Company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Q1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Q2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Q3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Q4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Q1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Q2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Q3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Q4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Q1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624010"/>
                  </a:ext>
                </a:extLst>
              </a:tr>
              <a:tr h="220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 cap="all">
                          <a:effectLst/>
                          <a:highlight>
                            <a:srgbClr val="F2F2F2"/>
                          </a:highlight>
                        </a:rPr>
                        <a:t>($ in thousands)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  <a:highlight>
                            <a:srgbClr val="F2F2F2"/>
                          </a:highlight>
                        </a:rPr>
                        <a:t>2021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  <a:highlight>
                            <a:srgbClr val="F2F2F2"/>
                          </a:highlight>
                        </a:rPr>
                        <a:t>2021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  <a:highlight>
                            <a:srgbClr val="F2F2F2"/>
                          </a:highlight>
                        </a:rPr>
                        <a:t>2021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  <a:highlight>
                            <a:srgbClr val="F2F2F2"/>
                          </a:highlight>
                        </a:rPr>
                        <a:t>2021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  <a:highlight>
                            <a:srgbClr val="F2F2F2"/>
                          </a:highlight>
                        </a:rPr>
                        <a:t>2022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  <a:highlight>
                            <a:srgbClr val="F2F2F2"/>
                          </a:highlight>
                        </a:rPr>
                        <a:t>2022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  <a:highlight>
                            <a:srgbClr val="F2F2F2"/>
                          </a:highlight>
                        </a:rPr>
                        <a:t>2022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  <a:highlight>
                            <a:srgbClr val="F2F2F2"/>
                          </a:highlight>
                        </a:rPr>
                        <a:t>2022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  <a:highlight>
                            <a:srgbClr val="F2F2F2"/>
                          </a:highlight>
                        </a:rPr>
                        <a:t>2023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4790989"/>
                  </a:ext>
                </a:extLst>
              </a:tr>
              <a:tr h="220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Revenues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$501,430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$513,924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$523,843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$539,652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$550,744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$557,910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$554,791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$549,644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$571,305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2161547"/>
                  </a:ext>
                </a:extLst>
              </a:tr>
              <a:tr h="220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  <a:highlight>
                            <a:srgbClr val="F2F2F2"/>
                          </a:highlight>
                        </a:rPr>
                        <a:t>Quarterly Growth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2%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2%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3%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2%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1%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-1%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-1%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4%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8082928"/>
                  </a:ext>
                </a:extLst>
              </a:tr>
              <a:tr h="220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693490"/>
                  </a:ext>
                </a:extLst>
              </a:tr>
              <a:tr h="4520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  <a:highlight>
                            <a:srgbClr val="F2F2F2"/>
                          </a:highlight>
                        </a:rPr>
                        <a:t>Operating Income (EBITDA)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$137,190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$129,334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$122,868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$44,224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$138,014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$110,480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$107,311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$38,493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$120,002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1467789"/>
                  </a:ext>
                </a:extLst>
              </a:tr>
              <a:tr h="220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Quarterly Growth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-6%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-5%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-64%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212%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-20%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-3%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-64%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212%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807819"/>
                  </a:ext>
                </a:extLst>
              </a:tr>
              <a:tr h="220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  <a:highlight>
                            <a:srgbClr val="F2F2F2"/>
                          </a:highlight>
                        </a:rPr>
                        <a:t> 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 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4353750"/>
                  </a:ext>
                </a:extLst>
              </a:tr>
              <a:tr h="220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Net Income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$119,470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$94,711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$101,435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$42,520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$111,821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$100,867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$97,877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$3,870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</a:rPr>
                        <a:t>$102,019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7240048"/>
                  </a:ext>
                </a:extLst>
              </a:tr>
              <a:tr h="220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  <a:highlight>
                            <a:srgbClr val="F2F2F2"/>
                          </a:highlight>
                        </a:rPr>
                        <a:t>Quarterly Growth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-21%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7%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-58%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163%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-10%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-3%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-96%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2536%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727226"/>
                  </a:ext>
                </a:extLst>
              </a:tr>
              <a:tr h="4520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Net Income per Share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$3.85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$3.05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$3.27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$1.37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$3.60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$3.24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$3.14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$0.12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$3.27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4183477"/>
                  </a:ext>
                </a:extLst>
              </a:tr>
              <a:tr h="220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  <a:highlight>
                            <a:srgbClr val="F2F2F2"/>
                          </a:highlight>
                        </a:rPr>
                        <a:t> 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 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2858181"/>
                  </a:ext>
                </a:extLst>
              </a:tr>
              <a:tr h="4520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Free Cash Flow (FCF)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$48,416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-$12,253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-$7,438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-$39,848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$56,118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$891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$33,030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$23,259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$56,812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4340737"/>
                  </a:ext>
                </a:extLst>
              </a:tr>
              <a:tr h="203183"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812206"/>
                  </a:ext>
                </a:extLst>
              </a:tr>
              <a:tr h="220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 cap="all">
                          <a:effectLst/>
                        </a:rPr>
                        <a:t>Financial Metrics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</a:rPr>
                        <a:t>Q1 2021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</a:rPr>
                        <a:t>Q2 2021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</a:rPr>
                        <a:t>Q3 2021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</a:rPr>
                        <a:t>Q4 2021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</a:rPr>
                        <a:t>Q1 2022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</a:rPr>
                        <a:t>Q2 2022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</a:rPr>
                        <a:t>Q3 2022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</a:rPr>
                        <a:t>Q4 2022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</a:rPr>
                        <a:t>Q1 2023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6215539"/>
                  </a:ext>
                </a:extLst>
              </a:tr>
              <a:tr h="220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  <a:highlight>
                            <a:srgbClr val="F2F2F2"/>
                          </a:highlight>
                        </a:rPr>
                        <a:t>EBITDA Margin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27%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25%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23%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8%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25%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20%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19%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7%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21%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077782"/>
                  </a:ext>
                </a:extLst>
              </a:tr>
              <a:tr h="2202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Net Income Margin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24%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18%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19%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8%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20%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18%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18%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1%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18%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9666559"/>
                  </a:ext>
                </a:extLst>
              </a:tr>
              <a:tr h="4520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  <a:highlight>
                            <a:srgbClr val="F2F2F2"/>
                          </a:highlight>
                        </a:rPr>
                        <a:t>FCF per Diluted Share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$1.52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-$0.38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-$0.23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-$1.25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$1.77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$0.03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$1.05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$0.74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highlight>
                            <a:srgbClr val="F2F2F2"/>
                          </a:highlight>
                        </a:rPr>
                        <a:t>$1.79</a:t>
                      </a:r>
                      <a:endParaRPr lang="en-IN" sz="1100" kern="100" dirty="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9637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05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CUSTOMER TRENDS</a:t>
            </a:r>
            <a:endParaRPr/>
          </a:p>
        </p:txBody>
      </p:sp>
      <p:sp>
        <p:nvSpPr>
          <p:cNvPr id="251" name="Google Shape;251;p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52" name="Google Shape;252;p3"/>
          <p:cNvSpPr txBox="1"/>
          <p:nvPr/>
        </p:nvSpPr>
        <p:spPr>
          <a:xfrm>
            <a:off x="450869" y="1080917"/>
            <a:ext cx="11305501" cy="140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Takeaways:</a:t>
            </a:r>
            <a:endParaRPr dirty="0"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increase in the subscription cost increased the Churn rate in a significant manner 2.7% to 15.1% in the initial quarter and 30.5%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next quarter.</a:t>
            </a:r>
            <a:endParaRPr lang="en-US" dirty="0"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initial increase in Churn rate in the first 2 quarters there has been a reduction in the Churn rate.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was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positive trend in customer numbers after Q2 2022, decreasing the churn rate and increasing number of users.</a:t>
            </a:r>
            <a:endParaRPr lang="en-US" dirty="0"/>
          </a:p>
        </p:txBody>
      </p:sp>
      <p:sp>
        <p:nvSpPr>
          <p:cNvPr id="255" name="Google Shape;255;p3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850BE3-E75F-A537-4F8C-ED095D779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5795"/>
              </p:ext>
            </p:extLst>
          </p:nvPr>
        </p:nvGraphicFramePr>
        <p:xfrm>
          <a:off x="1247534" y="2559516"/>
          <a:ext cx="9696931" cy="4136293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969689">
                  <a:extLst>
                    <a:ext uri="{9D8B030D-6E8A-4147-A177-3AD203B41FA5}">
                      <a16:colId xmlns:a16="http://schemas.microsoft.com/office/drawing/2014/main" val="2111142656"/>
                    </a:ext>
                  </a:extLst>
                </a:gridCol>
                <a:gridCol w="722525">
                  <a:extLst>
                    <a:ext uri="{9D8B030D-6E8A-4147-A177-3AD203B41FA5}">
                      <a16:colId xmlns:a16="http://schemas.microsoft.com/office/drawing/2014/main" val="982415523"/>
                    </a:ext>
                  </a:extLst>
                </a:gridCol>
                <a:gridCol w="707250">
                  <a:extLst>
                    <a:ext uri="{9D8B030D-6E8A-4147-A177-3AD203B41FA5}">
                      <a16:colId xmlns:a16="http://schemas.microsoft.com/office/drawing/2014/main" val="1644346764"/>
                    </a:ext>
                  </a:extLst>
                </a:gridCol>
                <a:gridCol w="756781">
                  <a:extLst>
                    <a:ext uri="{9D8B030D-6E8A-4147-A177-3AD203B41FA5}">
                      <a16:colId xmlns:a16="http://schemas.microsoft.com/office/drawing/2014/main" val="4268232717"/>
                    </a:ext>
                  </a:extLst>
                </a:gridCol>
                <a:gridCol w="756781">
                  <a:extLst>
                    <a:ext uri="{9D8B030D-6E8A-4147-A177-3AD203B41FA5}">
                      <a16:colId xmlns:a16="http://schemas.microsoft.com/office/drawing/2014/main" val="2427246947"/>
                    </a:ext>
                  </a:extLst>
                </a:gridCol>
                <a:gridCol w="756781">
                  <a:extLst>
                    <a:ext uri="{9D8B030D-6E8A-4147-A177-3AD203B41FA5}">
                      <a16:colId xmlns:a16="http://schemas.microsoft.com/office/drawing/2014/main" val="1511296340"/>
                    </a:ext>
                  </a:extLst>
                </a:gridCol>
                <a:gridCol w="756781">
                  <a:extLst>
                    <a:ext uri="{9D8B030D-6E8A-4147-A177-3AD203B41FA5}">
                      <a16:colId xmlns:a16="http://schemas.microsoft.com/office/drawing/2014/main" val="1861736860"/>
                    </a:ext>
                  </a:extLst>
                </a:gridCol>
                <a:gridCol w="756781">
                  <a:extLst>
                    <a:ext uri="{9D8B030D-6E8A-4147-A177-3AD203B41FA5}">
                      <a16:colId xmlns:a16="http://schemas.microsoft.com/office/drawing/2014/main" val="2561323184"/>
                    </a:ext>
                  </a:extLst>
                </a:gridCol>
                <a:gridCol w="756781">
                  <a:extLst>
                    <a:ext uri="{9D8B030D-6E8A-4147-A177-3AD203B41FA5}">
                      <a16:colId xmlns:a16="http://schemas.microsoft.com/office/drawing/2014/main" val="125198175"/>
                    </a:ext>
                  </a:extLst>
                </a:gridCol>
                <a:gridCol w="756781">
                  <a:extLst>
                    <a:ext uri="{9D8B030D-6E8A-4147-A177-3AD203B41FA5}">
                      <a16:colId xmlns:a16="http://schemas.microsoft.com/office/drawing/2014/main" val="4020181206"/>
                    </a:ext>
                  </a:extLst>
                </a:gridCol>
              </a:tblGrid>
              <a:tr h="208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Customer Trends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Q1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Q2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Q3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Q4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Q1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Q2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Q3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Q4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Q1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4901143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 cap="all">
                          <a:effectLst/>
                          <a:highlight>
                            <a:srgbClr val="F2F2F2"/>
                          </a:highlight>
                        </a:rPr>
                        <a:t>#s in thousands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  <a:highlight>
                            <a:srgbClr val="F2F2F2"/>
                          </a:highlight>
                        </a:rPr>
                        <a:t>2021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  <a:highlight>
                            <a:srgbClr val="F2F2F2"/>
                          </a:highlight>
                        </a:rPr>
                        <a:t>2021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  <a:highlight>
                            <a:srgbClr val="F2F2F2"/>
                          </a:highlight>
                        </a:rPr>
                        <a:t>2021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  <a:highlight>
                            <a:srgbClr val="F2F2F2"/>
                          </a:highlight>
                        </a:rPr>
                        <a:t>2021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  <a:highlight>
                            <a:srgbClr val="F2F2F2"/>
                          </a:highlight>
                        </a:rPr>
                        <a:t>2022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  <a:highlight>
                            <a:srgbClr val="F2F2F2"/>
                          </a:highlight>
                        </a:rPr>
                        <a:t>2022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  <a:highlight>
                            <a:srgbClr val="F2F2F2"/>
                          </a:highlight>
                        </a:rPr>
                        <a:t>2022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  <a:highlight>
                            <a:srgbClr val="F2F2F2"/>
                          </a:highlight>
                        </a:rPr>
                        <a:t>2022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  <a:highlight>
                            <a:srgbClr val="F2F2F2"/>
                          </a:highlight>
                        </a:rPr>
                        <a:t>2023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511052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3891033"/>
                  </a:ext>
                </a:extLst>
              </a:tr>
              <a:tr h="427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  <a:highlight>
                            <a:srgbClr val="F2F2F2"/>
                          </a:highlight>
                        </a:rPr>
                        <a:t>Cost of Subscription (Quarterly) 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$33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$33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$33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$33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$34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$34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$34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$34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$34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9405222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9244415"/>
                  </a:ext>
                </a:extLst>
              </a:tr>
              <a:tr h="647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  <a:highlight>
                            <a:srgbClr val="F2F2F2"/>
                          </a:highlight>
                        </a:rPr>
                        <a:t>Number of Users (Beginning of Period)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  <a:highlight>
                            <a:srgbClr val="F2F2F2"/>
                          </a:highlight>
                        </a:rPr>
                        <a:t>        15,195 </a:t>
                      </a:r>
                      <a:endParaRPr lang="en-IN" sz="1100" kern="100" dirty="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        15,573 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        15,874 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        16,353 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        16,198 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        16,409 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        16,317 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        16,166 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        16,803 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3209196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Customer Attrition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89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200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204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444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2,446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5,000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1,655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1,244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322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831136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  <a:highlight>
                            <a:srgbClr val="F2F2F2"/>
                          </a:highlight>
                        </a:rPr>
                        <a:t>New Users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468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501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683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289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2,657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4,908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1,504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1,881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1,965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3673156"/>
                  </a:ext>
                </a:extLst>
              </a:tr>
              <a:tr h="6475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Number of Users (End of Period)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        15,573 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        15,874 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        16,353 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        16,198 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        16,409 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        16,317 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        16,166 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        16,803 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        18,446 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2406483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  <a:highlight>
                            <a:srgbClr val="F2F2F2"/>
                          </a:highlight>
                        </a:rPr>
                        <a:t>Change in # of Users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2%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3%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-1%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1%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-1%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-1%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4%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10%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1387501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2860202"/>
                  </a:ext>
                </a:extLst>
              </a:tr>
              <a:tr h="4279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  <a:highlight>
                            <a:srgbClr val="F2F2F2"/>
                          </a:highlight>
                        </a:rPr>
                        <a:t>Net Change in Customers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             379 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             301 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             479 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            (155)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             211 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              (92)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            (151)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             637 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          1,643 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6505494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Churn Rate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0.6%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1.3%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1.3%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2.7%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15.1%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30.5%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10.1%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7.7%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</a:rPr>
                        <a:t>1.9%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88069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PROJECTIONS</a:t>
            </a:r>
            <a:endParaRPr/>
          </a:p>
        </p:txBody>
      </p:sp>
      <p:sp>
        <p:nvSpPr>
          <p:cNvPr id="261" name="Google Shape;261;p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63" name="Google Shape;263;p4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94BF9F-6E5B-6792-8414-2C3A5D9F9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833313"/>
              </p:ext>
            </p:extLst>
          </p:nvPr>
        </p:nvGraphicFramePr>
        <p:xfrm>
          <a:off x="939409" y="1295647"/>
          <a:ext cx="10313182" cy="4761339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071980">
                  <a:extLst>
                    <a:ext uri="{9D8B030D-6E8A-4147-A177-3AD203B41FA5}">
                      <a16:colId xmlns:a16="http://schemas.microsoft.com/office/drawing/2014/main" val="1537950993"/>
                    </a:ext>
                  </a:extLst>
                </a:gridCol>
                <a:gridCol w="1318478">
                  <a:extLst>
                    <a:ext uri="{9D8B030D-6E8A-4147-A177-3AD203B41FA5}">
                      <a16:colId xmlns:a16="http://schemas.microsoft.com/office/drawing/2014/main" val="2237024416"/>
                    </a:ext>
                  </a:extLst>
                </a:gridCol>
                <a:gridCol w="1199294">
                  <a:extLst>
                    <a:ext uri="{9D8B030D-6E8A-4147-A177-3AD203B41FA5}">
                      <a16:colId xmlns:a16="http://schemas.microsoft.com/office/drawing/2014/main" val="990776299"/>
                    </a:ext>
                  </a:extLst>
                </a:gridCol>
                <a:gridCol w="1199294">
                  <a:extLst>
                    <a:ext uri="{9D8B030D-6E8A-4147-A177-3AD203B41FA5}">
                      <a16:colId xmlns:a16="http://schemas.microsoft.com/office/drawing/2014/main" val="1331077069"/>
                    </a:ext>
                  </a:extLst>
                </a:gridCol>
                <a:gridCol w="1199294">
                  <a:extLst>
                    <a:ext uri="{9D8B030D-6E8A-4147-A177-3AD203B41FA5}">
                      <a16:colId xmlns:a16="http://schemas.microsoft.com/office/drawing/2014/main" val="232794708"/>
                    </a:ext>
                  </a:extLst>
                </a:gridCol>
                <a:gridCol w="1199294">
                  <a:extLst>
                    <a:ext uri="{9D8B030D-6E8A-4147-A177-3AD203B41FA5}">
                      <a16:colId xmlns:a16="http://schemas.microsoft.com/office/drawing/2014/main" val="3959990246"/>
                    </a:ext>
                  </a:extLst>
                </a:gridCol>
                <a:gridCol w="1125548">
                  <a:extLst>
                    <a:ext uri="{9D8B030D-6E8A-4147-A177-3AD203B41FA5}">
                      <a16:colId xmlns:a16="http://schemas.microsoft.com/office/drawing/2014/main" val="4091022493"/>
                    </a:ext>
                  </a:extLst>
                </a:gridCol>
              </a:tblGrid>
              <a:tr h="556776">
                <a:tc>
                  <a:txBody>
                    <a:bodyPr/>
                    <a:lstStyle/>
                    <a:p>
                      <a:endParaRPr lang="en-IN" sz="1100" kern="100" dirty="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FY 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FY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FY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FY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FY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 dirty="0">
                          <a:effectLst/>
                        </a:rPr>
                        <a:t>2020-2024E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673169"/>
                  </a:ext>
                </a:extLst>
              </a:tr>
              <a:tr h="271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 cap="all">
                          <a:effectLst/>
                          <a:highlight>
                            <a:srgbClr val="F2F2F2"/>
                          </a:highlight>
                        </a:rPr>
                        <a:t>Financial Highlights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  <a:highlight>
                            <a:srgbClr val="F2F2F2"/>
                          </a:highlight>
                        </a:rPr>
                        <a:t>2020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  <a:highlight>
                            <a:srgbClr val="F2F2F2"/>
                          </a:highlight>
                        </a:rPr>
                        <a:t>2021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  <a:highlight>
                            <a:srgbClr val="F2F2F2"/>
                          </a:highlight>
                        </a:rPr>
                        <a:t>2022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  <a:highlight>
                            <a:srgbClr val="F2F2F2"/>
                          </a:highlight>
                        </a:rPr>
                        <a:t>2023E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>
                          <a:effectLst/>
                          <a:highlight>
                            <a:srgbClr val="F2F2F2"/>
                          </a:highlight>
                        </a:rPr>
                        <a:t>2024E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 dirty="0">
                          <a:effectLst/>
                        </a:rPr>
                        <a:t>CAGR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915881"/>
                  </a:ext>
                </a:extLst>
              </a:tr>
              <a:tr h="3853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Revenues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$1,999,444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$2,078,849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$2,213,089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$2,285,221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</a:rPr>
                        <a:t>$2,628,004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</a:rPr>
                        <a:t>7%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2682"/>
                  </a:ext>
                </a:extLst>
              </a:tr>
              <a:tr h="271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  <a:highlight>
                            <a:srgbClr val="F2F2F2"/>
                          </a:highlight>
                        </a:rPr>
                        <a:t>Annual Growth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4%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6%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3%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15%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</a:rPr>
                        <a:t> 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145883"/>
                  </a:ext>
                </a:extLst>
              </a:tr>
              <a:tr h="293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Operating Income (EBITDA)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$371,461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$433,616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$394,298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$480,009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$528,010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</a:rPr>
                        <a:t>9%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158082"/>
                  </a:ext>
                </a:extLst>
              </a:tr>
              <a:tr h="271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  <a:highlight>
                            <a:srgbClr val="F2F2F2"/>
                          </a:highlight>
                        </a:rPr>
                        <a:t>Annual Growth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17%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-9%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22%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10%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</a:rPr>
                        <a:t> 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060631"/>
                  </a:ext>
                </a:extLst>
              </a:tr>
              <a:tr h="271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Net Income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$247,641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$358,136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$314,435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$408,075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$440,721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</a:rPr>
                        <a:t>16%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012617"/>
                  </a:ext>
                </a:extLst>
              </a:tr>
              <a:tr h="271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  <a:highlight>
                            <a:srgbClr val="F2F2F2"/>
                          </a:highlight>
                        </a:rPr>
                        <a:t>Annual Growth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45%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-12%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30%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8%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</a:rPr>
                        <a:t> 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5816"/>
                  </a:ext>
                </a:extLst>
              </a:tr>
              <a:tr h="271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Net Income per Share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$12.11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$11.55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$10.11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$13.09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$14.14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</a:rPr>
                        <a:t>4%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04923"/>
                  </a:ext>
                </a:extLst>
              </a:tr>
              <a:tr h="271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  <a:highlight>
                            <a:srgbClr val="F2F2F2"/>
                          </a:highlight>
                        </a:rPr>
                        <a:t>Free Cash Flow (FCF)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$755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-$11,123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$113,297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$227,248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$222,703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dirty="0">
                          <a:effectLst/>
                        </a:rPr>
                        <a:t>314%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504909"/>
                  </a:ext>
                </a:extLst>
              </a:tr>
              <a:tr h="271199"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 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2822530"/>
                  </a:ext>
                </a:extLst>
              </a:tr>
              <a:tr h="271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u="sng" kern="0" cap="all">
                          <a:effectLst/>
                          <a:highlight>
                            <a:srgbClr val="F2F2F2"/>
                          </a:highlight>
                        </a:rPr>
                        <a:t>Financial Metrics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 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 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 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 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 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2451305"/>
                  </a:ext>
                </a:extLst>
              </a:tr>
              <a:tr h="271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EBITDA Margin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19%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21%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18%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21%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20%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3582363"/>
                  </a:ext>
                </a:extLst>
              </a:tr>
              <a:tr h="271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  <a:highlight>
                            <a:srgbClr val="F2F2F2"/>
                          </a:highlight>
                        </a:rPr>
                        <a:t>Net Income Margin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12%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17%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14%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18%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17%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7064170"/>
                  </a:ext>
                </a:extLst>
              </a:tr>
              <a:tr h="271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</a:rPr>
                        <a:t>Debt / EBITDA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2.7x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2.4x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2.5x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2.0x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</a:rPr>
                        <a:t>1.9x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>
                        <a:effectLst/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40837"/>
                  </a:ext>
                </a:extLst>
              </a:tr>
              <a:tr h="2711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 cap="all">
                          <a:effectLst/>
                          <a:highlight>
                            <a:srgbClr val="F2F2F2"/>
                          </a:highlight>
                        </a:rPr>
                        <a:t>FCF per Diluted Share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$0.03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-$0.35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$3.58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$7.18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0">
                          <a:effectLst/>
                          <a:highlight>
                            <a:srgbClr val="F2F2F2"/>
                          </a:highlight>
                        </a:rPr>
                        <a:t>$7.03</a:t>
                      </a:r>
                      <a:endParaRPr lang="en-IN" sz="1100" kern="10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sz="1100" kern="100" dirty="0">
                        <a:effectLst/>
                        <a:highlight>
                          <a:srgbClr val="F2F2F2"/>
                        </a:highlight>
                        <a:latin typeface="Calibri" panose="020F0502020204030204" pitchFamily="34" charset="0"/>
                        <a:cs typeface="Kartika" panose="02020503030404060203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09440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CONCLUSIONS</a:t>
            </a:r>
            <a:endParaRPr/>
          </a:p>
        </p:txBody>
      </p:sp>
      <p:sp>
        <p:nvSpPr>
          <p:cNvPr id="269" name="Google Shape;269;p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70" name="Google Shape;270;p5"/>
          <p:cNvSpPr txBox="1"/>
          <p:nvPr/>
        </p:nvSpPr>
        <p:spPr>
          <a:xfrm>
            <a:off x="760475" y="1258107"/>
            <a:ext cx="10686289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Highlights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company has downward historical trend in its Revenues till Q4 FY2022. The projection show a trend reversal in the Revenues as it is to grow 15% in FY2024.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cash flow of the company has been showing a positive trend having a CAGR of 314%.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company has lower Debt/EBITDA ratio of 2.0x estimate in FY2023 </a:t>
            </a: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to the industry standard of 4.0x and it has been reducing YoY from 2.7x in FY2020.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Net income per share of the company has been increasing from FY2022 which is a positive indication for investors.</a:t>
            </a:r>
            <a:endParaRPr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Areas of Concern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Company has been </a:t>
            </a: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maintaining a steady returns with CAGR of 7% in its total revenues. But the Net income has a decreasing trend showing that the company’s expenses are growing better than it’s revenues.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company has been incurring huge expense in the 4</a:t>
            </a:r>
            <a:r>
              <a:rPr lang="en-IN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quarters of FY2021 and FY2022. There has been a decrease in net income of 58% in Q4 FY2021 and -96% in Q4 FY2022. Q4 FY2022 incurred the highest expenses of $545774000. 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I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YoY EBITDA margin shows a steady trend. Compared to the industry average of 39% the company is having a low EBITDA margin of less than 20%. It shows a major weakness of the company.</a:t>
            </a:r>
            <a:endParaRPr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company should utilize the increasing cash flow to reinvest in the business.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projected data shows an increase in revenues. The company should try to generate income with low operating expenses.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968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5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BigTechCompany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3">
    <a:dk1>
      <a:srgbClr val="000000"/>
    </a:dk1>
    <a:lt1>
      <a:srgbClr val="FDFAF6"/>
    </a:lt1>
    <a:dk2>
      <a:srgbClr val="44546A"/>
    </a:dk2>
    <a:lt2>
      <a:srgbClr val="E7E6E6"/>
    </a:lt2>
    <a:accent1>
      <a:srgbClr val="F5CDCE"/>
    </a:accent1>
    <a:accent2>
      <a:srgbClr val="DE8C8C"/>
    </a:accent2>
    <a:accent3>
      <a:srgbClr val="AAC3E8"/>
    </a:accent3>
    <a:accent4>
      <a:srgbClr val="D2D592"/>
    </a:accent4>
    <a:accent5>
      <a:srgbClr val="CCBE89"/>
    </a:accent5>
    <a:accent6>
      <a:srgbClr val="1F2C8F"/>
    </a:accent6>
    <a:hlink>
      <a:srgbClr val="1F2C8F"/>
    </a:hlink>
    <a:folHlink>
      <a:srgbClr val="AAC3E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</TotalTime>
  <Words>1142</Words>
  <Application>Microsoft Office PowerPoint</Application>
  <PresentationFormat>Widescreen</PresentationFormat>
  <Paragraphs>384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Noto Sans Symbols</vt:lpstr>
      <vt:lpstr>Arial Black</vt:lpstr>
      <vt:lpstr>EB Garamond</vt:lpstr>
      <vt:lpstr>Office Theme</vt:lpstr>
      <vt:lpstr>BIGTECHCOMPANY</vt:lpstr>
      <vt:lpstr>INTRODUCTION</vt:lpstr>
      <vt:lpstr>QUARTERLY PERFORMANCE</vt:lpstr>
      <vt:lpstr>CUSTOMER TRENDS</vt:lpstr>
      <vt:lpstr>PROJECTIONS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BIGTECHCOMPANY</dc:title>
  <dc:creator>Stephanie Rodgers</dc:creator>
  <cp:lastModifiedBy>SREERAG K</cp:lastModifiedBy>
  <cp:revision>20</cp:revision>
  <dcterms:created xsi:type="dcterms:W3CDTF">2023-05-19T18:17:16Z</dcterms:created>
  <dcterms:modified xsi:type="dcterms:W3CDTF">2024-06-26T09:56:13Z</dcterms:modified>
</cp:coreProperties>
</file>