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1"/>
  </p:notesMasterIdLst>
  <p:sldIdLst>
    <p:sldId id="256" r:id="rId2"/>
    <p:sldId id="257" r:id="rId3"/>
    <p:sldId id="258" r:id="rId4"/>
    <p:sldId id="269" r:id="rId5"/>
    <p:sldId id="270" r:id="rId6"/>
    <p:sldId id="271" r:id="rId7"/>
    <p:sldId id="272" r:id="rId8"/>
    <p:sldId id="259" r:id="rId9"/>
    <p:sldId id="266" r:id="rId10"/>
    <p:sldId id="260" r:id="rId11"/>
    <p:sldId id="273" r:id="rId12"/>
    <p:sldId id="261" r:id="rId13"/>
    <p:sldId id="262" r:id="rId14"/>
    <p:sldId id="274" r:id="rId15"/>
    <p:sldId id="263" r:id="rId16"/>
    <p:sldId id="264" r:id="rId17"/>
    <p:sldId id="267" r:id="rId18"/>
    <p:sldId id="265" r:id="rId19"/>
    <p:sldId id="268" r:id="rId20"/>
  </p:sldIdLst>
  <p:sldSz cx="9144000" cy="5143500" type="screen16x9"/>
  <p:notesSz cx="6858000" cy="9144000"/>
  <p:embeddedFontLst>
    <p:embeddedFont>
      <p:font typeface="Old Standard TT" panose="020B0604020202020204" charset="0"/>
      <p:regular r:id="rId22"/>
      <p:bold r:id="rId23"/>
      <p:italic r:id="rId24"/>
    </p:embeddedFont>
    <p:embeddedFont>
      <p:font typeface="Roboto" panose="020B0604020202020204"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9" roundtripDataSignature="AMtx7mg6rK3hMlSPUtdHMwh3FxRzrjVv7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90" y="12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18256671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7" name="Google Shape;57;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0206428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9" name="Google Shape;12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5405947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7" name="Google Shape;147;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6319952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5" name="Google Shape;135;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3716689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 name="Google Shape;6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6563335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308692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8" name="Google Shape;98;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8930615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1" name="Google Shape;141;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1343339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 name="Google Shape;10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29421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0" name="Google Shape;110;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3469903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7" name="Google Shape;117;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39683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3" name="Google Shape;123;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458172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gc8920a9854_2_3870"/>
          <p:cNvSpPr/>
          <p:nvPr/>
        </p:nvSpPr>
        <p:spPr>
          <a:xfrm>
            <a:off x="0" y="100"/>
            <a:ext cx="9144000" cy="1711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 name="Google Shape;11;gc8920a9854_2_3870"/>
          <p:cNvCxnSpPr/>
          <p:nvPr/>
        </p:nvCxnSpPr>
        <p:spPr>
          <a:xfrm>
            <a:off x="641934" y="3597500"/>
            <a:ext cx="390300" cy="0"/>
          </a:xfrm>
          <a:prstGeom prst="straightConnector1">
            <a:avLst/>
          </a:prstGeom>
          <a:noFill/>
          <a:ln w="28575" cap="flat" cmpd="sng">
            <a:solidFill>
              <a:schemeClr val="accent1"/>
            </a:solidFill>
            <a:prstDash val="solid"/>
            <a:round/>
            <a:headEnd type="none" w="sm" len="sm"/>
            <a:tailEnd type="none" w="sm" len="sm"/>
          </a:ln>
        </p:spPr>
      </p:cxnSp>
      <p:sp>
        <p:nvSpPr>
          <p:cNvPr id="12" name="Google Shape;12;gc8920a9854_2_3870"/>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a:endParaRPr/>
          </a:p>
        </p:txBody>
      </p:sp>
      <p:sp>
        <p:nvSpPr>
          <p:cNvPr id="13" name="Google Shape;13;gc8920a9854_2_3870"/>
          <p:cNvSpPr txBox="1">
            <a:spLocks noGrp="1"/>
          </p:cNvSpPr>
          <p:nvPr>
            <p:ph type="subTitle" idx="1"/>
          </p:nvPr>
        </p:nvSpPr>
        <p:spPr>
          <a:xfrm>
            <a:off x="512700" y="3840639"/>
            <a:ext cx="8118600" cy="7875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a:endParaRPr/>
          </a:p>
        </p:txBody>
      </p:sp>
      <p:sp>
        <p:nvSpPr>
          <p:cNvPr id="14" name="Google Shape;14;gc8920a9854_2_387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5"/>
        <p:cNvGrpSpPr/>
        <p:nvPr/>
      </p:nvGrpSpPr>
      <p:grpSpPr>
        <a:xfrm>
          <a:off x="0" y="0"/>
          <a:ext cx="0" cy="0"/>
          <a:chOff x="0" y="0"/>
          <a:chExt cx="0" cy="0"/>
        </a:xfrm>
      </p:grpSpPr>
      <p:cxnSp>
        <p:nvCxnSpPr>
          <p:cNvPr id="16" name="Google Shape;16;gc8920a9854_2_3876"/>
          <p:cNvCxnSpPr/>
          <p:nvPr/>
        </p:nvCxnSpPr>
        <p:spPr>
          <a:xfrm>
            <a:off x="641934" y="3597500"/>
            <a:ext cx="390300" cy="0"/>
          </a:xfrm>
          <a:prstGeom prst="straightConnector1">
            <a:avLst/>
          </a:prstGeom>
          <a:noFill/>
          <a:ln w="28575" cap="flat" cmpd="sng">
            <a:solidFill>
              <a:schemeClr val="lt2"/>
            </a:solidFill>
            <a:prstDash val="solid"/>
            <a:round/>
            <a:headEnd type="none" w="sm" len="sm"/>
            <a:tailEnd type="none" w="sm" len="sm"/>
          </a:ln>
        </p:spPr>
      </p:cxnSp>
      <p:sp>
        <p:nvSpPr>
          <p:cNvPr id="17" name="Google Shape;17;gc8920a9854_2_3876"/>
          <p:cNvSpPr txBox="1">
            <a:spLocks noGrp="1"/>
          </p:cNvSpPr>
          <p:nvPr>
            <p:ph type="title"/>
          </p:nvPr>
        </p:nvSpPr>
        <p:spPr>
          <a:xfrm>
            <a:off x="512700" y="1893300"/>
            <a:ext cx="8118600" cy="1522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a:endParaRPr/>
          </a:p>
        </p:txBody>
      </p:sp>
      <p:sp>
        <p:nvSpPr>
          <p:cNvPr id="18" name="Google Shape;18;gc8920a9854_2_387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gc8920a9854_2_3880"/>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gc8920a9854_2_3880"/>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gc8920a9854_2_3880"/>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3" name="Google Shape;23;gc8920a9854_2_388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gc8920a9854_2_388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gc8920a9854_2_3885"/>
          <p:cNvSpPr txBox="1">
            <a:spLocks noGrp="1"/>
          </p:cNvSpPr>
          <p:nvPr>
            <p:ph type="body" idx="1"/>
          </p:nvPr>
        </p:nvSpPr>
        <p:spPr>
          <a:xfrm>
            <a:off x="311700" y="1171675"/>
            <a:ext cx="3999900" cy="3397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gc8920a9854_2_3885"/>
          <p:cNvSpPr txBox="1">
            <a:spLocks noGrp="1"/>
          </p:cNvSpPr>
          <p:nvPr>
            <p:ph type="body" idx="2"/>
          </p:nvPr>
        </p:nvSpPr>
        <p:spPr>
          <a:xfrm>
            <a:off x="4832400" y="1171675"/>
            <a:ext cx="3999900" cy="3397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8" name="Google Shape;28;gc8920a9854_2_388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gc8920a9854_2_3893"/>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gc8920a9854_2_3893"/>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5" name="Google Shape;35;gc8920a9854_2_389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gc8920a9854_2_3897"/>
          <p:cNvSpPr txBox="1">
            <a:spLocks noGrp="1"/>
          </p:cNvSpPr>
          <p:nvPr>
            <p:ph type="title"/>
          </p:nvPr>
        </p:nvSpPr>
        <p:spPr>
          <a:xfrm>
            <a:off x="490250" y="526350"/>
            <a:ext cx="56040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a:endParaRPr/>
          </a:p>
        </p:txBody>
      </p:sp>
      <p:sp>
        <p:nvSpPr>
          <p:cNvPr id="38" name="Google Shape;38;gc8920a9854_2_389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gc8920a9854_2_3900"/>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gc8920a9854_2_3900"/>
          <p:cNvCxnSpPr/>
          <p:nvPr/>
        </p:nvCxnSpPr>
        <p:spPr>
          <a:xfrm>
            <a:off x="5029675" y="4495500"/>
            <a:ext cx="686400" cy="0"/>
          </a:xfrm>
          <a:prstGeom prst="straightConnector1">
            <a:avLst/>
          </a:prstGeom>
          <a:noFill/>
          <a:ln w="19050" cap="flat" cmpd="sng">
            <a:solidFill>
              <a:schemeClr val="lt2"/>
            </a:solidFill>
            <a:prstDash val="solid"/>
            <a:round/>
            <a:headEnd type="none" w="sm" len="sm"/>
            <a:tailEnd type="none" w="sm" len="sm"/>
          </a:ln>
        </p:spPr>
      </p:cxnSp>
      <p:sp>
        <p:nvSpPr>
          <p:cNvPr id="42" name="Google Shape;42;gc8920a9854_2_3900"/>
          <p:cNvSpPr txBox="1">
            <a:spLocks noGrp="1"/>
          </p:cNvSpPr>
          <p:nvPr>
            <p:ph type="title"/>
          </p:nvPr>
        </p:nvSpPr>
        <p:spPr>
          <a:xfrm>
            <a:off x="265500" y="1382350"/>
            <a:ext cx="4045200" cy="13332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a:endParaRPr/>
          </a:p>
        </p:txBody>
      </p:sp>
      <p:sp>
        <p:nvSpPr>
          <p:cNvPr id="43" name="Google Shape;43;gc8920a9854_2_3900"/>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4" name="Google Shape;44;gc8920a9854_2_3900"/>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accent1"/>
              </a:buClr>
              <a:buSzPts val="1800"/>
              <a:buChar char="●"/>
              <a:defRPr>
                <a:solidFill>
                  <a:schemeClr val="accent1"/>
                </a:solidFill>
              </a:defRPr>
            </a:lvl1pPr>
            <a:lvl2pPr marL="914400" lvl="1" indent="-317500">
              <a:spcBef>
                <a:spcPts val="0"/>
              </a:spcBef>
              <a:spcAft>
                <a:spcPts val="0"/>
              </a:spcAft>
              <a:buClr>
                <a:schemeClr val="accent1"/>
              </a:buClr>
              <a:buSzPts val="1400"/>
              <a:buChar char="○"/>
              <a:defRPr>
                <a:solidFill>
                  <a:schemeClr val="accent1"/>
                </a:solidFill>
              </a:defRPr>
            </a:lvl2pPr>
            <a:lvl3pPr marL="1371600" lvl="2" indent="-317500">
              <a:spcBef>
                <a:spcPts val="0"/>
              </a:spcBef>
              <a:spcAft>
                <a:spcPts val="0"/>
              </a:spcAft>
              <a:buClr>
                <a:schemeClr val="accent1"/>
              </a:buClr>
              <a:buSzPts val="1400"/>
              <a:buChar char="■"/>
              <a:defRPr>
                <a:solidFill>
                  <a:schemeClr val="accent1"/>
                </a:solidFill>
              </a:defRPr>
            </a:lvl3pPr>
            <a:lvl4pPr marL="1828800" lvl="3" indent="-317500">
              <a:spcBef>
                <a:spcPts val="0"/>
              </a:spcBef>
              <a:spcAft>
                <a:spcPts val="0"/>
              </a:spcAft>
              <a:buClr>
                <a:schemeClr val="accent1"/>
              </a:buClr>
              <a:buSzPts val="1400"/>
              <a:buChar char="●"/>
              <a:defRPr>
                <a:solidFill>
                  <a:schemeClr val="accent1"/>
                </a:solidFill>
              </a:defRPr>
            </a:lvl4pPr>
            <a:lvl5pPr marL="2286000" lvl="4" indent="-317500">
              <a:spcBef>
                <a:spcPts val="0"/>
              </a:spcBef>
              <a:spcAft>
                <a:spcPts val="0"/>
              </a:spcAft>
              <a:buClr>
                <a:schemeClr val="accent1"/>
              </a:buClr>
              <a:buSzPts val="1400"/>
              <a:buChar char="○"/>
              <a:defRPr>
                <a:solidFill>
                  <a:schemeClr val="accent1"/>
                </a:solidFill>
              </a:defRPr>
            </a:lvl5pPr>
            <a:lvl6pPr marL="2743200" lvl="5" indent="-317500">
              <a:spcBef>
                <a:spcPts val="0"/>
              </a:spcBef>
              <a:spcAft>
                <a:spcPts val="0"/>
              </a:spcAft>
              <a:buClr>
                <a:schemeClr val="accent1"/>
              </a:buClr>
              <a:buSzPts val="1400"/>
              <a:buChar char="■"/>
              <a:defRPr>
                <a:solidFill>
                  <a:schemeClr val="accent1"/>
                </a:solidFill>
              </a:defRPr>
            </a:lvl6pPr>
            <a:lvl7pPr marL="3200400" lvl="6" indent="-317500">
              <a:spcBef>
                <a:spcPts val="0"/>
              </a:spcBef>
              <a:spcAft>
                <a:spcPts val="0"/>
              </a:spcAft>
              <a:buClr>
                <a:schemeClr val="accent1"/>
              </a:buClr>
              <a:buSzPts val="1400"/>
              <a:buChar char="●"/>
              <a:defRPr>
                <a:solidFill>
                  <a:schemeClr val="accent1"/>
                </a:solidFill>
              </a:defRPr>
            </a:lvl7pPr>
            <a:lvl8pPr marL="3657600" lvl="7" indent="-317500">
              <a:spcBef>
                <a:spcPts val="0"/>
              </a:spcBef>
              <a:spcAft>
                <a:spcPts val="0"/>
              </a:spcAft>
              <a:buClr>
                <a:schemeClr val="accent1"/>
              </a:buClr>
              <a:buSzPts val="1400"/>
              <a:buChar char="○"/>
              <a:defRPr>
                <a:solidFill>
                  <a:schemeClr val="accent1"/>
                </a:solidFill>
              </a:defRPr>
            </a:lvl8pPr>
            <a:lvl9pPr marL="4114800" lvl="8" indent="-317500">
              <a:spcBef>
                <a:spcPts val="0"/>
              </a:spcBef>
              <a:spcAft>
                <a:spcPts val="0"/>
              </a:spcAft>
              <a:buClr>
                <a:schemeClr val="accent1"/>
              </a:buClr>
              <a:buSzPts val="1400"/>
              <a:buChar char="■"/>
              <a:defRPr>
                <a:solidFill>
                  <a:schemeClr val="accent1"/>
                </a:solidFill>
              </a:defRPr>
            </a:lvl9pPr>
          </a:lstStyle>
          <a:p>
            <a:endParaRPr/>
          </a:p>
        </p:txBody>
      </p:sp>
      <p:sp>
        <p:nvSpPr>
          <p:cNvPr id="45" name="Google Shape;45;gc8920a9854_2_390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gc8920a9854_2_3907"/>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8" name="Google Shape;48;gc8920a9854_2_390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gc8920a9854_2_3910"/>
          <p:cNvSpPr txBox="1">
            <a:spLocks noGrp="1"/>
          </p:cNvSpPr>
          <p:nvPr>
            <p:ph type="title" hasCustomPrompt="1"/>
          </p:nvPr>
        </p:nvSpPr>
        <p:spPr>
          <a:xfrm>
            <a:off x="311700" y="1039650"/>
            <a:ext cx="8520600" cy="2106300"/>
          </a:xfrm>
          <a:prstGeom prst="rect">
            <a:avLst/>
          </a:prstGeom>
        </p:spPr>
        <p:txBody>
          <a:bodyPr spcFirstLastPara="1" wrap="square" lIns="91425" tIns="91425" rIns="91425" bIns="91425" anchor="b" anchorCtr="0">
            <a:norm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1" name="Google Shape;51;gc8920a9854_2_3910"/>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2" name="Google Shape;52;gc8920a9854_2_39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perback">
    <p:bg>
      <p:bgPr>
        <a:solidFill>
          <a:schemeClr val="accent1"/>
        </a:solidFill>
        <a:effectLst/>
      </p:bgPr>
    </p:bg>
    <p:spTree>
      <p:nvGrpSpPr>
        <p:cNvPr id="1" name="Shape 5"/>
        <p:cNvGrpSpPr/>
        <p:nvPr/>
      </p:nvGrpSpPr>
      <p:grpSpPr>
        <a:xfrm>
          <a:off x="0" y="0"/>
          <a:ext cx="0" cy="0"/>
          <a:chOff x="0" y="0"/>
          <a:chExt cx="0" cy="0"/>
        </a:xfrm>
      </p:grpSpPr>
      <p:sp>
        <p:nvSpPr>
          <p:cNvPr id="6" name="Google Shape;6;gc8920a9854_2_3866"/>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a:endParaRPr/>
          </a:p>
        </p:txBody>
      </p:sp>
      <p:sp>
        <p:nvSpPr>
          <p:cNvPr id="7" name="Google Shape;7;gc8920a9854_2_3866"/>
          <p:cNvSpPr txBox="1">
            <a:spLocks noGrp="1"/>
          </p:cNvSpPr>
          <p:nvPr>
            <p:ph type="body" idx="1"/>
          </p:nvPr>
        </p:nvSpPr>
        <p:spPr>
          <a:xfrm>
            <a:off x="311700" y="1171600"/>
            <a:ext cx="8520600" cy="33972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marL="914400" lvl="1"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marL="1371600" lvl="2"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marL="1828800" lvl="3"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marL="2286000" lvl="4"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marL="2743200" lvl="5"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marL="3200400" lvl="6"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marL="3657600" lvl="7"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marL="4114800" lvl="8"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a:endParaRPr/>
          </a:p>
        </p:txBody>
      </p:sp>
      <p:sp>
        <p:nvSpPr>
          <p:cNvPr id="8" name="Google Shape;8;gc8920a9854_2_386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4" r:id="rId5"/>
    <p:sldLayoutId id="2147483655" r:id="rId6"/>
    <p:sldLayoutId id="2147483656" r:id="rId7"/>
    <p:sldLayoutId id="2147483657" r:id="rId8"/>
    <p:sldLayoutId id="214748365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3" Type="http://schemas.openxmlformats.org/officeDocument/2006/relationships/image" Target="../media/image1.png"/><Relationship Id="rId21" Type="http://schemas.openxmlformats.org/officeDocument/2006/relationships/image" Target="../media/image19.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 Type="http://schemas.openxmlformats.org/officeDocument/2006/relationships/notesSlide" Target="../notesSlides/notesSlide3.xml"/><Relationship Id="rId16" Type="http://schemas.openxmlformats.org/officeDocument/2006/relationships/image" Target="../media/image14.png"/><Relationship Id="rId20" Type="http://schemas.openxmlformats.org/officeDocument/2006/relationships/image" Target="../media/image18.png"/><Relationship Id="rId1" Type="http://schemas.openxmlformats.org/officeDocument/2006/relationships/slideLayout" Target="../slideLayouts/slideLayout6.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19" Type="http://schemas.openxmlformats.org/officeDocument/2006/relationships/image" Target="../media/image17.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png"/></Relationships>
</file>

<file path=ppt/slides/_rels/slide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Shape 58"/>
        <p:cNvGrpSpPr/>
        <p:nvPr/>
      </p:nvGrpSpPr>
      <p:grpSpPr>
        <a:xfrm>
          <a:off x="0" y="0"/>
          <a:ext cx="0" cy="0"/>
          <a:chOff x="0" y="0"/>
          <a:chExt cx="0" cy="0"/>
        </a:xfrm>
      </p:grpSpPr>
      <p:sp>
        <p:nvSpPr>
          <p:cNvPr id="59" name="Google Shape;59;p1"/>
          <p:cNvSpPr txBox="1">
            <a:spLocks noGrp="1"/>
          </p:cNvSpPr>
          <p:nvPr>
            <p:ph type="ctrTitle"/>
          </p:nvPr>
        </p:nvSpPr>
        <p:spPr>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200"/>
              <a:buNone/>
            </a:pPr>
            <a:r>
              <a:rPr lang="en" sz="5400" b="1" dirty="0">
                <a:latin typeface="Times New Roman"/>
                <a:ea typeface="Times New Roman"/>
                <a:cs typeface="Times New Roman"/>
                <a:sym typeface="Times New Roman"/>
              </a:rPr>
              <a:t>Hackathon</a:t>
            </a:r>
            <a:endParaRPr sz="5400" b="1" dirty="0">
              <a:latin typeface="Times New Roman"/>
              <a:ea typeface="Times New Roman"/>
              <a:cs typeface="Times New Roman"/>
              <a:sym typeface="Times New Roman"/>
            </a:endParaRPr>
          </a:p>
        </p:txBody>
      </p:sp>
      <p:sp>
        <p:nvSpPr>
          <p:cNvPr id="60" name="Google Shape;60;p1"/>
          <p:cNvSpPr txBox="1">
            <a:spLocks noGrp="1"/>
          </p:cNvSpPr>
          <p:nvPr>
            <p:ph type="subTitle" idx="1"/>
          </p:nvPr>
        </p:nvSpPr>
        <p:spPr>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100"/>
              <a:buNone/>
            </a:pPr>
            <a:r>
              <a:rPr lang="en" sz="2800" b="1" dirty="0">
                <a:solidFill>
                  <a:srgbClr val="FFFFFF"/>
                </a:solidFill>
              </a:rPr>
              <a:t>Identify </a:t>
            </a:r>
            <a:r>
              <a:rPr lang="en" sz="2800" b="1" dirty="0" smtClean="0">
                <a:solidFill>
                  <a:srgbClr val="FFFFFF"/>
                </a:solidFill>
              </a:rPr>
              <a:t>New </a:t>
            </a:r>
            <a:r>
              <a:rPr lang="en" sz="2800" b="1" dirty="0">
                <a:solidFill>
                  <a:srgbClr val="FFFFFF"/>
                </a:solidFill>
              </a:rPr>
              <a:t>Bikes</a:t>
            </a:r>
            <a:endParaRPr sz="2800" b="1" dirty="0">
              <a:solidFill>
                <a:srgbClr val="FFFFFF"/>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05"/>
        <p:cNvGrpSpPr/>
        <p:nvPr/>
      </p:nvGrpSpPr>
      <p:grpSpPr>
        <a:xfrm>
          <a:off x="0" y="0"/>
          <a:ext cx="0" cy="0"/>
          <a:chOff x="0" y="0"/>
          <a:chExt cx="0" cy="0"/>
        </a:xfrm>
      </p:grpSpPr>
      <p:sp>
        <p:nvSpPr>
          <p:cNvPr id="106" name="Google Shape;106;p5"/>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b="1" dirty="0">
                <a:solidFill>
                  <a:schemeClr val="dk2"/>
                </a:solidFill>
                <a:latin typeface="Times New Roman"/>
                <a:ea typeface="Times New Roman"/>
                <a:cs typeface="Times New Roman"/>
                <a:sym typeface="Times New Roman"/>
              </a:rPr>
              <a:t>TestNG</a:t>
            </a:r>
            <a:endParaRPr b="1" dirty="0">
              <a:solidFill>
                <a:schemeClr val="dk2"/>
              </a:solidFill>
              <a:latin typeface="Times New Roman"/>
              <a:ea typeface="Times New Roman"/>
              <a:cs typeface="Times New Roman"/>
              <a:sym typeface="Times New Roman"/>
            </a:endParaRPr>
          </a:p>
        </p:txBody>
      </p:sp>
      <p:sp>
        <p:nvSpPr>
          <p:cNvPr id="107" name="Google Shape;107;p5"/>
          <p:cNvSpPr txBox="1">
            <a:spLocks noGrp="1"/>
          </p:cNvSpPr>
          <p:nvPr>
            <p:ph type="body" idx="1"/>
          </p:nvPr>
        </p:nvSpPr>
        <p:spPr>
          <a:xfrm>
            <a:off x="311700" y="1169775"/>
            <a:ext cx="8520600" cy="3397200"/>
          </a:xfrm>
          <a:prstGeom prst="rect">
            <a:avLst/>
          </a:prstGeom>
          <a:noFill/>
          <a:ln>
            <a:noFill/>
          </a:ln>
        </p:spPr>
        <p:txBody>
          <a:bodyPr spcFirstLastPara="1" wrap="square" lIns="91425" tIns="91425" rIns="91425" bIns="91425" anchor="t" anchorCtr="0">
            <a:noAutofit/>
          </a:bodyPr>
          <a:lstStyle/>
          <a:p>
            <a:pPr lvl="0" indent="-457200" algn="l" rtl="0">
              <a:lnSpc>
                <a:spcPct val="115000"/>
              </a:lnSpc>
              <a:spcBef>
                <a:spcPts val="0"/>
              </a:spcBef>
              <a:spcAft>
                <a:spcPts val="0"/>
              </a:spcAft>
              <a:buSzPts val="1800"/>
              <a:buFont typeface="+mj-lt"/>
              <a:buAutoNum type="arabicPeriod"/>
            </a:pPr>
            <a:r>
              <a:rPr lang="en" sz="2000" dirty="0">
                <a:latin typeface="Times New Roman"/>
                <a:ea typeface="Times New Roman"/>
                <a:cs typeface="Times New Roman"/>
                <a:sym typeface="Times New Roman"/>
              </a:rPr>
              <a:t>TestNG is an open source test automation framework for java.</a:t>
            </a:r>
            <a:endParaRPr sz="2000" dirty="0">
              <a:latin typeface="Times New Roman"/>
              <a:ea typeface="Times New Roman"/>
              <a:cs typeface="Times New Roman"/>
              <a:sym typeface="Times New Roman"/>
            </a:endParaRPr>
          </a:p>
          <a:p>
            <a:pPr lvl="0" indent="-457200" algn="l" rtl="0">
              <a:lnSpc>
                <a:spcPct val="115000"/>
              </a:lnSpc>
              <a:spcBef>
                <a:spcPts val="1600"/>
              </a:spcBef>
              <a:spcAft>
                <a:spcPts val="0"/>
              </a:spcAft>
              <a:buSzPts val="1800"/>
              <a:buFont typeface="+mj-lt"/>
              <a:buAutoNum type="arabicPeriod"/>
            </a:pPr>
            <a:r>
              <a:rPr lang="en" sz="2000" dirty="0">
                <a:latin typeface="Times New Roman"/>
                <a:ea typeface="Times New Roman"/>
                <a:cs typeface="Times New Roman"/>
                <a:sym typeface="Times New Roman"/>
              </a:rPr>
              <a:t>The design goal of TestNG is to cover a wider range of test categories: functional, end-to-end, etc., with more powerful and easy-to-use functionalities</a:t>
            </a:r>
            <a:r>
              <a:rPr lang="en" sz="2000" dirty="0" smtClean="0">
                <a:latin typeface="Times New Roman"/>
                <a:ea typeface="Times New Roman"/>
                <a:cs typeface="Times New Roman"/>
                <a:sym typeface="Times New Roman"/>
              </a:rPr>
              <a:t>.</a:t>
            </a:r>
            <a:endParaRPr sz="2000" dirty="0">
              <a:latin typeface="Times New Roman"/>
              <a:ea typeface="Times New Roman"/>
              <a:cs typeface="Times New Roman"/>
              <a:sym typeface="Times New Roman"/>
            </a:endParaRPr>
          </a:p>
          <a:p>
            <a:pPr lvl="0" indent="-457200" algn="l" rtl="0">
              <a:lnSpc>
                <a:spcPct val="115000"/>
              </a:lnSpc>
              <a:spcBef>
                <a:spcPts val="1600"/>
              </a:spcBef>
              <a:spcAft>
                <a:spcPts val="1600"/>
              </a:spcAft>
              <a:buSzPts val="1800"/>
              <a:buFont typeface="+mj-lt"/>
              <a:buAutoNum type="arabicPeriod"/>
            </a:pPr>
            <a:r>
              <a:rPr lang="en" sz="2000" dirty="0">
                <a:latin typeface="Times New Roman"/>
                <a:ea typeface="Times New Roman"/>
                <a:cs typeface="Times New Roman"/>
                <a:sym typeface="Times New Roman"/>
              </a:rPr>
              <a:t>It also provide some advanced and useful features which makes it a more robust framework as compared to its peers.</a:t>
            </a:r>
            <a:endParaRPr sz="2000" dirty="0">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112" y="857250"/>
            <a:ext cx="7343775" cy="3429000"/>
          </a:xfrm>
          <a:prstGeom prst="rect">
            <a:avLst/>
          </a:prstGeom>
        </p:spPr>
      </p:pic>
    </p:spTree>
    <p:extLst>
      <p:ext uri="{BB962C8B-B14F-4D97-AF65-F5344CB8AC3E}">
        <p14:creationId xmlns:p14="http://schemas.microsoft.com/office/powerpoint/2010/main" val="24604628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Shape 111"/>
        <p:cNvGrpSpPr/>
        <p:nvPr/>
      </p:nvGrpSpPr>
      <p:grpSpPr>
        <a:xfrm>
          <a:off x="0" y="0"/>
          <a:ext cx="0" cy="0"/>
          <a:chOff x="0" y="0"/>
          <a:chExt cx="0" cy="0"/>
        </a:xfrm>
      </p:grpSpPr>
      <p:sp>
        <p:nvSpPr>
          <p:cNvPr id="112" name="Google Shape;112;p6"/>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b="1" dirty="0" smtClean="0">
                <a:solidFill>
                  <a:schemeClr val="tx1"/>
                </a:solidFill>
                <a:latin typeface="Times New Roman"/>
                <a:ea typeface="Times New Roman"/>
                <a:cs typeface="Times New Roman"/>
                <a:sym typeface="Times New Roman"/>
              </a:rPr>
              <a:t>Hybrid</a:t>
            </a:r>
            <a:r>
              <a:rPr lang="en-GB" b="1" dirty="0" smtClean="0">
                <a:solidFill>
                  <a:schemeClr val="tx1"/>
                </a:solidFill>
                <a:latin typeface="Times New Roman"/>
                <a:ea typeface="Times New Roman"/>
                <a:cs typeface="Times New Roman"/>
                <a:sym typeface="Times New Roman"/>
              </a:rPr>
              <a:t> Framework</a:t>
            </a:r>
            <a:endParaRPr b="1" dirty="0">
              <a:solidFill>
                <a:schemeClr val="tx1"/>
              </a:solidFill>
              <a:latin typeface="Times New Roman"/>
              <a:ea typeface="Times New Roman"/>
              <a:cs typeface="Times New Roman"/>
              <a:sym typeface="Times New Roman"/>
            </a:endParaRPr>
          </a:p>
        </p:txBody>
      </p:sp>
      <p:sp>
        <p:nvSpPr>
          <p:cNvPr id="113" name="Google Shape;113;p6"/>
          <p:cNvSpPr txBox="1">
            <a:spLocks noGrp="1"/>
          </p:cNvSpPr>
          <p:nvPr>
            <p:ph type="body" idx="1"/>
          </p:nvPr>
        </p:nvSpPr>
        <p:spPr>
          <a:xfrm>
            <a:off x="311700" y="1244150"/>
            <a:ext cx="8520600" cy="3397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sz="2000" dirty="0">
                <a:solidFill>
                  <a:schemeClr val="bg1"/>
                </a:solidFill>
                <a:latin typeface="Times New Roman"/>
                <a:ea typeface="Times New Roman"/>
                <a:cs typeface="Times New Roman"/>
                <a:sym typeface="Times New Roman"/>
              </a:rPr>
              <a:t>Hybrid Test framework is a concept where we are using the advantage of both keyword and data-driven framework</a:t>
            </a:r>
            <a:r>
              <a:rPr lang="en" sz="2000" dirty="0" smtClean="0">
                <a:solidFill>
                  <a:schemeClr val="bg1"/>
                </a:solidFill>
                <a:latin typeface="Times New Roman"/>
                <a:ea typeface="Times New Roman"/>
                <a:cs typeface="Times New Roman"/>
                <a:sym typeface="Times New Roman"/>
              </a:rPr>
              <a:t>.</a:t>
            </a:r>
            <a:endParaRPr dirty="0">
              <a:solidFill>
                <a:schemeClr val="bg1"/>
              </a:solidFill>
              <a:latin typeface="Times New Roman"/>
              <a:ea typeface="Times New Roman"/>
              <a:cs typeface="Times New Roman"/>
              <a:sym typeface="Times New Roman"/>
            </a:endParaRPr>
          </a:p>
        </p:txBody>
      </p:sp>
      <p:pic>
        <p:nvPicPr>
          <p:cNvPr id="114" name="Google Shape;114;p6"/>
          <p:cNvPicPr preferRelativeResize="0"/>
          <p:nvPr/>
        </p:nvPicPr>
        <p:blipFill rotWithShape="1">
          <a:blip r:embed="rId3">
            <a:alphaModFix/>
          </a:blip>
          <a:srcRect t="17450" b="-17449"/>
          <a:stretch/>
        </p:blipFill>
        <p:spPr>
          <a:xfrm>
            <a:off x="2549075" y="2766400"/>
            <a:ext cx="4045850" cy="2265550"/>
          </a:xfrm>
          <a:prstGeom prst="rect">
            <a:avLst/>
          </a:prstGeom>
          <a:noFill/>
          <a:ln>
            <a:noFill/>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Shape 118"/>
        <p:cNvGrpSpPr/>
        <p:nvPr/>
      </p:nvGrpSpPr>
      <p:grpSpPr>
        <a:xfrm>
          <a:off x="0" y="0"/>
          <a:ext cx="0" cy="0"/>
          <a:chOff x="0" y="0"/>
          <a:chExt cx="0" cy="0"/>
        </a:xfrm>
      </p:grpSpPr>
      <p:sp>
        <p:nvSpPr>
          <p:cNvPr id="119" name="Google Shape;119;p7"/>
          <p:cNvSpPr txBox="1">
            <a:spLocks noGrp="1"/>
          </p:cNvSpPr>
          <p:nvPr>
            <p:ph type="title"/>
          </p:nvPr>
        </p:nvSpPr>
        <p:spPr>
          <a:xfrm>
            <a:off x="311700" y="407850"/>
            <a:ext cx="8520600" cy="613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b="1" dirty="0">
                <a:solidFill>
                  <a:schemeClr val="tx1"/>
                </a:solidFill>
                <a:latin typeface="Times New Roman"/>
                <a:ea typeface="Times New Roman"/>
                <a:cs typeface="Times New Roman"/>
                <a:sym typeface="Times New Roman"/>
              </a:rPr>
              <a:t>Data- Driven Framework</a:t>
            </a:r>
            <a:r>
              <a:rPr lang="en" dirty="0">
                <a:solidFill>
                  <a:schemeClr val="tx1"/>
                </a:solidFill>
                <a:latin typeface="Times New Roman"/>
                <a:ea typeface="Times New Roman"/>
                <a:cs typeface="Times New Roman"/>
                <a:sym typeface="Times New Roman"/>
              </a:rPr>
              <a:t> </a:t>
            </a:r>
            <a:endParaRPr dirty="0">
              <a:solidFill>
                <a:schemeClr val="tx1"/>
              </a:solidFill>
              <a:latin typeface="Times New Roman"/>
              <a:ea typeface="Times New Roman"/>
              <a:cs typeface="Times New Roman"/>
              <a:sym typeface="Times New Roman"/>
            </a:endParaRPr>
          </a:p>
        </p:txBody>
      </p:sp>
      <p:sp>
        <p:nvSpPr>
          <p:cNvPr id="120" name="Google Shape;120;p7"/>
          <p:cNvSpPr txBox="1">
            <a:spLocks noGrp="1"/>
          </p:cNvSpPr>
          <p:nvPr>
            <p:ph type="body" idx="1"/>
          </p:nvPr>
        </p:nvSpPr>
        <p:spPr>
          <a:xfrm>
            <a:off x="311700" y="1122025"/>
            <a:ext cx="8520600" cy="3397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sz="2000" dirty="0">
                <a:solidFill>
                  <a:schemeClr val="bg1"/>
                </a:solidFill>
                <a:latin typeface="Times New Roman"/>
                <a:ea typeface="Times New Roman"/>
                <a:cs typeface="Times New Roman"/>
                <a:sym typeface="Times New Roman"/>
              </a:rPr>
              <a:t>Data Driven framework is used to drive test cases and suites from an external data feed. The data feed can be data sheets like xls, xlsx, xml, csv files, etc. A Data Driven Framework in Selenium is a technique of separating the “data set” from the actual “test case” (code</a:t>
            </a:r>
            <a:r>
              <a:rPr lang="en" sz="2000" dirty="0" smtClean="0">
                <a:solidFill>
                  <a:schemeClr val="bg1"/>
                </a:solidFill>
                <a:latin typeface="Times New Roman"/>
                <a:ea typeface="Times New Roman"/>
                <a:cs typeface="Times New Roman"/>
                <a:sym typeface="Times New Roman"/>
              </a:rPr>
              <a:t>).</a:t>
            </a:r>
          </a:p>
          <a:p>
            <a:pPr marL="0" lvl="0" indent="0" algn="l" rtl="0">
              <a:lnSpc>
                <a:spcPct val="115000"/>
              </a:lnSpc>
              <a:spcBef>
                <a:spcPts val="0"/>
              </a:spcBef>
              <a:spcAft>
                <a:spcPts val="0"/>
              </a:spcAft>
              <a:buSzPts val="1800"/>
              <a:buNone/>
            </a:pPr>
            <a:endParaRPr lang="en" sz="2000" dirty="0" smtClean="0">
              <a:solidFill>
                <a:schemeClr val="bg1"/>
              </a:solidFill>
              <a:latin typeface="Times New Roman"/>
              <a:ea typeface="Times New Roman"/>
              <a:cs typeface="Times New Roman"/>
              <a:sym typeface="Times New Roman"/>
            </a:endParaRPr>
          </a:p>
          <a:p>
            <a:pPr marL="0" lvl="0" indent="0" algn="l" rtl="0">
              <a:lnSpc>
                <a:spcPct val="115000"/>
              </a:lnSpc>
              <a:spcBef>
                <a:spcPts val="0"/>
              </a:spcBef>
              <a:spcAft>
                <a:spcPts val="0"/>
              </a:spcAft>
              <a:buSzPts val="1800"/>
              <a:buNone/>
            </a:pPr>
            <a:endParaRPr sz="1400" dirty="0">
              <a:solidFill>
                <a:schemeClr val="bg1"/>
              </a:solidFill>
              <a:highlight>
                <a:srgbClr val="FFFFFF"/>
              </a:highlight>
              <a:latin typeface="Times New Roman"/>
              <a:ea typeface="Times New Roman"/>
              <a:cs typeface="Times New Roman"/>
              <a:sym typeface="Times New Roman"/>
            </a:endParaRPr>
          </a:p>
          <a:p>
            <a:pPr marL="0" lvl="0" indent="0" algn="l" rtl="0">
              <a:lnSpc>
                <a:spcPct val="115000"/>
              </a:lnSpc>
              <a:spcBef>
                <a:spcPts val="1600"/>
              </a:spcBef>
              <a:spcAft>
                <a:spcPts val="1600"/>
              </a:spcAft>
              <a:buSzPts val="1800"/>
              <a:buNone/>
            </a:pPr>
            <a:endParaRPr dirty="0">
              <a:solidFill>
                <a:schemeClr val="bg1"/>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4855" y="2820625"/>
            <a:ext cx="5654290" cy="1966300"/>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359" y="212650"/>
            <a:ext cx="8459339" cy="4542040"/>
          </a:xfrm>
          <a:prstGeom prst="rect">
            <a:avLst/>
          </a:prstGeom>
        </p:spPr>
      </p:pic>
    </p:spTree>
    <p:extLst>
      <p:ext uri="{BB962C8B-B14F-4D97-AF65-F5344CB8AC3E}">
        <p14:creationId xmlns:p14="http://schemas.microsoft.com/office/powerpoint/2010/main" val="33923998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24"/>
        <p:cNvGrpSpPr/>
        <p:nvPr/>
      </p:nvGrpSpPr>
      <p:grpSpPr>
        <a:xfrm>
          <a:off x="0" y="0"/>
          <a:ext cx="0" cy="0"/>
          <a:chOff x="0" y="0"/>
          <a:chExt cx="0" cy="0"/>
        </a:xfrm>
      </p:grpSpPr>
      <p:sp>
        <p:nvSpPr>
          <p:cNvPr id="125" name="Google Shape;125;p8"/>
          <p:cNvSpPr txBox="1">
            <a:spLocks noGrp="1"/>
          </p:cNvSpPr>
          <p:nvPr>
            <p:ph type="title"/>
          </p:nvPr>
        </p:nvSpPr>
        <p:spPr>
          <a:xfrm>
            <a:off x="311700" y="0"/>
            <a:ext cx="8520600" cy="613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b="1" dirty="0">
                <a:solidFill>
                  <a:schemeClr val="dk2"/>
                </a:solidFill>
                <a:latin typeface="Times New Roman"/>
                <a:ea typeface="Times New Roman"/>
                <a:cs typeface="Times New Roman"/>
                <a:sym typeface="Times New Roman"/>
              </a:rPr>
              <a:t>Keyword- Driven Framework</a:t>
            </a:r>
            <a:endParaRPr b="1" dirty="0">
              <a:solidFill>
                <a:schemeClr val="dk2"/>
              </a:solidFill>
              <a:latin typeface="Times New Roman"/>
              <a:ea typeface="Times New Roman"/>
              <a:cs typeface="Times New Roman"/>
              <a:sym typeface="Times New Roman"/>
            </a:endParaRPr>
          </a:p>
        </p:txBody>
      </p:sp>
      <p:sp>
        <p:nvSpPr>
          <p:cNvPr id="126" name="Google Shape;126;p8"/>
          <p:cNvSpPr txBox="1">
            <a:spLocks noGrp="1"/>
          </p:cNvSpPr>
          <p:nvPr>
            <p:ph type="body" idx="1"/>
          </p:nvPr>
        </p:nvSpPr>
        <p:spPr>
          <a:xfrm>
            <a:off x="311700" y="613200"/>
            <a:ext cx="8520600" cy="3607926"/>
          </a:xfrm>
          <a:prstGeom prst="rect">
            <a:avLst/>
          </a:prstGeom>
          <a:noFill/>
          <a:ln>
            <a:noFill/>
          </a:ln>
        </p:spPr>
        <p:txBody>
          <a:bodyPr spcFirstLastPara="1" wrap="square" lIns="91425" tIns="91425" rIns="91425" bIns="91425" anchor="t" anchorCtr="0">
            <a:noAutofit/>
          </a:bodyPr>
          <a:lstStyle/>
          <a:p>
            <a:pPr lvl="0" indent="-457200">
              <a:buFont typeface="+mj-lt"/>
              <a:buAutoNum type="arabicPeriod"/>
            </a:pPr>
            <a:r>
              <a:rPr lang="en-US" sz="2000" dirty="0">
                <a:solidFill>
                  <a:srgbClr val="202124"/>
                </a:solidFill>
                <a:highlight>
                  <a:srgbClr val="FFFFFF"/>
                </a:highlight>
                <a:latin typeface="Times New Roman"/>
                <a:ea typeface="Times New Roman"/>
                <a:cs typeface="Times New Roman"/>
                <a:sym typeface="Times New Roman"/>
              </a:rPr>
              <a:t>Keyword-driven testing is a type of functional automation testing framework which is also known as table-driven testing or action-word based testing. </a:t>
            </a:r>
          </a:p>
          <a:p>
            <a:pPr lvl="0" indent="-457200">
              <a:spcBef>
                <a:spcPts val="1600"/>
              </a:spcBef>
              <a:spcAft>
                <a:spcPts val="1600"/>
              </a:spcAft>
              <a:buFont typeface="+mj-lt"/>
              <a:buAutoNum type="arabicPeriod"/>
            </a:pPr>
            <a:r>
              <a:rPr lang="en-US" sz="2000" dirty="0">
                <a:solidFill>
                  <a:srgbClr val="202124"/>
                </a:solidFill>
                <a:highlight>
                  <a:srgbClr val="FFFFFF"/>
                </a:highlight>
                <a:latin typeface="Times New Roman"/>
                <a:ea typeface="Times New Roman"/>
                <a:cs typeface="Times New Roman"/>
                <a:sym typeface="Times New Roman"/>
              </a:rPr>
              <a:t>It is a method used for speeding up automated testing by separating keywords for common set of functions and instructions. All the operations and instructions to be performed are written in a table format, usually a spreadsheet</a:t>
            </a:r>
            <a:r>
              <a:rPr lang="en-US" sz="2000" dirty="0" smtClean="0">
                <a:solidFill>
                  <a:srgbClr val="202124"/>
                </a:solidFill>
                <a:highlight>
                  <a:srgbClr val="FFFFFF"/>
                </a:highlight>
                <a:latin typeface="Times New Roman"/>
                <a:ea typeface="Times New Roman"/>
                <a:cs typeface="Times New Roman"/>
                <a:sym typeface="Times New Roman"/>
              </a:rPr>
              <a:t>.</a:t>
            </a:r>
            <a:endParaRPr lang="en-US" sz="2000" dirty="0">
              <a:solidFill>
                <a:srgbClr val="202124"/>
              </a:solidFill>
              <a:highlight>
                <a:srgbClr val="FFFFFF"/>
              </a:highlight>
              <a:latin typeface="Times New Roman"/>
              <a:ea typeface="Times New Roman"/>
              <a:cs typeface="Times New Roman"/>
              <a:sym typeface="Times New Roman"/>
            </a:endParaRPr>
          </a:p>
          <a:p>
            <a:pPr marL="0" lvl="0" indent="0" algn="l" rtl="0">
              <a:lnSpc>
                <a:spcPct val="115000"/>
              </a:lnSpc>
              <a:spcBef>
                <a:spcPts val="0"/>
              </a:spcBef>
              <a:spcAft>
                <a:spcPts val="0"/>
              </a:spcAft>
              <a:buSzPts val="1800"/>
              <a:buNone/>
            </a:pPr>
            <a:endParaRPr sz="2000" dirty="0">
              <a:solidFill>
                <a:srgbClr val="202124"/>
              </a:solidFill>
              <a:highlight>
                <a:srgbClr val="FFFFFF"/>
              </a:highlight>
              <a:latin typeface="Times New Roman"/>
              <a:ea typeface="Times New Roman"/>
              <a:cs typeface="Times New Roman"/>
              <a:sym typeface="Times New Roman"/>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17947" y="2815026"/>
            <a:ext cx="2857500" cy="2019300"/>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0"/>
        <p:cNvGrpSpPr/>
        <p:nvPr/>
      </p:nvGrpSpPr>
      <p:grpSpPr>
        <a:xfrm>
          <a:off x="0" y="0"/>
          <a:ext cx="0" cy="0"/>
          <a:chOff x="0" y="0"/>
          <a:chExt cx="0" cy="0"/>
        </a:xfrm>
      </p:grpSpPr>
      <p:sp>
        <p:nvSpPr>
          <p:cNvPr id="131" name="Google Shape;131;p9"/>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b="1" dirty="0">
                <a:solidFill>
                  <a:schemeClr val="dk2"/>
                </a:solidFill>
                <a:latin typeface="Times New Roman"/>
                <a:ea typeface="Times New Roman"/>
                <a:cs typeface="Times New Roman"/>
                <a:sym typeface="Times New Roman"/>
              </a:rPr>
              <a:t>Reports</a:t>
            </a:r>
            <a:endParaRPr b="1" dirty="0">
              <a:solidFill>
                <a:schemeClr val="dk2"/>
              </a:solidFill>
              <a:latin typeface="Times New Roman"/>
              <a:ea typeface="Times New Roman"/>
              <a:cs typeface="Times New Roman"/>
              <a:sym typeface="Times New Roman"/>
            </a:endParaRPr>
          </a:p>
        </p:txBody>
      </p:sp>
      <p:sp>
        <p:nvSpPr>
          <p:cNvPr id="132" name="Google Shape;132;p9"/>
          <p:cNvSpPr txBox="1">
            <a:spLocks noGrp="1"/>
          </p:cNvSpPr>
          <p:nvPr>
            <p:ph type="body" idx="1"/>
          </p:nvPr>
        </p:nvSpPr>
        <p:spPr>
          <a:xfrm>
            <a:off x="311700" y="1122025"/>
            <a:ext cx="8520600" cy="3397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sz="2000" dirty="0" smtClean="0">
                <a:latin typeface="Times New Roman"/>
                <a:ea typeface="Times New Roman"/>
                <a:cs typeface="Times New Roman"/>
                <a:sym typeface="Times New Roman"/>
              </a:rPr>
              <a:t> </a:t>
            </a:r>
            <a:r>
              <a:rPr lang="en" sz="2000" b="1" dirty="0" smtClean="0">
                <a:latin typeface="Times New Roman"/>
                <a:ea typeface="Times New Roman"/>
                <a:cs typeface="Times New Roman"/>
                <a:sym typeface="Times New Roman"/>
              </a:rPr>
              <a:t>ExtentReports</a:t>
            </a:r>
            <a:r>
              <a:rPr lang="en" sz="2000" dirty="0" smtClean="0">
                <a:latin typeface="Times New Roman"/>
                <a:ea typeface="Times New Roman"/>
                <a:cs typeface="Times New Roman"/>
                <a:sym typeface="Times New Roman"/>
              </a:rPr>
              <a:t> </a:t>
            </a:r>
            <a:r>
              <a:rPr lang="en" sz="2000" dirty="0">
                <a:latin typeface="Times New Roman"/>
                <a:ea typeface="Times New Roman"/>
                <a:cs typeface="Times New Roman"/>
                <a:sym typeface="Times New Roman"/>
              </a:rPr>
              <a:t>is an open-source reporting library used for test automation. It is easily integratable with major testing frameworks like TestNG, JUnit, NUnit, etc. These reports are HTML documents that depict results as pie charts. They also allow the generation of custom logs, snapshots, and other customized details.</a:t>
            </a:r>
            <a:endParaRPr sz="1400" dirty="0">
              <a:solidFill>
                <a:srgbClr val="333333"/>
              </a:solidFill>
              <a:highlight>
                <a:srgbClr val="FFFFFF"/>
              </a:highlight>
              <a:latin typeface="Times New Roman"/>
              <a:ea typeface="Times New Roman"/>
              <a:cs typeface="Times New Roman"/>
              <a:sym typeface="Times New Roman"/>
            </a:endParaRPr>
          </a:p>
          <a:p>
            <a:pPr marL="0" lvl="0" indent="0" algn="l" rtl="0">
              <a:lnSpc>
                <a:spcPct val="115000"/>
              </a:lnSpc>
              <a:spcBef>
                <a:spcPts val="0"/>
              </a:spcBef>
              <a:spcAft>
                <a:spcPts val="0"/>
              </a:spcAft>
              <a:buSzPts val="1800"/>
              <a:buNone/>
            </a:pPr>
            <a:endParaRPr sz="1400" dirty="0">
              <a:solidFill>
                <a:srgbClr val="333333"/>
              </a:solidFill>
              <a:highlight>
                <a:srgbClr val="FFFFFF"/>
              </a:highlight>
              <a:latin typeface="Times New Roman"/>
              <a:ea typeface="Times New Roman"/>
              <a:cs typeface="Times New Roman"/>
              <a:sym typeface="Times New Roman"/>
            </a:endParaRPr>
          </a:p>
          <a:p>
            <a:pPr marL="0" lvl="0" indent="0" algn="l" rtl="0">
              <a:lnSpc>
                <a:spcPct val="115000"/>
              </a:lnSpc>
              <a:spcBef>
                <a:spcPts val="0"/>
              </a:spcBef>
              <a:spcAft>
                <a:spcPts val="0"/>
              </a:spcAft>
              <a:buSzPts val="1800"/>
              <a:buNone/>
            </a:pPr>
            <a:r>
              <a:rPr lang="en" sz="2000" dirty="0">
                <a:latin typeface="Times New Roman"/>
                <a:ea typeface="Times New Roman"/>
                <a:cs typeface="Times New Roman"/>
                <a:sym typeface="Times New Roman"/>
              </a:rPr>
              <a:t>We have included </a:t>
            </a:r>
            <a:r>
              <a:rPr lang="en" sz="2000" dirty="0" smtClean="0">
                <a:latin typeface="Times New Roman"/>
                <a:ea typeface="Times New Roman"/>
                <a:cs typeface="Times New Roman"/>
                <a:sym typeface="Times New Roman"/>
              </a:rPr>
              <a:t>TestNG </a:t>
            </a:r>
            <a:r>
              <a:rPr lang="en" sz="2000" dirty="0">
                <a:latin typeface="Times New Roman"/>
                <a:ea typeface="Times New Roman"/>
                <a:cs typeface="Times New Roman"/>
                <a:sym typeface="Times New Roman"/>
              </a:rPr>
              <a:t>reports as well as Extent Reports in our project.</a:t>
            </a:r>
            <a:endParaRPr sz="2000" dirty="0">
              <a:latin typeface="Times New Roman"/>
              <a:ea typeface="Times New Roman"/>
              <a:cs typeface="Times New Roman"/>
              <a:sym typeface="Times New Roman"/>
            </a:endParaRPr>
          </a:p>
          <a:p>
            <a:pPr marL="0" lvl="0" indent="0" algn="l" rtl="0">
              <a:lnSpc>
                <a:spcPct val="115000"/>
              </a:lnSpc>
              <a:spcBef>
                <a:spcPts val="1600"/>
              </a:spcBef>
              <a:spcAft>
                <a:spcPts val="1600"/>
              </a:spcAft>
              <a:buSzPts val="1800"/>
              <a:buNone/>
            </a:pPr>
            <a:endParaRPr sz="2000" dirty="0">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Shape 148"/>
        <p:cNvGrpSpPr/>
        <p:nvPr/>
      </p:nvGrpSpPr>
      <p:grpSpPr>
        <a:xfrm>
          <a:off x="0" y="0"/>
          <a:ext cx="0" cy="0"/>
          <a:chOff x="0" y="0"/>
          <a:chExt cx="0" cy="0"/>
        </a:xfrm>
      </p:grpSpPr>
      <p:sp>
        <p:nvSpPr>
          <p:cNvPr id="149" name="Google Shape;149;p12"/>
          <p:cNvSpPr txBox="1">
            <a:spLocks noGrp="1"/>
          </p:cNvSpPr>
          <p:nvPr>
            <p:ph type="title"/>
          </p:nvPr>
        </p:nvSpPr>
        <p:spPr>
          <a:xfrm>
            <a:off x="237336" y="445025"/>
            <a:ext cx="8520600" cy="613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b="1" dirty="0">
                <a:solidFill>
                  <a:schemeClr val="tx1"/>
                </a:solidFill>
                <a:latin typeface="Times New Roman"/>
                <a:ea typeface="Times New Roman"/>
                <a:cs typeface="Times New Roman"/>
                <a:sym typeface="Times New Roman"/>
              </a:rPr>
              <a:t>Source Code Management with Git</a:t>
            </a:r>
            <a:endParaRPr b="1" dirty="0">
              <a:solidFill>
                <a:schemeClr val="tx1"/>
              </a:solidFill>
              <a:latin typeface="Times New Roman"/>
              <a:ea typeface="Times New Roman"/>
              <a:cs typeface="Times New Roman"/>
              <a:sym typeface="Times New Roman"/>
            </a:endParaRPr>
          </a:p>
        </p:txBody>
      </p:sp>
      <p:sp>
        <p:nvSpPr>
          <p:cNvPr id="150" name="Google Shape;150;p12"/>
          <p:cNvSpPr txBox="1">
            <a:spLocks noGrp="1"/>
          </p:cNvSpPr>
          <p:nvPr>
            <p:ph type="body" idx="1"/>
          </p:nvPr>
        </p:nvSpPr>
        <p:spPr>
          <a:xfrm>
            <a:off x="373105" y="1058225"/>
            <a:ext cx="8513323" cy="3857600"/>
          </a:xfrm>
          <a:prstGeom prst="rect">
            <a:avLst/>
          </a:prstGeom>
          <a:noFill/>
          <a:ln>
            <a:noFill/>
          </a:ln>
        </p:spPr>
        <p:txBody>
          <a:bodyPr spcFirstLastPara="1" wrap="square" lIns="91425" tIns="91425" rIns="91425" bIns="91425" anchor="t" anchorCtr="0">
            <a:noAutofit/>
          </a:bodyPr>
          <a:lstStyle/>
          <a:p>
            <a:pPr lvl="0" indent="-457200">
              <a:buFont typeface="+mj-lt"/>
              <a:buAutoNum type="arabicPeriod"/>
            </a:pPr>
            <a:r>
              <a:rPr lang="en-US" sz="2000" dirty="0">
                <a:solidFill>
                  <a:schemeClr val="bg1"/>
                </a:solidFill>
                <a:latin typeface="Times New Roman" panose="02020603050405020304" pitchFamily="18" charset="0"/>
                <a:cs typeface="Times New Roman" panose="02020603050405020304" pitchFamily="18" charset="0"/>
              </a:rPr>
              <a:t>Source code management (SCM) is used to track modifications to a source code repository. </a:t>
            </a:r>
            <a:r>
              <a:rPr lang="en-US" sz="2000" dirty="0" smtClean="0">
                <a:solidFill>
                  <a:schemeClr val="bg1"/>
                </a:solidFill>
                <a:latin typeface="Times New Roman" panose="02020603050405020304" pitchFamily="18" charset="0"/>
                <a:cs typeface="Times New Roman" panose="02020603050405020304" pitchFamily="18" charset="0"/>
              </a:rPr>
              <a:t>Scm </a:t>
            </a:r>
            <a:r>
              <a:rPr lang="en-US" sz="2000" dirty="0">
                <a:solidFill>
                  <a:schemeClr val="bg1"/>
                </a:solidFill>
                <a:latin typeface="Times New Roman" panose="02020603050405020304" pitchFamily="18" charset="0"/>
                <a:cs typeface="Times New Roman" panose="02020603050405020304" pitchFamily="18" charset="0"/>
              </a:rPr>
              <a:t>tracks a running history of changes to a code base and helps resolve conflicts when merging updates from multiple contributors. </a:t>
            </a:r>
            <a:r>
              <a:rPr lang="en-US" sz="2000" dirty="0" smtClean="0">
                <a:solidFill>
                  <a:schemeClr val="bg1"/>
                </a:solidFill>
                <a:latin typeface="Times New Roman" panose="02020603050405020304" pitchFamily="18" charset="0"/>
                <a:cs typeface="Times New Roman" panose="02020603050405020304" pitchFamily="18" charset="0"/>
              </a:rPr>
              <a:t>Scm </a:t>
            </a:r>
            <a:r>
              <a:rPr lang="en-US" sz="2000" dirty="0">
                <a:solidFill>
                  <a:schemeClr val="bg1"/>
                </a:solidFill>
                <a:latin typeface="Times New Roman" panose="02020603050405020304" pitchFamily="18" charset="0"/>
                <a:cs typeface="Times New Roman" panose="02020603050405020304" pitchFamily="18" charset="0"/>
              </a:rPr>
              <a:t>is also synonymous with </a:t>
            </a:r>
            <a:r>
              <a:rPr lang="en-US" sz="2000" dirty="0" smtClean="0">
                <a:solidFill>
                  <a:schemeClr val="bg1"/>
                </a:solidFill>
                <a:latin typeface="Times New Roman" panose="02020603050405020304" pitchFamily="18" charset="0"/>
                <a:cs typeface="Times New Roman" panose="02020603050405020304" pitchFamily="18" charset="0"/>
              </a:rPr>
              <a:t>version control</a:t>
            </a:r>
          </a:p>
          <a:p>
            <a:pPr lvl="0" indent="-457200">
              <a:buFont typeface="+mj-lt"/>
              <a:buAutoNum type="arabicPeriod"/>
            </a:pPr>
            <a:endParaRPr lang="en" sz="2000" dirty="0" smtClean="0">
              <a:solidFill>
                <a:schemeClr val="bg1"/>
              </a:solidFill>
              <a:latin typeface="Times New Roman" panose="02020603050405020304" pitchFamily="18" charset="0"/>
              <a:ea typeface="Times New Roman"/>
              <a:cs typeface="Times New Roman" panose="02020603050405020304" pitchFamily="18" charset="0"/>
              <a:sym typeface="Times New Roman"/>
            </a:endParaRPr>
          </a:p>
          <a:p>
            <a:pPr lvl="0" indent="-457200" algn="l" rtl="0">
              <a:lnSpc>
                <a:spcPct val="115000"/>
              </a:lnSpc>
              <a:spcBef>
                <a:spcPts val="0"/>
              </a:spcBef>
              <a:spcAft>
                <a:spcPts val="0"/>
              </a:spcAft>
              <a:buSzPts val="1800"/>
              <a:buFont typeface="+mj-lt"/>
              <a:buAutoNum type="arabicPeriod"/>
            </a:pPr>
            <a:r>
              <a:rPr lang="en" sz="2000" dirty="0" smtClean="0">
                <a:solidFill>
                  <a:schemeClr val="bg1"/>
                </a:solidFill>
                <a:latin typeface="Times New Roman" panose="02020603050405020304" pitchFamily="18" charset="0"/>
                <a:ea typeface="Times New Roman"/>
                <a:cs typeface="Times New Roman" panose="02020603050405020304" pitchFamily="18" charset="0"/>
                <a:sym typeface="Times New Roman"/>
              </a:rPr>
              <a:t>Git </a:t>
            </a:r>
            <a:r>
              <a:rPr lang="en" sz="2000" dirty="0">
                <a:solidFill>
                  <a:schemeClr val="bg1"/>
                </a:solidFill>
                <a:latin typeface="Times New Roman" panose="02020603050405020304" pitchFamily="18" charset="0"/>
                <a:ea typeface="Times New Roman"/>
                <a:cs typeface="Times New Roman" panose="02020603050405020304" pitchFamily="18" charset="0"/>
                <a:sym typeface="Times New Roman"/>
              </a:rPr>
              <a:t>is a </a:t>
            </a:r>
            <a:r>
              <a:rPr lang="en" sz="2000" dirty="0">
                <a:solidFill>
                  <a:schemeClr val="bg1"/>
                </a:solidFill>
                <a:uFill>
                  <a:noFill/>
                </a:uFill>
                <a:latin typeface="Times New Roman" panose="02020603050405020304" pitchFamily="18" charset="0"/>
                <a:ea typeface="Times New Roman"/>
                <a:cs typeface="Times New Roman" panose="02020603050405020304" pitchFamily="18" charset="0"/>
                <a:sym typeface="Times New Roman"/>
              </a:rPr>
              <a:t>free and open </a:t>
            </a:r>
            <a:r>
              <a:rPr lang="en" sz="2000" dirty="0" smtClean="0">
                <a:solidFill>
                  <a:schemeClr val="bg1"/>
                </a:solidFill>
                <a:uFill>
                  <a:noFill/>
                </a:uFill>
                <a:latin typeface="Times New Roman" panose="02020603050405020304" pitchFamily="18" charset="0"/>
                <a:ea typeface="Times New Roman"/>
                <a:cs typeface="Times New Roman" panose="02020603050405020304" pitchFamily="18" charset="0"/>
                <a:sym typeface="Times New Roman"/>
              </a:rPr>
              <a:t>source</a:t>
            </a:r>
            <a:r>
              <a:rPr lang="en" sz="2000" dirty="0" smtClean="0">
                <a:solidFill>
                  <a:schemeClr val="bg1"/>
                </a:solidFill>
                <a:latin typeface="Times New Roman" panose="02020603050405020304" pitchFamily="18" charset="0"/>
                <a:ea typeface="Times New Roman"/>
                <a:cs typeface="Times New Roman" panose="02020603050405020304" pitchFamily="18" charset="0"/>
                <a:sym typeface="Times New Roman"/>
              </a:rPr>
              <a:t> </a:t>
            </a:r>
            <a:r>
              <a:rPr lang="en" sz="2000" dirty="0">
                <a:solidFill>
                  <a:schemeClr val="bg1"/>
                </a:solidFill>
                <a:latin typeface="Times New Roman" panose="02020603050405020304" pitchFamily="18" charset="0"/>
                <a:ea typeface="Times New Roman"/>
                <a:cs typeface="Times New Roman" panose="02020603050405020304" pitchFamily="18" charset="0"/>
                <a:sym typeface="Times New Roman"/>
              </a:rPr>
              <a:t>distributed version control system designed to handle everything from small to very large projects with speed and </a:t>
            </a:r>
            <a:r>
              <a:rPr lang="en" sz="2000" dirty="0" smtClean="0">
                <a:solidFill>
                  <a:schemeClr val="bg1"/>
                </a:solidFill>
                <a:latin typeface="Times New Roman" panose="02020603050405020304" pitchFamily="18" charset="0"/>
                <a:ea typeface="Times New Roman"/>
                <a:cs typeface="Times New Roman" panose="02020603050405020304" pitchFamily="18" charset="0"/>
                <a:sym typeface="Times New Roman"/>
              </a:rPr>
              <a:t>efficienc</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Shape 136"/>
        <p:cNvGrpSpPr/>
        <p:nvPr/>
      </p:nvGrpSpPr>
      <p:grpSpPr>
        <a:xfrm>
          <a:off x="0" y="0"/>
          <a:ext cx="0" cy="0"/>
          <a:chOff x="0" y="0"/>
          <a:chExt cx="0" cy="0"/>
        </a:xfrm>
      </p:grpSpPr>
      <p:sp>
        <p:nvSpPr>
          <p:cNvPr id="137" name="Google Shape;137;p10"/>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b="1" dirty="0">
                <a:solidFill>
                  <a:schemeClr val="tx1"/>
                </a:solidFill>
                <a:latin typeface="Times New Roman"/>
                <a:ea typeface="Times New Roman"/>
                <a:cs typeface="Times New Roman"/>
                <a:sym typeface="Times New Roman"/>
              </a:rPr>
              <a:t>Jenkins</a:t>
            </a:r>
            <a:endParaRPr b="1" dirty="0">
              <a:solidFill>
                <a:schemeClr val="tx1"/>
              </a:solidFill>
              <a:latin typeface="Times New Roman"/>
              <a:ea typeface="Times New Roman"/>
              <a:cs typeface="Times New Roman"/>
              <a:sym typeface="Times New Roman"/>
            </a:endParaRPr>
          </a:p>
        </p:txBody>
      </p:sp>
      <p:sp>
        <p:nvSpPr>
          <p:cNvPr id="138" name="Google Shape;138;p10"/>
          <p:cNvSpPr txBox="1">
            <a:spLocks noGrp="1"/>
          </p:cNvSpPr>
          <p:nvPr>
            <p:ph type="body" idx="1"/>
          </p:nvPr>
        </p:nvSpPr>
        <p:spPr>
          <a:xfrm>
            <a:off x="311700" y="1251300"/>
            <a:ext cx="8520600" cy="3339000"/>
          </a:xfrm>
          <a:prstGeom prst="rect">
            <a:avLst/>
          </a:prstGeom>
          <a:noFill/>
          <a:ln>
            <a:noFill/>
          </a:ln>
        </p:spPr>
        <p:txBody>
          <a:bodyPr spcFirstLastPara="1" wrap="square" lIns="91425" tIns="91425" rIns="91425" bIns="91425" anchor="t" anchorCtr="0">
            <a:noAutofit/>
          </a:bodyPr>
          <a:lstStyle/>
          <a:p>
            <a:pPr lvl="0" indent="-457200" algn="l" rtl="0">
              <a:lnSpc>
                <a:spcPct val="115000"/>
              </a:lnSpc>
              <a:spcBef>
                <a:spcPts val="0"/>
              </a:spcBef>
              <a:spcAft>
                <a:spcPts val="0"/>
              </a:spcAft>
              <a:buSzPts val="1800"/>
              <a:buFont typeface="+mj-lt"/>
              <a:buAutoNum type="arabicPeriod"/>
            </a:pPr>
            <a:r>
              <a:rPr lang="en" sz="2000" dirty="0">
                <a:solidFill>
                  <a:schemeClr val="bg1"/>
                </a:solidFill>
                <a:latin typeface="Times New Roman"/>
                <a:ea typeface="Times New Roman"/>
                <a:cs typeface="Times New Roman"/>
                <a:sym typeface="Times New Roman"/>
              </a:rPr>
              <a:t>Jenkins is an open-source Continuous Integration (CI) server, which automates the build and deploy process of your web applications.</a:t>
            </a:r>
            <a:endParaRPr sz="2000" dirty="0">
              <a:solidFill>
                <a:schemeClr val="bg1"/>
              </a:solidFill>
              <a:latin typeface="Times New Roman"/>
              <a:ea typeface="Times New Roman"/>
              <a:cs typeface="Times New Roman"/>
              <a:sym typeface="Times New Roman"/>
            </a:endParaRPr>
          </a:p>
          <a:p>
            <a:pPr lvl="0" indent="-457200">
              <a:spcBef>
                <a:spcPts val="1600"/>
              </a:spcBef>
              <a:spcAft>
                <a:spcPts val="1600"/>
              </a:spcAft>
              <a:buFont typeface="+mj-lt"/>
              <a:buAutoNum type="arabicPeriod"/>
            </a:pPr>
            <a:r>
              <a:rPr lang="en-US" sz="2000" dirty="0" smtClean="0">
                <a:solidFill>
                  <a:schemeClr val="bg1"/>
                </a:solidFill>
                <a:latin typeface="Times New Roman" panose="02020603050405020304" pitchFamily="18" charset="0"/>
                <a:cs typeface="Times New Roman" panose="02020603050405020304" pitchFamily="18" charset="0"/>
              </a:rPr>
              <a:t>It </a:t>
            </a:r>
            <a:r>
              <a:rPr lang="en-US" sz="2000" dirty="0">
                <a:solidFill>
                  <a:schemeClr val="bg1"/>
                </a:solidFill>
                <a:latin typeface="Times New Roman" panose="02020603050405020304" pitchFamily="18" charset="0"/>
                <a:cs typeface="Times New Roman" panose="02020603050405020304" pitchFamily="18" charset="0"/>
              </a:rPr>
              <a:t>helps automate the parts of software development related to building, testing, and deploying, facilitating continuous integration and continuous delivery.</a:t>
            </a:r>
            <a:endParaRPr lang="en" sz="2000" dirty="0" smtClean="0">
              <a:solidFill>
                <a:schemeClr val="bg1"/>
              </a:solidFill>
              <a:latin typeface="Times New Roman" panose="02020603050405020304" pitchFamily="18" charset="0"/>
              <a:ea typeface="Times New Roman"/>
              <a:cs typeface="Times New Roman" panose="02020603050405020304" pitchFamily="18" charset="0"/>
              <a:sym typeface="Times New Roman"/>
            </a:endParaRPr>
          </a:p>
          <a:p>
            <a:pPr indent="-457200">
              <a:spcBef>
                <a:spcPts val="1600"/>
              </a:spcBef>
              <a:spcAft>
                <a:spcPts val="1600"/>
              </a:spcAft>
              <a:buFont typeface="+mj-lt"/>
              <a:buAutoNum type="arabicPeriod"/>
            </a:pPr>
            <a:r>
              <a:rPr lang="en" sz="2000" dirty="0">
                <a:solidFill>
                  <a:schemeClr val="bg1"/>
                </a:solidFill>
                <a:latin typeface="Times New Roman"/>
                <a:ea typeface="Times New Roman"/>
                <a:cs typeface="Times New Roman"/>
                <a:sym typeface="Times New Roman"/>
              </a:rPr>
              <a:t>By running your Selenium test suite in Jenkins, you can also automate testing as part of the build process.</a:t>
            </a:r>
          </a:p>
          <a:p>
            <a:pPr marL="0" lvl="0" indent="0" algn="l" rtl="0">
              <a:lnSpc>
                <a:spcPct val="115000"/>
              </a:lnSpc>
              <a:spcBef>
                <a:spcPts val="1600"/>
              </a:spcBef>
              <a:spcAft>
                <a:spcPts val="1600"/>
              </a:spcAft>
              <a:buSzPts val="1800"/>
              <a:buNone/>
            </a:pPr>
            <a:endParaRPr sz="2000" dirty="0">
              <a:solidFill>
                <a:schemeClr val="bg1"/>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89098" y="1293906"/>
            <a:ext cx="7751135" cy="3179400"/>
          </a:xfrm>
        </p:spPr>
        <p:txBody>
          <a:bodyPr>
            <a:normAutofit/>
          </a:bodyPr>
          <a:lstStyle/>
          <a:p>
            <a:pPr marL="152400" indent="0" algn="ctr">
              <a:buNone/>
            </a:pPr>
            <a:endParaRPr lang="en-US" sz="6000" b="1" dirty="0" smtClean="0">
              <a:solidFill>
                <a:schemeClr val="bg1"/>
              </a:solidFill>
            </a:endParaRPr>
          </a:p>
          <a:p>
            <a:pPr marL="152400" indent="0" algn="ctr">
              <a:buNone/>
            </a:pPr>
            <a:r>
              <a:rPr lang="en-US" sz="6000" b="1" dirty="0" smtClean="0">
                <a:solidFill>
                  <a:schemeClr val="bg1"/>
                </a:solidFill>
              </a:rPr>
              <a:t>Thank You!</a:t>
            </a:r>
            <a:endParaRPr lang="en-US" sz="6000" b="1" dirty="0">
              <a:solidFill>
                <a:schemeClr val="bg1"/>
              </a:solidFill>
            </a:endParaRPr>
          </a:p>
        </p:txBody>
      </p:sp>
    </p:spTree>
    <p:extLst>
      <p:ext uri="{BB962C8B-B14F-4D97-AF65-F5344CB8AC3E}">
        <p14:creationId xmlns:p14="http://schemas.microsoft.com/office/powerpoint/2010/main" val="38286564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2"/>
          <p:cNvSpPr txBox="1"/>
          <p:nvPr/>
        </p:nvSpPr>
        <p:spPr>
          <a:xfrm>
            <a:off x="513050" y="173525"/>
            <a:ext cx="6824100" cy="4807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500"/>
              <a:buFont typeface="Arial"/>
              <a:buNone/>
            </a:pPr>
            <a:r>
              <a:rPr lang="en" sz="1800" b="1" i="0" u="none" strike="noStrike" cap="none" dirty="0">
                <a:solidFill>
                  <a:schemeClr val="tx1">
                    <a:lumMod val="95000"/>
                    <a:lumOff val="5000"/>
                  </a:schemeClr>
                </a:solidFill>
                <a:latin typeface="Times New Roman"/>
                <a:ea typeface="Times New Roman"/>
                <a:cs typeface="Times New Roman"/>
                <a:sym typeface="Times New Roman"/>
              </a:rPr>
              <a:t>Problem Statement</a:t>
            </a:r>
            <a:r>
              <a:rPr lang="en" sz="1800" b="1" dirty="0">
                <a:solidFill>
                  <a:srgbClr val="202124"/>
                </a:solidFill>
                <a:latin typeface="Times New Roman"/>
                <a:ea typeface="Times New Roman"/>
                <a:cs typeface="Times New Roman"/>
                <a:sym typeface="Times New Roman"/>
              </a:rPr>
              <a:t>:</a:t>
            </a:r>
            <a:r>
              <a:rPr lang="en" sz="1800" b="1" i="0" u="none" strike="noStrike" cap="none" dirty="0">
                <a:solidFill>
                  <a:srgbClr val="FFFFFF"/>
                </a:solidFill>
                <a:latin typeface="Times New Roman"/>
                <a:ea typeface="Times New Roman"/>
                <a:cs typeface="Times New Roman"/>
                <a:sym typeface="Times New Roman"/>
              </a:rPr>
              <a:t> </a:t>
            </a:r>
            <a:r>
              <a:rPr lang="en" sz="2000" i="0" u="none" strike="noStrike" cap="none" dirty="0">
                <a:solidFill>
                  <a:schemeClr val="bg1"/>
                </a:solidFill>
                <a:latin typeface="Times New Roman"/>
                <a:ea typeface="Times New Roman"/>
                <a:cs typeface="Times New Roman"/>
                <a:sym typeface="Times New Roman"/>
              </a:rPr>
              <a:t>Identify New Bikes</a:t>
            </a:r>
            <a:endParaRPr sz="2000" i="0" u="none" strike="noStrike" cap="none" dirty="0">
              <a:solidFill>
                <a:schemeClr val="bg1"/>
              </a:solidFill>
              <a:latin typeface="Times New Roman"/>
              <a:ea typeface="Times New Roman"/>
              <a:cs typeface="Times New Roman"/>
              <a:sym typeface="Times New Roman"/>
            </a:endParaRPr>
          </a:p>
          <a:p>
            <a:pPr marL="0" marR="0" lvl="0" indent="0" algn="l" rtl="0">
              <a:lnSpc>
                <a:spcPct val="100000"/>
              </a:lnSpc>
              <a:spcBef>
                <a:spcPts val="1200"/>
              </a:spcBef>
              <a:spcAft>
                <a:spcPts val="0"/>
              </a:spcAft>
              <a:buClr>
                <a:srgbClr val="000000"/>
              </a:buClr>
              <a:buSzPts val="1500"/>
              <a:buFont typeface="Arial"/>
              <a:buNone/>
            </a:pPr>
            <a:r>
              <a:rPr lang="en" sz="1800" b="1" i="0" u="none" strike="noStrike" cap="none" dirty="0">
                <a:solidFill>
                  <a:srgbClr val="202124"/>
                </a:solidFill>
                <a:latin typeface="Times New Roman"/>
                <a:ea typeface="Times New Roman"/>
                <a:cs typeface="Times New Roman"/>
                <a:sym typeface="Times New Roman"/>
              </a:rPr>
              <a:t>Detailed Description: </a:t>
            </a:r>
            <a:endParaRPr sz="2100" b="1" i="0" u="none" strike="noStrike" cap="none" dirty="0">
              <a:solidFill>
                <a:srgbClr val="202124"/>
              </a:solidFill>
              <a:latin typeface="Times New Roman"/>
              <a:ea typeface="Times New Roman"/>
              <a:cs typeface="Times New Roman"/>
              <a:sym typeface="Times New Roman"/>
            </a:endParaRPr>
          </a:p>
          <a:p>
            <a:pPr marL="0" marR="0" lvl="0" indent="0" algn="l" rtl="0">
              <a:lnSpc>
                <a:spcPct val="100000"/>
              </a:lnSpc>
              <a:spcBef>
                <a:spcPts val="1200"/>
              </a:spcBef>
              <a:spcAft>
                <a:spcPts val="0"/>
              </a:spcAft>
              <a:buClr>
                <a:srgbClr val="000000"/>
              </a:buClr>
              <a:buSzPts val="1400"/>
              <a:buFont typeface="Arial"/>
              <a:buNone/>
            </a:pPr>
            <a:r>
              <a:rPr lang="en" sz="1700" i="0" u="none" strike="noStrike" cap="none" dirty="0">
                <a:solidFill>
                  <a:srgbClr val="FFFFFF"/>
                </a:solidFill>
                <a:latin typeface="Times New Roman"/>
                <a:ea typeface="Times New Roman"/>
                <a:cs typeface="Times New Roman"/>
                <a:sym typeface="Times New Roman"/>
              </a:rPr>
              <a:t>1. Display "Upcoming" bikes details like bike name, price and expected launch date in India, for manufacturer 'Honda' &amp; Bike price should be less than 4 Lacs.</a:t>
            </a:r>
            <a:endParaRPr sz="1700" i="0" u="none" strike="noStrike" cap="none" dirty="0">
              <a:solidFill>
                <a:srgbClr val="FFFFFF"/>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400"/>
              <a:buFont typeface="Arial"/>
              <a:buNone/>
            </a:pPr>
            <a:r>
              <a:rPr lang="en" sz="1700" i="0" u="none" strike="noStrike" cap="none" dirty="0">
                <a:solidFill>
                  <a:srgbClr val="FFFFFF"/>
                </a:solidFill>
                <a:latin typeface="Times New Roman"/>
                <a:ea typeface="Times New Roman"/>
                <a:cs typeface="Times New Roman"/>
                <a:sym typeface="Times New Roman"/>
              </a:rPr>
              <a:t>2. For Used cars in Chennai, extract all the popular models in a List; Display the same</a:t>
            </a:r>
            <a:endParaRPr sz="1900" i="0" u="none" strike="noStrike" cap="none" dirty="0">
              <a:solidFill>
                <a:srgbClr val="FFFFFF"/>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400"/>
              <a:buFont typeface="Arial"/>
              <a:buNone/>
            </a:pPr>
            <a:r>
              <a:rPr lang="en" sz="1700" i="0" u="none" strike="noStrike" cap="none" dirty="0">
                <a:solidFill>
                  <a:srgbClr val="FFFFFF"/>
                </a:solidFill>
                <a:latin typeface="Times New Roman"/>
                <a:ea typeface="Times New Roman"/>
                <a:cs typeface="Times New Roman"/>
                <a:sym typeface="Times New Roman"/>
              </a:rPr>
              <a:t>3. Try to 'Login' with Google, give invalid account details &amp; capture the error message</a:t>
            </a:r>
            <a:endParaRPr sz="1900" i="0" u="none" strike="noStrike" cap="none" dirty="0">
              <a:solidFill>
                <a:srgbClr val="FFFFFF"/>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400"/>
              <a:buFont typeface="Arial"/>
              <a:buNone/>
            </a:pPr>
            <a:r>
              <a:rPr lang="en" sz="1700" i="0" u="none" strike="noStrike" cap="none" dirty="0">
                <a:solidFill>
                  <a:srgbClr val="FFFFFF"/>
                </a:solidFill>
                <a:latin typeface="Times New Roman"/>
                <a:ea typeface="Times New Roman"/>
                <a:cs typeface="Times New Roman"/>
                <a:sym typeface="Times New Roman"/>
              </a:rPr>
              <a:t>(Suggested site: zigwheels.com)</a:t>
            </a:r>
            <a:endParaRPr sz="1700" i="0" u="none" strike="noStrike" cap="none" dirty="0">
              <a:solidFill>
                <a:srgbClr val="FFFFFF"/>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500"/>
              <a:buFont typeface="Arial"/>
              <a:buNone/>
            </a:pPr>
            <a:endParaRPr sz="1800" b="1" i="0" u="none" strike="noStrike" cap="none" dirty="0">
              <a:solidFill>
                <a:srgbClr val="202124"/>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500"/>
              <a:buFont typeface="Arial"/>
              <a:buNone/>
            </a:pPr>
            <a:r>
              <a:rPr lang="en" sz="1800" b="1" i="0" u="none" strike="noStrike" cap="none" dirty="0">
                <a:solidFill>
                  <a:srgbClr val="202124"/>
                </a:solidFill>
                <a:latin typeface="Times New Roman"/>
                <a:ea typeface="Times New Roman"/>
                <a:cs typeface="Times New Roman"/>
                <a:sym typeface="Times New Roman"/>
              </a:rPr>
              <a:t>Key Automation Scope:</a:t>
            </a:r>
            <a:endParaRPr sz="1800" b="1" i="0" u="none" strike="noStrike" cap="none" dirty="0">
              <a:solidFill>
                <a:srgbClr val="202124"/>
              </a:solidFill>
              <a:latin typeface="Times New Roman"/>
              <a:ea typeface="Times New Roman"/>
              <a:cs typeface="Times New Roman"/>
              <a:sym typeface="Times New Roman"/>
            </a:endParaRPr>
          </a:p>
          <a:p>
            <a:pPr marL="457200" marR="0" lvl="0" indent="-336550" algn="l" rtl="0">
              <a:lnSpc>
                <a:spcPct val="100000"/>
              </a:lnSpc>
              <a:spcBef>
                <a:spcPts val="1200"/>
              </a:spcBef>
              <a:spcAft>
                <a:spcPts val="0"/>
              </a:spcAft>
              <a:buClr>
                <a:srgbClr val="FFFFFF"/>
              </a:buClr>
              <a:buSzPts val="1700"/>
              <a:buFont typeface="Times New Roman"/>
              <a:buChar char="●"/>
            </a:pPr>
            <a:r>
              <a:rPr lang="en" sz="1700" i="0" u="none" strike="noStrike" cap="none" dirty="0">
                <a:solidFill>
                  <a:srgbClr val="FFFFFF"/>
                </a:solidFill>
                <a:latin typeface="Times New Roman"/>
                <a:ea typeface="Times New Roman"/>
                <a:cs typeface="Times New Roman"/>
                <a:sym typeface="Times New Roman"/>
              </a:rPr>
              <a:t>Handling windows &amp; frames</a:t>
            </a:r>
            <a:endParaRPr sz="1700" i="0" u="none" strike="noStrike" cap="none" dirty="0">
              <a:solidFill>
                <a:srgbClr val="FFFFFF"/>
              </a:solidFill>
              <a:latin typeface="Times New Roman"/>
              <a:ea typeface="Times New Roman"/>
              <a:cs typeface="Times New Roman"/>
              <a:sym typeface="Times New Roman"/>
            </a:endParaRPr>
          </a:p>
          <a:p>
            <a:pPr marL="457200" marR="0" lvl="0" indent="-336550" algn="l" rtl="0">
              <a:lnSpc>
                <a:spcPct val="100000"/>
              </a:lnSpc>
              <a:spcBef>
                <a:spcPts val="0"/>
              </a:spcBef>
              <a:spcAft>
                <a:spcPts val="0"/>
              </a:spcAft>
              <a:buClr>
                <a:srgbClr val="FFFFFF"/>
              </a:buClr>
              <a:buSzPts val="1700"/>
              <a:buFont typeface="Times New Roman"/>
              <a:buChar char="●"/>
            </a:pPr>
            <a:r>
              <a:rPr lang="en" sz="1700" i="0" u="none" strike="noStrike" cap="none" dirty="0">
                <a:solidFill>
                  <a:srgbClr val="FFFFFF"/>
                </a:solidFill>
                <a:latin typeface="Times New Roman"/>
                <a:ea typeface="Times New Roman"/>
                <a:cs typeface="Times New Roman"/>
                <a:sym typeface="Times New Roman"/>
              </a:rPr>
              <a:t>Filling simple form, Capture warning message</a:t>
            </a:r>
            <a:endParaRPr sz="1700" i="0" u="none" strike="noStrike" cap="none" dirty="0">
              <a:solidFill>
                <a:srgbClr val="FFFFFF"/>
              </a:solidFill>
              <a:latin typeface="Times New Roman"/>
              <a:ea typeface="Times New Roman"/>
              <a:cs typeface="Times New Roman"/>
              <a:sym typeface="Times New Roman"/>
            </a:endParaRPr>
          </a:p>
          <a:p>
            <a:pPr marL="457200" marR="0" lvl="0" indent="-336550" algn="l" rtl="0">
              <a:lnSpc>
                <a:spcPct val="100000"/>
              </a:lnSpc>
              <a:spcBef>
                <a:spcPts val="0"/>
              </a:spcBef>
              <a:spcAft>
                <a:spcPts val="0"/>
              </a:spcAft>
              <a:buClr>
                <a:srgbClr val="FFFFFF"/>
              </a:buClr>
              <a:buSzPts val="1700"/>
              <a:buFont typeface="Times New Roman"/>
              <a:buChar char="●"/>
            </a:pPr>
            <a:r>
              <a:rPr lang="en" sz="1700" i="0" u="none" strike="noStrike" cap="none" dirty="0">
                <a:solidFill>
                  <a:srgbClr val="FFFFFF"/>
                </a:solidFill>
                <a:latin typeface="Times New Roman"/>
                <a:ea typeface="Times New Roman"/>
                <a:cs typeface="Times New Roman"/>
                <a:sym typeface="Times New Roman"/>
              </a:rPr>
              <a:t>Extract menu items from frames &amp; store in collections</a:t>
            </a:r>
            <a:endParaRPr sz="1700" i="0" u="none" strike="noStrike" cap="none" dirty="0">
              <a:solidFill>
                <a:srgbClr val="FFFFFF"/>
              </a:solidFill>
              <a:latin typeface="Times New Roman"/>
              <a:ea typeface="Times New Roman"/>
              <a:cs typeface="Times New Roman"/>
              <a:sym typeface="Times New Roman"/>
            </a:endParaRPr>
          </a:p>
          <a:p>
            <a:pPr marL="457200" marR="0" lvl="0" indent="-336550" algn="l" rtl="0">
              <a:lnSpc>
                <a:spcPct val="100000"/>
              </a:lnSpc>
              <a:spcBef>
                <a:spcPts val="0"/>
              </a:spcBef>
              <a:spcAft>
                <a:spcPts val="0"/>
              </a:spcAft>
              <a:buClr>
                <a:srgbClr val="FFFFFF"/>
              </a:buClr>
              <a:buSzPts val="1700"/>
              <a:buFont typeface="Times New Roman"/>
              <a:buChar char="●"/>
            </a:pPr>
            <a:r>
              <a:rPr lang="en" sz="1700" i="0" u="none" strike="noStrike" cap="none" dirty="0">
                <a:solidFill>
                  <a:srgbClr val="FFFFFF"/>
                </a:solidFill>
                <a:latin typeface="Times New Roman"/>
                <a:ea typeface="Times New Roman"/>
                <a:cs typeface="Times New Roman"/>
                <a:sym typeface="Times New Roman"/>
              </a:rPr>
              <a:t>Navigating back to home page</a:t>
            </a:r>
            <a:endParaRPr sz="950" i="0" u="none" strike="noStrike" cap="none" dirty="0">
              <a:solidFill>
                <a:srgbClr val="FFFFFF"/>
              </a:solidFill>
              <a:highlight>
                <a:srgbClr val="FFFFFF"/>
              </a:highlight>
              <a:latin typeface="Times New Roman"/>
              <a:ea typeface="Times New Roman"/>
              <a:cs typeface="Times New Roman"/>
              <a:sym typeface="Times New Roman"/>
            </a:endParaRPr>
          </a:p>
          <a:p>
            <a:pPr marL="0" marR="0" lvl="0" indent="0" algn="l" rtl="0">
              <a:lnSpc>
                <a:spcPct val="100000"/>
              </a:lnSpc>
              <a:spcBef>
                <a:spcPts val="1200"/>
              </a:spcBef>
              <a:spcAft>
                <a:spcPts val="0"/>
              </a:spcAft>
              <a:buClr>
                <a:srgbClr val="000000"/>
              </a:buClr>
              <a:buSzPts val="1400"/>
              <a:buFont typeface="Arial"/>
              <a:buNone/>
            </a:pPr>
            <a:endParaRPr sz="1700" i="0" u="none" strike="noStrike" cap="none" dirty="0">
              <a:solidFill>
                <a:srgbClr val="000000"/>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69"/>
        <p:cNvGrpSpPr/>
        <p:nvPr/>
      </p:nvGrpSpPr>
      <p:grpSpPr>
        <a:xfrm>
          <a:off x="0" y="0"/>
          <a:ext cx="0" cy="0"/>
          <a:chOff x="0" y="0"/>
          <a:chExt cx="0" cy="0"/>
        </a:xfrm>
      </p:grpSpPr>
      <p:sp>
        <p:nvSpPr>
          <p:cNvPr id="70" name="Google Shape;70;p3"/>
          <p:cNvSpPr txBox="1"/>
          <p:nvPr/>
        </p:nvSpPr>
        <p:spPr>
          <a:xfrm>
            <a:off x="364325" y="1275150"/>
            <a:ext cx="3900600" cy="3686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300"/>
              <a:buFont typeface="Arial"/>
              <a:buNone/>
            </a:pPr>
            <a:r>
              <a:rPr lang="en" sz="1300" b="0" i="0" u="none" strike="noStrike" cap="none" dirty="0">
                <a:solidFill>
                  <a:srgbClr val="000000"/>
                </a:solidFill>
                <a:latin typeface="Roboto"/>
                <a:ea typeface="Roboto"/>
                <a:cs typeface="Roboto"/>
                <a:sym typeface="Roboto"/>
              </a:rPr>
              <a:t>Java</a:t>
            </a:r>
            <a:endParaRPr sz="1300" b="0" i="0" u="none" strike="noStrike" cap="none" dirty="0">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300"/>
              <a:buFont typeface="Arial"/>
              <a:buNone/>
            </a:pPr>
            <a:endParaRPr sz="1300" b="0" i="0" u="none" strike="noStrike" cap="none" dirty="0">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300"/>
              <a:buFont typeface="Arial"/>
              <a:buNone/>
            </a:pPr>
            <a:r>
              <a:rPr lang="en" sz="1300" b="0" i="0" u="none" strike="noStrike" cap="none" dirty="0">
                <a:solidFill>
                  <a:srgbClr val="000000"/>
                </a:solidFill>
                <a:latin typeface="Roboto"/>
                <a:ea typeface="Roboto"/>
                <a:cs typeface="Roboto"/>
                <a:sym typeface="Roboto"/>
              </a:rPr>
              <a:t>Selenium</a:t>
            </a:r>
            <a:endParaRPr sz="1300" b="0" i="0" u="none" strike="noStrike" cap="none" dirty="0">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300"/>
              <a:buFont typeface="Arial"/>
              <a:buNone/>
            </a:pPr>
            <a:endParaRPr sz="1300" b="0" i="0" u="none" strike="noStrike" cap="none" dirty="0">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300"/>
              <a:buFont typeface="Arial"/>
              <a:buNone/>
            </a:pPr>
            <a:r>
              <a:rPr lang="en" sz="1300" b="0" i="0" u="none" strike="noStrike" cap="none" dirty="0">
                <a:solidFill>
                  <a:srgbClr val="000000"/>
                </a:solidFill>
                <a:latin typeface="Roboto"/>
                <a:ea typeface="Roboto"/>
                <a:cs typeface="Roboto"/>
                <a:sym typeface="Roboto"/>
              </a:rPr>
              <a:t>Choice of Web </a:t>
            </a:r>
            <a:r>
              <a:rPr lang="en" sz="1300" b="0" i="0" u="none" strike="noStrike" cap="none" dirty="0" smtClean="0">
                <a:solidFill>
                  <a:srgbClr val="000000"/>
                </a:solidFill>
                <a:latin typeface="Roboto"/>
                <a:ea typeface="Roboto"/>
                <a:cs typeface="Roboto"/>
                <a:sym typeface="Roboto"/>
              </a:rPr>
              <a:t>Browsers</a:t>
            </a:r>
            <a:endParaRPr sz="1300" b="0" i="0" u="none" strike="noStrike" cap="none" dirty="0">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300"/>
              <a:buFont typeface="Arial"/>
              <a:buNone/>
            </a:pPr>
            <a:endParaRPr sz="1300" b="0" i="0" u="none" strike="noStrike" cap="none" dirty="0">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300"/>
              <a:buFont typeface="Arial"/>
              <a:buNone/>
            </a:pPr>
            <a:r>
              <a:rPr lang="en" sz="1300" b="0" i="0" u="none" strike="noStrike" cap="none" dirty="0">
                <a:solidFill>
                  <a:srgbClr val="000000"/>
                </a:solidFill>
                <a:latin typeface="Roboto"/>
                <a:ea typeface="Roboto"/>
                <a:cs typeface="Roboto"/>
                <a:sym typeface="Roboto"/>
              </a:rPr>
              <a:t>Hybrid (</a:t>
            </a:r>
            <a:r>
              <a:rPr lang="en" sz="1300" b="0" i="0" u="none" strike="noStrike" cap="none" dirty="0" smtClean="0">
                <a:solidFill>
                  <a:srgbClr val="000000"/>
                </a:solidFill>
                <a:latin typeface="Roboto"/>
                <a:ea typeface="Roboto"/>
                <a:cs typeface="Roboto"/>
                <a:sym typeface="Roboto"/>
              </a:rPr>
              <a:t>DataDriven+Keyword </a:t>
            </a:r>
            <a:r>
              <a:rPr lang="en" sz="1300" b="0" i="0" u="none" strike="noStrike" cap="none" dirty="0">
                <a:solidFill>
                  <a:srgbClr val="000000"/>
                </a:solidFill>
                <a:latin typeface="Roboto"/>
                <a:ea typeface="Roboto"/>
                <a:cs typeface="Roboto"/>
                <a:sym typeface="Roboto"/>
              </a:rPr>
              <a:t>driven)</a:t>
            </a:r>
            <a:endParaRPr sz="1300" b="0" i="0" u="none" strike="noStrike" cap="none" dirty="0">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300"/>
              <a:buFont typeface="Arial"/>
              <a:buNone/>
            </a:pPr>
            <a:endParaRPr sz="1300" b="0" i="0" u="none" strike="noStrike" cap="none" dirty="0">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300"/>
              <a:buFont typeface="Arial"/>
              <a:buNone/>
            </a:pPr>
            <a:r>
              <a:rPr lang="en" sz="1300" b="0" i="0" u="none" strike="noStrike" cap="none" dirty="0">
                <a:solidFill>
                  <a:srgbClr val="000000"/>
                </a:solidFill>
                <a:latin typeface="Roboto"/>
                <a:ea typeface="Roboto"/>
                <a:cs typeface="Roboto"/>
                <a:sym typeface="Roboto"/>
              </a:rPr>
              <a:t>POI</a:t>
            </a:r>
            <a:endParaRPr sz="1300" b="0" i="0" u="none" strike="noStrike" cap="none" dirty="0">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300"/>
              <a:buFont typeface="Arial"/>
              <a:buNone/>
            </a:pPr>
            <a:endParaRPr sz="1300" b="0" i="0" u="none" strike="noStrike" cap="none" dirty="0">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300"/>
              <a:buFont typeface="Arial"/>
              <a:buNone/>
            </a:pPr>
            <a:r>
              <a:rPr lang="en" sz="1300" b="0" i="0" u="none" strike="noStrike" cap="none" dirty="0">
                <a:solidFill>
                  <a:srgbClr val="000000"/>
                </a:solidFill>
                <a:latin typeface="Roboto"/>
                <a:ea typeface="Roboto"/>
                <a:cs typeface="Roboto"/>
                <a:sym typeface="Roboto"/>
              </a:rPr>
              <a:t>TestNG</a:t>
            </a:r>
            <a:endParaRPr sz="1300" b="0" i="0" u="none" strike="noStrike" cap="none" dirty="0">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300"/>
              <a:buFont typeface="Arial"/>
              <a:buNone/>
            </a:pPr>
            <a:endParaRPr sz="1300" b="0" i="0" u="none" strike="noStrike" cap="none" dirty="0">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300"/>
              <a:buFont typeface="Arial"/>
              <a:buNone/>
            </a:pPr>
            <a:r>
              <a:rPr lang="en" sz="1300" b="0" i="0" u="none" strike="noStrike" cap="none" dirty="0">
                <a:solidFill>
                  <a:srgbClr val="000000"/>
                </a:solidFill>
                <a:latin typeface="Roboto"/>
                <a:ea typeface="Roboto"/>
                <a:cs typeface="Roboto"/>
                <a:sym typeface="Roboto"/>
              </a:rPr>
              <a:t>Extent Report Logger</a:t>
            </a:r>
            <a:endParaRPr sz="1300" b="0" i="0" u="none" strike="noStrike" cap="none" dirty="0">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300"/>
              <a:buFont typeface="Arial"/>
              <a:buNone/>
            </a:pPr>
            <a:endParaRPr sz="1300" b="0" i="0" u="none" strike="noStrike" cap="none" dirty="0">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300"/>
              <a:buFont typeface="Arial"/>
              <a:buNone/>
            </a:pPr>
            <a:r>
              <a:rPr lang="en" sz="1300" b="0" i="0" u="none" strike="noStrike" cap="none" dirty="0">
                <a:solidFill>
                  <a:srgbClr val="000000"/>
                </a:solidFill>
                <a:latin typeface="Roboto"/>
                <a:ea typeface="Roboto"/>
                <a:cs typeface="Roboto"/>
                <a:sym typeface="Roboto"/>
              </a:rPr>
              <a:t>Web Page Synchronization</a:t>
            </a:r>
            <a:endParaRPr sz="1300" b="0" i="0" u="none" strike="noStrike" cap="none" dirty="0">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300"/>
              <a:buFont typeface="Arial"/>
              <a:buNone/>
            </a:pPr>
            <a:endParaRPr sz="1400" b="0" i="0" u="none" strike="noStrike" cap="none" dirty="0">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Roboto"/>
              <a:ea typeface="Roboto"/>
              <a:cs typeface="Roboto"/>
              <a:sym typeface="Roboto"/>
            </a:endParaRPr>
          </a:p>
        </p:txBody>
      </p:sp>
      <p:sp>
        <p:nvSpPr>
          <p:cNvPr id="71" name="Google Shape;71;p3"/>
          <p:cNvSpPr txBox="1"/>
          <p:nvPr/>
        </p:nvSpPr>
        <p:spPr>
          <a:xfrm>
            <a:off x="407200" y="214325"/>
            <a:ext cx="7415100" cy="814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000"/>
              <a:buFont typeface="Arial"/>
              <a:buNone/>
            </a:pPr>
            <a:r>
              <a:rPr lang="en" sz="3000" b="1">
                <a:solidFill>
                  <a:schemeClr val="dk2"/>
                </a:solidFill>
                <a:latin typeface="Roboto"/>
                <a:ea typeface="Roboto"/>
                <a:cs typeface="Roboto"/>
                <a:sym typeface="Roboto"/>
              </a:rPr>
              <a:t>Concepts we have used in our project:</a:t>
            </a:r>
            <a:endParaRPr sz="2400" b="1" i="0" strike="noStrike" cap="none">
              <a:solidFill>
                <a:schemeClr val="dk2"/>
              </a:solidFill>
              <a:latin typeface="Roboto"/>
              <a:ea typeface="Roboto"/>
              <a:cs typeface="Roboto"/>
              <a:sym typeface="Roboto"/>
            </a:endParaRPr>
          </a:p>
        </p:txBody>
      </p:sp>
      <p:sp>
        <p:nvSpPr>
          <p:cNvPr id="72" name="Google Shape;72;p3"/>
          <p:cNvSpPr txBox="1"/>
          <p:nvPr/>
        </p:nvSpPr>
        <p:spPr>
          <a:xfrm>
            <a:off x="4760125" y="1275150"/>
            <a:ext cx="3900600" cy="3771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300"/>
              <a:buFont typeface="Arial"/>
              <a:buNone/>
            </a:pPr>
            <a:r>
              <a:rPr lang="en" sz="1300" b="0" i="0" u="none" strike="noStrike" cap="none" dirty="0">
                <a:solidFill>
                  <a:srgbClr val="000000"/>
                </a:solidFill>
                <a:latin typeface="Roboto"/>
                <a:ea typeface="Roboto"/>
                <a:cs typeface="Roboto"/>
                <a:sym typeface="Roboto"/>
              </a:rPr>
              <a:t>Error/ Exception Handling</a:t>
            </a:r>
            <a:endParaRPr sz="1300" b="0" i="0" u="none" strike="noStrike" cap="none" dirty="0">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300"/>
              <a:buFont typeface="Arial"/>
              <a:buNone/>
            </a:pPr>
            <a:endParaRPr sz="1300" b="0" i="0" u="none" strike="noStrike" cap="none" dirty="0">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300"/>
              <a:buFont typeface="Arial"/>
              <a:buNone/>
            </a:pPr>
            <a:r>
              <a:rPr lang="en" sz="1300" b="0" i="0" u="none" strike="noStrike" cap="none" dirty="0">
                <a:solidFill>
                  <a:srgbClr val="000000"/>
                </a:solidFill>
                <a:latin typeface="Roboto"/>
                <a:ea typeface="Roboto"/>
                <a:cs typeface="Roboto"/>
                <a:sym typeface="Roboto"/>
              </a:rPr>
              <a:t>Locator Selection Priority</a:t>
            </a:r>
            <a:endParaRPr sz="1300" b="0" i="0" u="none" strike="noStrike" cap="none" dirty="0">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300"/>
              <a:buFont typeface="Arial"/>
              <a:buNone/>
            </a:pPr>
            <a:endParaRPr sz="1300" b="0" i="0" u="none" strike="noStrike" cap="none" dirty="0">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300"/>
              <a:buFont typeface="Arial"/>
              <a:buNone/>
            </a:pPr>
            <a:r>
              <a:rPr lang="en" sz="1300" b="0" i="0" u="none" strike="noStrike" cap="none" dirty="0">
                <a:solidFill>
                  <a:srgbClr val="000000"/>
                </a:solidFill>
                <a:latin typeface="Roboto"/>
                <a:ea typeface="Roboto"/>
                <a:cs typeface="Roboto"/>
                <a:sym typeface="Roboto"/>
              </a:rPr>
              <a:t>Jenkins</a:t>
            </a:r>
            <a:endParaRPr sz="1300" b="0" i="0" u="none" strike="noStrike" cap="none" dirty="0">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300"/>
              <a:buFont typeface="Arial"/>
              <a:buNone/>
            </a:pPr>
            <a:endParaRPr sz="1300" b="0" i="0" u="none" strike="noStrike" cap="none" dirty="0">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300"/>
              <a:buFont typeface="Arial"/>
              <a:buNone/>
            </a:pPr>
            <a:r>
              <a:rPr lang="en" sz="1300" b="0" i="0" u="none" strike="noStrike" cap="none" dirty="0" smtClean="0">
                <a:solidFill>
                  <a:srgbClr val="000000"/>
                </a:solidFill>
                <a:latin typeface="Roboto"/>
                <a:ea typeface="Roboto"/>
                <a:cs typeface="Roboto"/>
                <a:sym typeface="Roboto"/>
              </a:rPr>
              <a:t>Maven</a:t>
            </a:r>
            <a:endParaRPr sz="1300" b="0" i="0" u="none" strike="noStrike" cap="none" dirty="0">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300"/>
              <a:buFont typeface="Arial"/>
              <a:buNone/>
            </a:pPr>
            <a:endParaRPr sz="1300" b="0" i="0" u="none" strike="noStrike" cap="none" dirty="0">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300"/>
              <a:buFont typeface="Arial"/>
              <a:buNone/>
            </a:pPr>
            <a:r>
              <a:rPr lang="en" sz="1300" b="0" i="0" u="none" strike="noStrike" cap="none" dirty="0">
                <a:solidFill>
                  <a:srgbClr val="000000"/>
                </a:solidFill>
                <a:latin typeface="Roboto"/>
                <a:ea typeface="Roboto"/>
                <a:cs typeface="Roboto"/>
                <a:sym typeface="Roboto"/>
              </a:rPr>
              <a:t>Conditional Flow</a:t>
            </a:r>
            <a:endParaRPr sz="1300" b="0" i="0" u="none" strike="noStrike" cap="none" dirty="0">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300"/>
              <a:buFont typeface="Arial"/>
              <a:buNone/>
            </a:pPr>
            <a:endParaRPr sz="1300" b="0" i="0" u="none" strike="noStrike" cap="none" dirty="0">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300"/>
              <a:buFont typeface="Arial"/>
              <a:buNone/>
            </a:pPr>
            <a:r>
              <a:rPr lang="en" sz="1300" b="0" i="0" u="none" strike="noStrike" cap="none" dirty="0">
                <a:solidFill>
                  <a:srgbClr val="000000"/>
                </a:solidFill>
                <a:latin typeface="Roboto"/>
                <a:ea typeface="Roboto"/>
                <a:cs typeface="Roboto"/>
                <a:sym typeface="Roboto"/>
              </a:rPr>
              <a:t>Source Code Management with Git</a:t>
            </a:r>
            <a:endParaRPr sz="1300" b="0" i="0" u="none" strike="noStrike" cap="none" dirty="0">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300"/>
              <a:buFont typeface="Arial"/>
              <a:buNone/>
            </a:pPr>
            <a:endParaRPr sz="1300" b="0" i="0" u="none" strike="noStrike" cap="none" dirty="0">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300"/>
              <a:buFont typeface="Arial"/>
              <a:buNone/>
            </a:pPr>
            <a:r>
              <a:rPr lang="en" sz="1300" b="0" i="0" u="none" strike="noStrike" cap="none" dirty="0">
                <a:solidFill>
                  <a:srgbClr val="000000"/>
                </a:solidFill>
                <a:latin typeface="Roboto"/>
                <a:ea typeface="Roboto"/>
                <a:cs typeface="Roboto"/>
                <a:sym typeface="Roboto"/>
              </a:rPr>
              <a:t>Code Comments, Naming Conventions, Clean Syntax, Folder Structure</a:t>
            </a:r>
            <a:endParaRPr sz="1300" b="0" i="0" u="none" strike="noStrike" cap="none" dirty="0">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300"/>
              <a:buFont typeface="Arial"/>
              <a:buNone/>
            </a:pPr>
            <a:endParaRPr sz="1300" b="0" i="0" u="none" strike="noStrike" cap="none" dirty="0">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300"/>
              <a:buFont typeface="Arial"/>
              <a:buNone/>
            </a:pPr>
            <a:endParaRPr sz="1300" b="0" i="0" u="none" strike="noStrike" cap="none" dirty="0">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300"/>
              <a:buFont typeface="Arial"/>
              <a:buNone/>
            </a:pPr>
            <a:endParaRPr sz="1300" b="0" i="0" u="none" strike="noStrike" cap="none" dirty="0">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Roboto"/>
              <a:ea typeface="Roboto"/>
              <a:cs typeface="Roboto"/>
              <a:sym typeface="Roboto"/>
            </a:endParaRPr>
          </a:p>
        </p:txBody>
      </p:sp>
      <p:pic>
        <p:nvPicPr>
          <p:cNvPr id="73" name="Google Shape;73;p3"/>
          <p:cNvPicPr preferRelativeResize="0"/>
          <p:nvPr/>
        </p:nvPicPr>
        <p:blipFill rotWithShape="1">
          <a:blip r:embed="rId3">
            <a:alphaModFix/>
          </a:blip>
          <a:srcRect/>
          <a:stretch/>
        </p:blipFill>
        <p:spPr>
          <a:xfrm>
            <a:off x="1753797" y="1275147"/>
            <a:ext cx="410750" cy="410750"/>
          </a:xfrm>
          <a:prstGeom prst="rect">
            <a:avLst/>
          </a:prstGeom>
          <a:noFill/>
          <a:ln>
            <a:noFill/>
          </a:ln>
        </p:spPr>
      </p:pic>
      <p:pic>
        <p:nvPicPr>
          <p:cNvPr id="74" name="Google Shape;74;p3"/>
          <p:cNvPicPr preferRelativeResize="0"/>
          <p:nvPr/>
        </p:nvPicPr>
        <p:blipFill rotWithShape="1">
          <a:blip r:embed="rId4">
            <a:alphaModFix/>
          </a:blip>
          <a:srcRect/>
          <a:stretch/>
        </p:blipFill>
        <p:spPr>
          <a:xfrm>
            <a:off x="1753800" y="1759725"/>
            <a:ext cx="340650" cy="314443"/>
          </a:xfrm>
          <a:prstGeom prst="rect">
            <a:avLst/>
          </a:prstGeom>
          <a:noFill/>
          <a:ln>
            <a:noFill/>
          </a:ln>
        </p:spPr>
      </p:pic>
      <p:pic>
        <p:nvPicPr>
          <p:cNvPr id="75" name="Google Shape;75;p3"/>
          <p:cNvPicPr preferRelativeResize="0"/>
          <p:nvPr/>
        </p:nvPicPr>
        <p:blipFill rotWithShape="1">
          <a:blip r:embed="rId5">
            <a:alphaModFix/>
          </a:blip>
          <a:srcRect/>
          <a:stretch/>
        </p:blipFill>
        <p:spPr>
          <a:xfrm>
            <a:off x="2445612" y="2074175"/>
            <a:ext cx="518500" cy="321475"/>
          </a:xfrm>
          <a:prstGeom prst="rect">
            <a:avLst/>
          </a:prstGeom>
          <a:noFill/>
          <a:ln>
            <a:noFill/>
          </a:ln>
        </p:spPr>
      </p:pic>
      <p:pic>
        <p:nvPicPr>
          <p:cNvPr id="76" name="Google Shape;76;p3"/>
          <p:cNvPicPr preferRelativeResize="0"/>
          <p:nvPr/>
        </p:nvPicPr>
        <p:blipFill rotWithShape="1">
          <a:blip r:embed="rId6">
            <a:alphaModFix/>
          </a:blip>
          <a:srcRect/>
          <a:stretch/>
        </p:blipFill>
        <p:spPr>
          <a:xfrm>
            <a:off x="2964099" y="2074175"/>
            <a:ext cx="340653" cy="321475"/>
          </a:xfrm>
          <a:prstGeom prst="rect">
            <a:avLst/>
          </a:prstGeom>
          <a:noFill/>
          <a:ln>
            <a:noFill/>
          </a:ln>
        </p:spPr>
      </p:pic>
      <p:pic>
        <p:nvPicPr>
          <p:cNvPr id="78" name="Google Shape;78;p3"/>
          <p:cNvPicPr preferRelativeResize="0"/>
          <p:nvPr/>
        </p:nvPicPr>
        <p:blipFill rotWithShape="1">
          <a:blip r:embed="rId7">
            <a:alphaModFix/>
          </a:blip>
          <a:srcRect/>
          <a:stretch/>
        </p:blipFill>
        <p:spPr>
          <a:xfrm>
            <a:off x="1072372" y="2939797"/>
            <a:ext cx="270675" cy="270675"/>
          </a:xfrm>
          <a:prstGeom prst="rect">
            <a:avLst/>
          </a:prstGeom>
          <a:noFill/>
          <a:ln>
            <a:noFill/>
          </a:ln>
        </p:spPr>
      </p:pic>
      <p:pic>
        <p:nvPicPr>
          <p:cNvPr id="79" name="Google Shape;79;p3"/>
          <p:cNvPicPr preferRelativeResize="0"/>
          <p:nvPr/>
        </p:nvPicPr>
        <p:blipFill rotWithShape="1">
          <a:blip r:embed="rId8">
            <a:alphaModFix/>
          </a:blip>
          <a:srcRect/>
          <a:stretch/>
        </p:blipFill>
        <p:spPr>
          <a:xfrm>
            <a:off x="1209900" y="3316625"/>
            <a:ext cx="677054" cy="379150"/>
          </a:xfrm>
          <a:prstGeom prst="rect">
            <a:avLst/>
          </a:prstGeom>
          <a:noFill/>
          <a:ln>
            <a:noFill/>
          </a:ln>
        </p:spPr>
      </p:pic>
      <p:pic>
        <p:nvPicPr>
          <p:cNvPr id="80" name="Google Shape;80;p3"/>
          <p:cNvPicPr preferRelativeResize="0"/>
          <p:nvPr/>
        </p:nvPicPr>
        <p:blipFill rotWithShape="1">
          <a:blip r:embed="rId9">
            <a:alphaModFix/>
          </a:blip>
          <a:srcRect l="31942" t="4734" r="32830" b="59984"/>
          <a:stretch/>
        </p:blipFill>
        <p:spPr>
          <a:xfrm>
            <a:off x="2078849" y="3570700"/>
            <a:ext cx="720751" cy="410750"/>
          </a:xfrm>
          <a:prstGeom prst="rect">
            <a:avLst/>
          </a:prstGeom>
          <a:noFill/>
          <a:ln>
            <a:noFill/>
          </a:ln>
        </p:spPr>
      </p:pic>
      <p:pic>
        <p:nvPicPr>
          <p:cNvPr id="81" name="Google Shape;81;p3"/>
          <p:cNvPicPr preferRelativeResize="0"/>
          <p:nvPr/>
        </p:nvPicPr>
        <p:blipFill rotWithShape="1">
          <a:blip r:embed="rId10">
            <a:alphaModFix/>
          </a:blip>
          <a:srcRect/>
          <a:stretch/>
        </p:blipFill>
        <p:spPr>
          <a:xfrm>
            <a:off x="2530075" y="3981440"/>
            <a:ext cx="459575" cy="478375"/>
          </a:xfrm>
          <a:prstGeom prst="rect">
            <a:avLst/>
          </a:prstGeom>
          <a:noFill/>
          <a:ln>
            <a:noFill/>
          </a:ln>
        </p:spPr>
      </p:pic>
      <p:pic>
        <p:nvPicPr>
          <p:cNvPr id="83" name="Google Shape;83;p3"/>
          <p:cNvPicPr preferRelativeResize="0"/>
          <p:nvPr/>
        </p:nvPicPr>
        <p:blipFill rotWithShape="1">
          <a:blip r:embed="rId11">
            <a:alphaModFix/>
          </a:blip>
          <a:srcRect/>
          <a:stretch/>
        </p:blipFill>
        <p:spPr>
          <a:xfrm>
            <a:off x="7011875" y="1273700"/>
            <a:ext cx="410750" cy="352075"/>
          </a:xfrm>
          <a:prstGeom prst="rect">
            <a:avLst/>
          </a:prstGeom>
          <a:noFill/>
          <a:ln>
            <a:noFill/>
          </a:ln>
        </p:spPr>
      </p:pic>
      <p:pic>
        <p:nvPicPr>
          <p:cNvPr id="84" name="Google Shape;84;p3"/>
          <p:cNvPicPr preferRelativeResize="0"/>
          <p:nvPr/>
        </p:nvPicPr>
        <p:blipFill rotWithShape="1">
          <a:blip r:embed="rId12">
            <a:alphaModFix/>
          </a:blip>
          <a:srcRect/>
          <a:stretch/>
        </p:blipFill>
        <p:spPr>
          <a:xfrm>
            <a:off x="7089874" y="1685899"/>
            <a:ext cx="340650" cy="277766"/>
          </a:xfrm>
          <a:prstGeom prst="rect">
            <a:avLst/>
          </a:prstGeom>
          <a:noFill/>
          <a:ln>
            <a:noFill/>
          </a:ln>
        </p:spPr>
      </p:pic>
      <p:pic>
        <p:nvPicPr>
          <p:cNvPr id="85" name="Google Shape;85;p3"/>
          <p:cNvPicPr preferRelativeResize="0"/>
          <p:nvPr/>
        </p:nvPicPr>
        <p:blipFill rotWithShape="1">
          <a:blip r:embed="rId13">
            <a:alphaModFix/>
          </a:blip>
          <a:srcRect/>
          <a:stretch/>
        </p:blipFill>
        <p:spPr>
          <a:xfrm>
            <a:off x="5693565" y="2046665"/>
            <a:ext cx="459575" cy="459575"/>
          </a:xfrm>
          <a:prstGeom prst="rect">
            <a:avLst/>
          </a:prstGeom>
          <a:noFill/>
          <a:ln>
            <a:noFill/>
          </a:ln>
        </p:spPr>
      </p:pic>
      <p:pic>
        <p:nvPicPr>
          <p:cNvPr id="86" name="Google Shape;86;p3"/>
          <p:cNvPicPr preferRelativeResize="0"/>
          <p:nvPr/>
        </p:nvPicPr>
        <p:blipFill rotWithShape="1">
          <a:blip r:embed="rId14">
            <a:alphaModFix/>
          </a:blip>
          <a:srcRect/>
          <a:stretch/>
        </p:blipFill>
        <p:spPr>
          <a:xfrm>
            <a:off x="5453073" y="2571748"/>
            <a:ext cx="1036101" cy="261925"/>
          </a:xfrm>
          <a:prstGeom prst="rect">
            <a:avLst/>
          </a:prstGeom>
          <a:noFill/>
          <a:ln>
            <a:noFill/>
          </a:ln>
        </p:spPr>
      </p:pic>
      <p:pic>
        <p:nvPicPr>
          <p:cNvPr id="88" name="Google Shape;88;p3"/>
          <p:cNvPicPr preferRelativeResize="0"/>
          <p:nvPr/>
        </p:nvPicPr>
        <p:blipFill rotWithShape="1">
          <a:blip r:embed="rId15">
            <a:alphaModFix/>
          </a:blip>
          <a:srcRect/>
          <a:stretch/>
        </p:blipFill>
        <p:spPr>
          <a:xfrm>
            <a:off x="6218509" y="2944171"/>
            <a:ext cx="270665" cy="261925"/>
          </a:xfrm>
          <a:prstGeom prst="rect">
            <a:avLst/>
          </a:prstGeom>
          <a:noFill/>
          <a:ln>
            <a:noFill/>
          </a:ln>
        </p:spPr>
      </p:pic>
      <p:pic>
        <p:nvPicPr>
          <p:cNvPr id="89" name="Google Shape;89;p3"/>
          <p:cNvPicPr preferRelativeResize="0"/>
          <p:nvPr/>
        </p:nvPicPr>
        <p:blipFill rotWithShape="1">
          <a:blip r:embed="rId16">
            <a:alphaModFix/>
          </a:blip>
          <a:srcRect/>
          <a:stretch/>
        </p:blipFill>
        <p:spPr>
          <a:xfrm>
            <a:off x="8057869" y="4382500"/>
            <a:ext cx="340650" cy="321458"/>
          </a:xfrm>
          <a:prstGeom prst="rect">
            <a:avLst/>
          </a:prstGeom>
          <a:noFill/>
          <a:ln>
            <a:noFill/>
          </a:ln>
        </p:spPr>
      </p:pic>
      <p:pic>
        <p:nvPicPr>
          <p:cNvPr id="90" name="Google Shape;90;p3"/>
          <p:cNvPicPr preferRelativeResize="0"/>
          <p:nvPr/>
        </p:nvPicPr>
        <p:blipFill rotWithShape="1">
          <a:blip r:embed="rId17">
            <a:alphaModFix/>
          </a:blip>
          <a:srcRect/>
          <a:stretch/>
        </p:blipFill>
        <p:spPr>
          <a:xfrm>
            <a:off x="6872275" y="4376613"/>
            <a:ext cx="340650" cy="333254"/>
          </a:xfrm>
          <a:prstGeom prst="rect">
            <a:avLst/>
          </a:prstGeom>
          <a:noFill/>
          <a:ln>
            <a:noFill/>
          </a:ln>
        </p:spPr>
      </p:pic>
      <p:pic>
        <p:nvPicPr>
          <p:cNvPr id="91" name="Google Shape;91;p3"/>
          <p:cNvPicPr preferRelativeResize="0"/>
          <p:nvPr/>
        </p:nvPicPr>
        <p:blipFill rotWithShape="1">
          <a:blip r:embed="rId18">
            <a:alphaModFix/>
          </a:blip>
          <a:srcRect/>
          <a:stretch/>
        </p:blipFill>
        <p:spPr>
          <a:xfrm>
            <a:off x="7267475" y="4402963"/>
            <a:ext cx="340650" cy="280535"/>
          </a:xfrm>
          <a:prstGeom prst="rect">
            <a:avLst/>
          </a:prstGeom>
          <a:noFill/>
          <a:ln>
            <a:noFill/>
          </a:ln>
        </p:spPr>
      </p:pic>
      <p:pic>
        <p:nvPicPr>
          <p:cNvPr id="92" name="Google Shape;92;p3"/>
          <p:cNvPicPr preferRelativeResize="0"/>
          <p:nvPr/>
        </p:nvPicPr>
        <p:blipFill rotWithShape="1">
          <a:blip r:embed="rId19">
            <a:alphaModFix/>
          </a:blip>
          <a:srcRect/>
          <a:stretch/>
        </p:blipFill>
        <p:spPr>
          <a:xfrm>
            <a:off x="7662675" y="4364612"/>
            <a:ext cx="340650" cy="357262"/>
          </a:xfrm>
          <a:prstGeom prst="rect">
            <a:avLst/>
          </a:prstGeom>
          <a:noFill/>
          <a:ln>
            <a:noFill/>
          </a:ln>
        </p:spPr>
      </p:pic>
      <p:pic>
        <p:nvPicPr>
          <p:cNvPr id="93" name="Google Shape;93;p3"/>
          <p:cNvPicPr preferRelativeResize="0"/>
          <p:nvPr/>
        </p:nvPicPr>
        <p:blipFill rotWithShape="1">
          <a:blip r:embed="rId20">
            <a:alphaModFix/>
          </a:blip>
          <a:srcRect/>
          <a:stretch/>
        </p:blipFill>
        <p:spPr>
          <a:xfrm>
            <a:off x="8168192" y="3219048"/>
            <a:ext cx="410750" cy="410750"/>
          </a:xfrm>
          <a:prstGeom prst="rect">
            <a:avLst/>
          </a:prstGeom>
          <a:noFill/>
          <a:ln>
            <a:noFill/>
          </a:ln>
        </p:spPr>
      </p:pic>
      <p:pic>
        <p:nvPicPr>
          <p:cNvPr id="94" name="Google Shape;94;p3"/>
          <p:cNvPicPr preferRelativeResize="0"/>
          <p:nvPr/>
        </p:nvPicPr>
        <p:blipFill rotWithShape="1">
          <a:blip r:embed="rId21">
            <a:alphaModFix/>
          </a:blip>
          <a:srcRect/>
          <a:stretch/>
        </p:blipFill>
        <p:spPr>
          <a:xfrm>
            <a:off x="3134340" y="2426789"/>
            <a:ext cx="1690675" cy="946775"/>
          </a:xfrm>
          <a:prstGeom prst="rect">
            <a:avLst/>
          </a:prstGeom>
          <a:noFill/>
          <a:ln>
            <a:noFill/>
          </a:ln>
        </p:spPr>
      </p:pic>
      <p:pic>
        <p:nvPicPr>
          <p:cNvPr id="95" name="Google Shape;95;p3"/>
          <p:cNvPicPr preferRelativeResize="0"/>
          <p:nvPr/>
        </p:nvPicPr>
        <p:blipFill rotWithShape="1">
          <a:blip r:embed="rId22">
            <a:alphaModFix/>
          </a:blip>
          <a:srcRect/>
          <a:stretch/>
        </p:blipFill>
        <p:spPr>
          <a:xfrm>
            <a:off x="7544812" y="3182287"/>
            <a:ext cx="554975" cy="554975"/>
          </a:xfrm>
          <a:prstGeom prst="rect">
            <a:avLst/>
          </a:prstGeom>
          <a:noFill/>
          <a:ln>
            <a:noFill/>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219232" y="126527"/>
            <a:ext cx="8520600" cy="613200"/>
          </a:xfrm>
        </p:spPr>
        <p:txBody>
          <a:bodyPr>
            <a:normAutofit/>
          </a:bodyPr>
          <a:lstStyle/>
          <a:p>
            <a:r>
              <a:rPr lang="en-US" sz="2800" b="1" dirty="0" smtClean="0">
                <a:latin typeface="Times New Roman" panose="02020603050405020304" pitchFamily="18" charset="0"/>
                <a:cs typeface="Times New Roman" panose="02020603050405020304" pitchFamily="18" charset="0"/>
              </a:rPr>
              <a:t>Zigwheels HomePage</a:t>
            </a:r>
            <a:endParaRPr lang="en-US" sz="2800" b="1"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832566"/>
            <a:ext cx="8282632" cy="4120075"/>
          </a:xfrm>
          <a:prstGeom prst="rect">
            <a:avLst/>
          </a:prstGeom>
        </p:spPr>
      </p:pic>
    </p:spTree>
    <p:extLst>
      <p:ext uri="{BB962C8B-B14F-4D97-AF65-F5344CB8AC3E}">
        <p14:creationId xmlns:p14="http://schemas.microsoft.com/office/powerpoint/2010/main" val="27859291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0942" y="-74428"/>
            <a:ext cx="8520600" cy="771145"/>
          </a:xfrm>
        </p:spPr>
        <p:txBody>
          <a:bodyPr>
            <a:normAutofit/>
          </a:bodyPr>
          <a:lstStyle/>
          <a:p>
            <a:r>
              <a:rPr lang="en-US" sz="2800" b="1" dirty="0" smtClean="0">
                <a:latin typeface="Times New Roman" panose="02020603050405020304" pitchFamily="18" charset="0"/>
                <a:cs typeface="Times New Roman" panose="02020603050405020304" pitchFamily="18" charset="0"/>
              </a:rPr>
              <a:t>Login Page in Zigwheels </a:t>
            </a:r>
            <a:endParaRPr lang="en-US" sz="2800" b="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0942" y="622289"/>
            <a:ext cx="8520599" cy="4385646"/>
          </a:xfrm>
          <a:prstGeom prst="rect">
            <a:avLst/>
          </a:prstGeom>
        </p:spPr>
      </p:pic>
    </p:spTree>
    <p:extLst>
      <p:ext uri="{BB962C8B-B14F-4D97-AF65-F5344CB8AC3E}">
        <p14:creationId xmlns:p14="http://schemas.microsoft.com/office/powerpoint/2010/main" val="39934861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11700" y="0"/>
            <a:ext cx="8520600" cy="613200"/>
          </a:xfrm>
        </p:spPr>
        <p:txBody>
          <a:bodyPr>
            <a:normAutofit/>
          </a:bodyPr>
          <a:lstStyle/>
          <a:p>
            <a:r>
              <a:rPr lang="en-US" sz="2800" b="1" dirty="0" smtClean="0">
                <a:latin typeface="Times New Roman" panose="02020603050405020304" pitchFamily="18" charset="0"/>
                <a:cs typeface="Times New Roman" panose="02020603050405020304" pitchFamily="18" charset="0"/>
              </a:rPr>
              <a:t>Used Cars</a:t>
            </a:r>
            <a:endParaRPr lang="en-US" sz="2800" b="1"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p:txBody>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700" y="572271"/>
            <a:ext cx="8520600" cy="4367954"/>
          </a:xfrm>
          <a:prstGeom prst="rect">
            <a:avLst/>
          </a:prstGeom>
        </p:spPr>
      </p:pic>
    </p:spTree>
    <p:extLst>
      <p:ext uri="{BB962C8B-B14F-4D97-AF65-F5344CB8AC3E}">
        <p14:creationId xmlns:p14="http://schemas.microsoft.com/office/powerpoint/2010/main" val="7756177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60556" y="5148"/>
            <a:ext cx="8520600" cy="613200"/>
          </a:xfrm>
        </p:spPr>
        <p:txBody>
          <a:bodyPr>
            <a:normAutofit/>
          </a:bodyPr>
          <a:lstStyle/>
          <a:p>
            <a:r>
              <a:rPr lang="en-US" sz="2800" b="1" dirty="0" smtClean="0">
                <a:latin typeface="Times New Roman" panose="02020603050405020304" pitchFamily="18" charset="0"/>
                <a:cs typeface="Times New Roman" panose="02020603050405020304" pitchFamily="18" charset="0"/>
              </a:rPr>
              <a:t>Upcoming Bikes</a:t>
            </a:r>
            <a:endParaRPr lang="en-US" sz="2800" b="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875" y="618348"/>
            <a:ext cx="8442250" cy="4316967"/>
          </a:xfrm>
          <a:prstGeom prst="rect">
            <a:avLst/>
          </a:prstGeom>
        </p:spPr>
      </p:pic>
    </p:spTree>
    <p:extLst>
      <p:ext uri="{BB962C8B-B14F-4D97-AF65-F5344CB8AC3E}">
        <p14:creationId xmlns:p14="http://schemas.microsoft.com/office/powerpoint/2010/main" val="29163421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Shape 99"/>
        <p:cNvGrpSpPr/>
        <p:nvPr/>
      </p:nvGrpSpPr>
      <p:grpSpPr>
        <a:xfrm>
          <a:off x="0" y="0"/>
          <a:ext cx="0" cy="0"/>
          <a:chOff x="0" y="0"/>
          <a:chExt cx="0" cy="0"/>
        </a:xfrm>
      </p:grpSpPr>
      <p:sp>
        <p:nvSpPr>
          <p:cNvPr id="100" name="Google Shape;100;p4"/>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b="1" dirty="0" smtClean="0">
                <a:solidFill>
                  <a:schemeClr val="bg1"/>
                </a:solidFill>
                <a:latin typeface="Times New Roman"/>
                <a:ea typeface="Times New Roman"/>
                <a:cs typeface="Times New Roman"/>
                <a:sym typeface="Times New Roman"/>
              </a:rPr>
              <a:t>Selenium </a:t>
            </a:r>
            <a:endParaRPr b="1" dirty="0">
              <a:solidFill>
                <a:schemeClr val="bg1"/>
              </a:solidFill>
              <a:latin typeface="Times New Roman"/>
              <a:ea typeface="Times New Roman"/>
              <a:cs typeface="Times New Roman"/>
              <a:sym typeface="Times New Roman"/>
            </a:endParaRPr>
          </a:p>
        </p:txBody>
      </p:sp>
      <p:sp>
        <p:nvSpPr>
          <p:cNvPr id="101" name="Google Shape;101;p4"/>
          <p:cNvSpPr txBox="1">
            <a:spLocks noGrp="1"/>
          </p:cNvSpPr>
          <p:nvPr>
            <p:ph type="body" idx="1"/>
          </p:nvPr>
        </p:nvSpPr>
        <p:spPr>
          <a:xfrm>
            <a:off x="680484" y="1315437"/>
            <a:ext cx="7907166" cy="3384154"/>
          </a:xfrm>
          <a:prstGeom prst="rect">
            <a:avLst/>
          </a:prstGeom>
          <a:noFill/>
          <a:ln>
            <a:noFill/>
          </a:ln>
        </p:spPr>
        <p:txBody>
          <a:bodyPr spcFirstLastPara="1" wrap="square" lIns="91425" tIns="91425" rIns="91425" bIns="91425" anchor="t" anchorCtr="0">
            <a:noAutofit/>
          </a:bodyPr>
          <a:lstStyle/>
          <a:p>
            <a:pPr lvl="0" indent="-457200" algn="l" rtl="0">
              <a:lnSpc>
                <a:spcPct val="115000"/>
              </a:lnSpc>
              <a:spcBef>
                <a:spcPts val="0"/>
              </a:spcBef>
              <a:spcAft>
                <a:spcPts val="0"/>
              </a:spcAft>
              <a:buSzPts val="1800"/>
              <a:buFont typeface="+mj-lt"/>
              <a:buAutoNum type="arabicPeriod"/>
            </a:pPr>
            <a:r>
              <a:rPr lang="en" sz="2000" dirty="0">
                <a:solidFill>
                  <a:schemeClr val="bg1"/>
                </a:solidFill>
                <a:latin typeface="Times New Roman" panose="02020603050405020304" pitchFamily="18" charset="0"/>
                <a:ea typeface="Times New Roman"/>
                <a:cs typeface="Times New Roman" panose="02020603050405020304" pitchFamily="18" charset="0"/>
                <a:sym typeface="Times New Roman"/>
              </a:rPr>
              <a:t>Selenium is a beneficial automation tool because it is not only open source but also a portable software testing framework for web applications </a:t>
            </a:r>
            <a:r>
              <a:rPr lang="en" sz="2000" dirty="0" smtClean="0">
                <a:solidFill>
                  <a:schemeClr val="bg1"/>
                </a:solidFill>
                <a:latin typeface="Times New Roman" panose="02020603050405020304" pitchFamily="18" charset="0"/>
                <a:ea typeface="Times New Roman"/>
                <a:cs typeface="Times New Roman" panose="02020603050405020304" pitchFamily="18" charset="0"/>
                <a:sym typeface="Times New Roman"/>
              </a:rPr>
              <a:t>.</a:t>
            </a:r>
            <a:endParaRPr lang="en" sz="2000" dirty="0">
              <a:solidFill>
                <a:schemeClr val="bg1"/>
              </a:solidFill>
              <a:latin typeface="Times New Roman" panose="02020603050405020304" pitchFamily="18" charset="0"/>
              <a:ea typeface="Times New Roman"/>
              <a:cs typeface="Times New Roman" panose="02020603050405020304" pitchFamily="18" charset="0"/>
              <a:sym typeface="Times New Roman"/>
            </a:endParaRPr>
          </a:p>
          <a:p>
            <a:pPr lvl="0" indent="-457200">
              <a:buFont typeface="+mj-lt"/>
              <a:buAutoNum type="arabicPeriod"/>
            </a:pPr>
            <a:r>
              <a:rPr lang="en-US" sz="2000" dirty="0" smtClean="0">
                <a:solidFill>
                  <a:schemeClr val="bg1"/>
                </a:solidFill>
                <a:latin typeface="Times New Roman" panose="02020603050405020304" pitchFamily="18" charset="0"/>
                <a:cs typeface="Times New Roman" panose="02020603050405020304" pitchFamily="18" charset="0"/>
              </a:rPr>
              <a:t>Selenium </a:t>
            </a:r>
            <a:r>
              <a:rPr lang="en-US" sz="2000" dirty="0">
                <a:solidFill>
                  <a:schemeClr val="bg1"/>
                </a:solidFill>
                <a:latin typeface="Times New Roman" panose="02020603050405020304" pitchFamily="18" charset="0"/>
                <a:cs typeface="Times New Roman" panose="02020603050405020304" pitchFamily="18" charset="0"/>
              </a:rPr>
              <a:t>provides a playback tool for authoring functional </a:t>
            </a:r>
            <a:r>
              <a:rPr lang="en-US" sz="2000" dirty="0" smtClean="0">
                <a:solidFill>
                  <a:schemeClr val="bg1"/>
                </a:solidFill>
                <a:latin typeface="Times New Roman" panose="02020603050405020304" pitchFamily="18" charset="0"/>
                <a:cs typeface="Times New Roman" panose="02020603050405020304" pitchFamily="18" charset="0"/>
              </a:rPr>
              <a:t>tests</a:t>
            </a:r>
            <a:r>
              <a:rPr lang="en-US" sz="2000" dirty="0">
                <a:solidFill>
                  <a:schemeClr val="bg1"/>
                </a:solidFill>
                <a:latin typeface="Times New Roman" panose="02020603050405020304" pitchFamily="18" charset="0"/>
                <a:cs typeface="Times New Roman" panose="02020603050405020304" pitchFamily="18" charset="0"/>
              </a:rPr>
              <a:t> without the need to learn a test scripting </a:t>
            </a:r>
            <a:r>
              <a:rPr lang="en-US" sz="2000" dirty="0" smtClean="0">
                <a:solidFill>
                  <a:schemeClr val="bg1"/>
                </a:solidFill>
                <a:latin typeface="Times New Roman" panose="02020603050405020304" pitchFamily="18" charset="0"/>
                <a:cs typeface="Times New Roman" panose="02020603050405020304" pitchFamily="18" charset="0"/>
              </a:rPr>
              <a:t>language(Selenium </a:t>
            </a:r>
            <a:r>
              <a:rPr lang="en-US" sz="2000" dirty="0">
                <a:solidFill>
                  <a:schemeClr val="bg1"/>
                </a:solidFill>
                <a:latin typeface="Times New Roman" panose="02020603050405020304" pitchFamily="18" charset="0"/>
                <a:cs typeface="Times New Roman" panose="02020603050405020304" pitchFamily="18" charset="0"/>
              </a:rPr>
              <a:t>IDE). It also provides a test domain-specific </a:t>
            </a:r>
            <a:r>
              <a:rPr lang="en-US" sz="2000" dirty="0" smtClean="0">
                <a:solidFill>
                  <a:schemeClr val="bg1"/>
                </a:solidFill>
                <a:latin typeface="Times New Roman" panose="02020603050405020304" pitchFamily="18" charset="0"/>
                <a:cs typeface="Times New Roman" panose="02020603050405020304" pitchFamily="18" charset="0"/>
              </a:rPr>
              <a:t>language </a:t>
            </a:r>
            <a:r>
              <a:rPr lang="en-US" sz="2000" dirty="0">
                <a:solidFill>
                  <a:schemeClr val="bg1"/>
                </a:solidFill>
                <a:latin typeface="Times New Roman" panose="02020603050405020304" pitchFamily="18" charset="0"/>
                <a:cs typeface="Times New Roman" panose="02020603050405020304" pitchFamily="18" charset="0"/>
              </a:rPr>
              <a:t>to write tests in a number of popular programming languages,</a:t>
            </a:r>
            <a:endParaRPr sz="2000" dirty="0">
              <a:solidFill>
                <a:schemeClr val="bg1"/>
              </a:solidFill>
              <a:latin typeface="Times New Roman" panose="02020603050405020304" pitchFamily="18" charset="0"/>
              <a:ea typeface="Times New Roman"/>
              <a:cs typeface="Times New Roman" panose="02020603050405020304" pitchFamily="18" charset="0"/>
              <a:sym typeface="Times New Roman"/>
            </a:endParaRPr>
          </a:p>
          <a:p>
            <a:pPr lvl="0" indent="-457200" algn="l" rtl="0">
              <a:lnSpc>
                <a:spcPct val="115000"/>
              </a:lnSpc>
              <a:spcBef>
                <a:spcPts val="1600"/>
              </a:spcBef>
              <a:spcAft>
                <a:spcPts val="1600"/>
              </a:spcAft>
              <a:buSzPts val="1800"/>
              <a:buFont typeface="+mj-lt"/>
              <a:buAutoNum type="arabicPeriod"/>
            </a:pPr>
            <a:r>
              <a:rPr lang="en" sz="2000" dirty="0">
                <a:solidFill>
                  <a:schemeClr val="bg1"/>
                </a:solidFill>
                <a:latin typeface="Times New Roman" panose="02020603050405020304" pitchFamily="18" charset="0"/>
                <a:ea typeface="Times New Roman"/>
                <a:cs typeface="Times New Roman" panose="02020603050405020304" pitchFamily="18" charset="0"/>
                <a:sym typeface="Times New Roman"/>
              </a:rPr>
              <a:t>Selenium support multiple languages like Java, C#, Ruby, Python etc.</a:t>
            </a:r>
            <a:endParaRPr sz="2000" dirty="0">
              <a:solidFill>
                <a:schemeClr val="bg1"/>
              </a:solidFill>
              <a:latin typeface="Times New Roman" panose="02020603050405020304" pitchFamily="18" charset="0"/>
              <a:ea typeface="Times New Roman"/>
              <a:cs typeface="Times New Roman" panose="02020603050405020304" pitchFamily="18" charset="0"/>
              <a:sym typeface="Times New Roman"/>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42"/>
        <p:cNvGrpSpPr/>
        <p:nvPr/>
      </p:nvGrpSpPr>
      <p:grpSpPr>
        <a:xfrm>
          <a:off x="0" y="0"/>
          <a:ext cx="0" cy="0"/>
          <a:chOff x="0" y="0"/>
          <a:chExt cx="0" cy="0"/>
        </a:xfrm>
      </p:grpSpPr>
      <p:sp>
        <p:nvSpPr>
          <p:cNvPr id="143" name="Google Shape;143;p11"/>
          <p:cNvSpPr txBox="1">
            <a:spLocks noGrp="1"/>
          </p:cNvSpPr>
          <p:nvPr>
            <p:ph type="title"/>
          </p:nvPr>
        </p:nvSpPr>
        <p:spPr>
          <a:xfrm>
            <a:off x="237325" y="383050"/>
            <a:ext cx="8520600" cy="613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b="1" dirty="0">
                <a:solidFill>
                  <a:schemeClr val="bg2"/>
                </a:solidFill>
                <a:latin typeface="Times New Roman"/>
                <a:ea typeface="Times New Roman"/>
                <a:cs typeface="Times New Roman"/>
                <a:sym typeface="Times New Roman"/>
              </a:rPr>
              <a:t>Maven</a:t>
            </a:r>
            <a:endParaRPr b="1" dirty="0">
              <a:solidFill>
                <a:schemeClr val="bg2"/>
              </a:solidFill>
              <a:latin typeface="Times New Roman"/>
              <a:ea typeface="Times New Roman"/>
              <a:cs typeface="Times New Roman"/>
              <a:sym typeface="Times New Roman"/>
            </a:endParaRPr>
          </a:p>
        </p:txBody>
      </p:sp>
      <p:sp>
        <p:nvSpPr>
          <p:cNvPr id="144" name="Google Shape;144;p11"/>
          <p:cNvSpPr txBox="1">
            <a:spLocks noGrp="1"/>
          </p:cNvSpPr>
          <p:nvPr>
            <p:ph type="body" idx="1"/>
          </p:nvPr>
        </p:nvSpPr>
        <p:spPr>
          <a:xfrm>
            <a:off x="311700" y="1171600"/>
            <a:ext cx="8520600" cy="3397200"/>
          </a:xfrm>
          <a:prstGeom prst="rect">
            <a:avLst/>
          </a:prstGeom>
          <a:noFill/>
          <a:ln>
            <a:noFill/>
          </a:ln>
        </p:spPr>
        <p:txBody>
          <a:bodyPr spcFirstLastPara="1" wrap="square" lIns="91425" tIns="91425" rIns="91425" bIns="91425" anchor="t" anchorCtr="0">
            <a:noAutofit/>
          </a:bodyPr>
          <a:lstStyle/>
          <a:p>
            <a:pPr lvl="0" indent="-457200" algn="l" rtl="0">
              <a:lnSpc>
                <a:spcPct val="115000"/>
              </a:lnSpc>
              <a:spcBef>
                <a:spcPts val="0"/>
              </a:spcBef>
              <a:spcAft>
                <a:spcPts val="0"/>
              </a:spcAft>
              <a:buSzPts val="1800"/>
              <a:buFont typeface="+mj-lt"/>
              <a:buAutoNum type="arabicPeriod"/>
            </a:pPr>
            <a:r>
              <a:rPr lang="en" sz="2000" dirty="0">
                <a:solidFill>
                  <a:schemeClr val="tx1"/>
                </a:solidFill>
                <a:latin typeface="Times New Roman" panose="02020603050405020304" pitchFamily="18" charset="0"/>
                <a:ea typeface="Times New Roman"/>
                <a:cs typeface="Times New Roman" panose="02020603050405020304" pitchFamily="18" charset="0"/>
                <a:sym typeface="Times New Roman"/>
              </a:rPr>
              <a:t>Maven is a tool which is used for building and managing dependency for  java based projects</a:t>
            </a:r>
            <a:r>
              <a:rPr lang="en" sz="2000" dirty="0" smtClean="0">
                <a:solidFill>
                  <a:schemeClr val="tx1"/>
                </a:solidFill>
                <a:latin typeface="Times New Roman" panose="02020603050405020304" pitchFamily="18" charset="0"/>
                <a:ea typeface="Times New Roman"/>
                <a:cs typeface="Times New Roman" panose="02020603050405020304" pitchFamily="18" charset="0"/>
                <a:sym typeface="Times New Roman"/>
              </a:rPr>
              <a:t>.</a:t>
            </a:r>
          </a:p>
          <a:p>
            <a:pPr lvl="0" indent="-457200">
              <a:buFont typeface="+mj-lt"/>
              <a:buAutoNum type="arabicPeriod"/>
            </a:pPr>
            <a:r>
              <a:rPr lang="en-US" sz="2000" dirty="0" smtClean="0">
                <a:solidFill>
                  <a:schemeClr val="tx1"/>
                </a:solidFill>
                <a:latin typeface="Times New Roman" panose="02020603050405020304" pitchFamily="18" charset="0"/>
                <a:cs typeface="Times New Roman" panose="02020603050405020304" pitchFamily="18" charset="0"/>
              </a:rPr>
              <a:t>Maven</a:t>
            </a:r>
            <a:r>
              <a:rPr lang="en-US" sz="2000" dirty="0">
                <a:solidFill>
                  <a:schemeClr val="tx1"/>
                </a:solidFill>
                <a:latin typeface="Times New Roman" panose="02020603050405020304" pitchFamily="18" charset="0"/>
                <a:cs typeface="Times New Roman" panose="02020603050405020304" pitchFamily="18" charset="0"/>
              </a:rPr>
              <a:t> is a project build or project management tool. It is used to check the compilation issues between framework components whenever multiple test engineer integrates their files into the same framework.</a:t>
            </a:r>
            <a:endParaRPr sz="2000" dirty="0">
              <a:solidFill>
                <a:schemeClr val="tx1"/>
              </a:solidFill>
              <a:latin typeface="Times New Roman" panose="02020603050405020304" pitchFamily="18" charset="0"/>
              <a:ea typeface="Times New Roman"/>
              <a:cs typeface="Times New Roman" panose="02020603050405020304" pitchFamily="18" charset="0"/>
              <a:sym typeface="Times New Roman"/>
            </a:endParaRPr>
          </a:p>
          <a:p>
            <a:pPr lvl="0" indent="-457200" algn="l" rtl="0">
              <a:lnSpc>
                <a:spcPct val="115000"/>
              </a:lnSpc>
              <a:spcBef>
                <a:spcPts val="1600"/>
              </a:spcBef>
              <a:spcAft>
                <a:spcPts val="1600"/>
              </a:spcAft>
              <a:buSzPts val="1800"/>
              <a:buFont typeface="+mj-lt"/>
              <a:buAutoNum type="arabicPeriod"/>
            </a:pPr>
            <a:r>
              <a:rPr lang="en" sz="2000" dirty="0">
                <a:solidFill>
                  <a:schemeClr val="tx1"/>
                </a:solidFill>
                <a:latin typeface="Times New Roman" panose="02020603050405020304" pitchFamily="18" charset="0"/>
                <a:ea typeface="Times New Roman"/>
                <a:cs typeface="Times New Roman" panose="02020603050405020304" pitchFamily="18" charset="0"/>
                <a:sym typeface="Times New Roman"/>
              </a:rPr>
              <a:t>Maven can be used when building project with POM (Page Object Model)  when working on big projects</a:t>
            </a:r>
            <a:r>
              <a:rPr lang="en" sz="2000" dirty="0">
                <a:solidFill>
                  <a:schemeClr val="tx1"/>
                </a:solidFill>
                <a:latin typeface="Times New Roman" panose="02020603050405020304" pitchFamily="18" charset="0"/>
                <a:cs typeface="Times New Roman" panose="02020603050405020304" pitchFamily="18" charset="0"/>
              </a:rPr>
              <a:t>  </a:t>
            </a:r>
            <a:endParaRPr sz="20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311</TotalTime>
  <Words>599</Words>
  <Application>Microsoft Office PowerPoint</Application>
  <PresentationFormat>On-screen Show (16:9)</PresentationFormat>
  <Paragraphs>91</Paragraphs>
  <Slides>19</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Times New Roman</vt:lpstr>
      <vt:lpstr>Arial</vt:lpstr>
      <vt:lpstr>Old Standard TT</vt:lpstr>
      <vt:lpstr>Roboto</vt:lpstr>
      <vt:lpstr>Paperback</vt:lpstr>
      <vt:lpstr>Hackathon</vt:lpstr>
      <vt:lpstr>PowerPoint Presentation</vt:lpstr>
      <vt:lpstr>PowerPoint Presentation</vt:lpstr>
      <vt:lpstr>Zigwheels HomePage</vt:lpstr>
      <vt:lpstr>Login Page in Zigwheels </vt:lpstr>
      <vt:lpstr>Used Cars</vt:lpstr>
      <vt:lpstr>Upcoming Bikes</vt:lpstr>
      <vt:lpstr>Selenium </vt:lpstr>
      <vt:lpstr>Maven</vt:lpstr>
      <vt:lpstr>TestNG</vt:lpstr>
      <vt:lpstr>PowerPoint Presentation</vt:lpstr>
      <vt:lpstr>Hybrid Framework</vt:lpstr>
      <vt:lpstr>Data- Driven Framework </vt:lpstr>
      <vt:lpstr>PowerPoint Presentation</vt:lpstr>
      <vt:lpstr>Keyword- Driven Framework</vt:lpstr>
      <vt:lpstr>Reports</vt:lpstr>
      <vt:lpstr>Source Code Management with Git</vt:lpstr>
      <vt:lpstr>Jenkins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Hackathon</dc:title>
  <dc:creator>intel</dc:creator>
  <cp:lastModifiedBy>WELCOME</cp:lastModifiedBy>
  <cp:revision>54</cp:revision>
  <dcterms:modified xsi:type="dcterms:W3CDTF">2021-03-20T16:12:56Z</dcterms:modified>
</cp:coreProperties>
</file>