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7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49123"/>
            <a:ext cx="312483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5471" y="3221615"/>
            <a:ext cx="4959350" cy="371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930" y="249123"/>
            <a:ext cx="2372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Blue</a:t>
            </a:r>
            <a:r>
              <a:rPr sz="3200" spc="-100" dirty="0"/>
              <a:t> </a:t>
            </a:r>
            <a:r>
              <a:rPr sz="3200" dirty="0"/>
              <a:t>tongue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4800" y="1066800"/>
            <a:ext cx="8458200" cy="52985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Synonyms:-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Sore mouth, sore muzzle,</a:t>
            </a:r>
            <a:r>
              <a:rPr sz="2800" b="1" spc="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ovine  catarrhal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Arial"/>
                <a:cs typeface="Arial"/>
              </a:rPr>
              <a:t>fever.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buSzPct val="96428"/>
              <a:buChar char="•"/>
              <a:tabLst>
                <a:tab pos="137795" algn="l"/>
              </a:tabLst>
            </a:pPr>
            <a:r>
              <a:rPr sz="2800" spc="-5" smtClean="0">
                <a:latin typeface="Arial"/>
                <a:cs typeface="Arial"/>
              </a:rPr>
              <a:t>Blue </a:t>
            </a:r>
            <a:r>
              <a:rPr sz="2800" dirty="0">
                <a:latin typeface="Arial"/>
                <a:cs typeface="Arial"/>
              </a:rPr>
              <a:t>tongue </a:t>
            </a:r>
            <a:r>
              <a:rPr sz="2800" spc="-5" dirty="0">
                <a:latin typeface="Arial"/>
                <a:cs typeface="Arial"/>
              </a:rPr>
              <a:t>is an </a:t>
            </a:r>
            <a:r>
              <a:rPr sz="2800" dirty="0">
                <a:latin typeface="Arial"/>
                <a:cs typeface="Arial"/>
              </a:rPr>
              <a:t>infectious, non contagious,  insect-borne viral disease </a:t>
            </a:r>
            <a:r>
              <a:rPr sz="2800" spc="-5" dirty="0">
                <a:latin typeface="Arial"/>
                <a:cs typeface="Arial"/>
              </a:rPr>
              <a:t>of sheep &amp; other  domestic&amp; wild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ruminants.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Arial"/>
                <a:cs typeface="Arial"/>
              </a:rPr>
              <a:t>The outcome </a:t>
            </a:r>
            <a:r>
              <a:rPr sz="2800" dirty="0">
                <a:latin typeface="Arial"/>
                <a:cs typeface="Arial"/>
              </a:rPr>
              <a:t>of infection </a:t>
            </a:r>
            <a:r>
              <a:rPr sz="2800" spc="-5" dirty="0">
                <a:latin typeface="Arial"/>
                <a:cs typeface="Arial"/>
              </a:rPr>
              <a:t>range </a:t>
            </a:r>
            <a:r>
              <a:rPr sz="2800" dirty="0">
                <a:latin typeface="Arial"/>
                <a:cs typeface="Arial"/>
              </a:rPr>
              <a:t>from inapparent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vast majority of infected animals </a:t>
            </a:r>
            <a:r>
              <a:rPr sz="2800" spc="-5" dirty="0">
                <a:latin typeface="Arial"/>
                <a:cs typeface="Arial"/>
              </a:rPr>
              <a:t>to fatal in a  </a:t>
            </a:r>
            <a:r>
              <a:rPr sz="2800" dirty="0">
                <a:latin typeface="Arial"/>
                <a:cs typeface="Arial"/>
              </a:rPr>
              <a:t>proportion </a:t>
            </a:r>
            <a:r>
              <a:rPr sz="2800" spc="-5" dirty="0">
                <a:latin typeface="Arial"/>
                <a:cs typeface="Arial"/>
              </a:rPr>
              <a:t>of infected sheep, </a:t>
            </a:r>
            <a:r>
              <a:rPr sz="2800" dirty="0">
                <a:latin typeface="Arial"/>
                <a:cs typeface="Arial"/>
              </a:rPr>
              <a:t>goat, </a:t>
            </a:r>
            <a:r>
              <a:rPr sz="2800" spc="-5" dirty="0">
                <a:latin typeface="Arial"/>
                <a:cs typeface="Arial"/>
              </a:rPr>
              <a:t>&amp; other  </a:t>
            </a:r>
            <a:r>
              <a:rPr sz="2800" dirty="0">
                <a:latin typeface="Arial"/>
                <a:cs typeface="Arial"/>
              </a:rPr>
              <a:t>ruminants.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Arial"/>
                <a:cs typeface="Arial"/>
              </a:rPr>
              <a:t>Blue </a:t>
            </a:r>
            <a:r>
              <a:rPr sz="2800" dirty="0">
                <a:latin typeface="Arial"/>
                <a:cs typeface="Arial"/>
              </a:rPr>
              <a:t>tongue so </a:t>
            </a:r>
            <a:r>
              <a:rPr sz="2800" spc="-5" dirty="0">
                <a:latin typeface="Arial"/>
                <a:cs typeface="Arial"/>
              </a:rPr>
              <a:t>called </a:t>
            </a:r>
            <a:r>
              <a:rPr sz="2800" dirty="0">
                <a:latin typeface="Arial"/>
                <a:cs typeface="Arial"/>
              </a:rPr>
              <a:t>because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can cause </a:t>
            </a:r>
            <a:r>
              <a:rPr sz="2800" spc="-5" dirty="0">
                <a:latin typeface="Arial"/>
                <a:cs typeface="Arial"/>
              </a:rPr>
              <a:t>a  loss </a:t>
            </a:r>
            <a:r>
              <a:rPr sz="2800" dirty="0">
                <a:latin typeface="Arial"/>
                <a:cs typeface="Arial"/>
              </a:rPr>
              <a:t>of oxygen </a:t>
            </a:r>
            <a:r>
              <a:rPr sz="2800" spc="-5" dirty="0">
                <a:latin typeface="Arial"/>
                <a:cs typeface="Arial"/>
              </a:rPr>
              <a:t>&amp; blue tinge to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tongue.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Transmission: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1785" y="798321"/>
            <a:ext cx="1404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3200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	</a:t>
            </a:r>
            <a:r>
              <a:rPr sz="3200" spc="-10" dirty="0">
                <a:latin typeface="Arial"/>
                <a:cs typeface="Arial"/>
              </a:rPr>
              <a:t>be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798321"/>
            <a:ext cx="68764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  <a:tab pos="1442085" algn="l"/>
                <a:tab pos="2051685" algn="l"/>
                <a:tab pos="4536440" algn="l"/>
                <a:tab pos="5621655" algn="l"/>
              </a:tabLst>
            </a:pPr>
            <a:r>
              <a:rPr sz="3200" dirty="0">
                <a:latin typeface="Arial"/>
                <a:cs typeface="Arial"/>
              </a:rPr>
              <a:t>Risk	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	in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ro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:	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lue	to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e  </a:t>
            </a:r>
            <a:r>
              <a:rPr sz="3200" spc="-5" dirty="0">
                <a:latin typeface="Arial"/>
                <a:cs typeface="Arial"/>
              </a:rPr>
              <a:t>introduced to new regions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2261743"/>
            <a:ext cx="598424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*Movement </a:t>
            </a:r>
            <a:r>
              <a:rPr sz="3200" spc="-5" dirty="0">
                <a:latin typeface="Arial"/>
                <a:cs typeface="Arial"/>
              </a:rPr>
              <a:t>of infected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animals.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*Wind </a:t>
            </a:r>
            <a:r>
              <a:rPr sz="3200" spc="-5" dirty="0">
                <a:latin typeface="Arial"/>
                <a:cs typeface="Arial"/>
              </a:rPr>
              <a:t>born </a:t>
            </a:r>
            <a:r>
              <a:rPr sz="3200" dirty="0">
                <a:latin typeface="Arial"/>
                <a:cs typeface="Arial"/>
              </a:rPr>
              <a:t>movement of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insects.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*Insects </a:t>
            </a:r>
            <a:r>
              <a:rPr sz="3200" spc="-5" dirty="0">
                <a:latin typeface="Arial"/>
                <a:cs typeface="Arial"/>
              </a:rPr>
              <a:t>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airplanes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*Semen from </a:t>
            </a:r>
            <a:r>
              <a:rPr sz="3200" spc="-5" dirty="0">
                <a:latin typeface="Arial"/>
                <a:cs typeface="Arial"/>
              </a:rPr>
              <a:t>infected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animals.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64921"/>
            <a:ext cx="40227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Clinical</a:t>
            </a:r>
            <a:r>
              <a:rPr sz="3900" spc="-10" dirty="0"/>
              <a:t> </a:t>
            </a:r>
            <a:r>
              <a:rPr sz="3900" dirty="0"/>
              <a:t>findings: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389636" y="1503934"/>
            <a:ext cx="8448675" cy="18700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5910" marR="5080" indent="-283210">
              <a:lnSpc>
                <a:spcPts val="3240"/>
              </a:lnSpc>
              <a:spcBef>
                <a:spcPts val="505"/>
              </a:spcBef>
              <a:buSzPct val="80000"/>
              <a:buChar char="•"/>
              <a:tabLst>
                <a:tab pos="295910" algn="l"/>
                <a:tab pos="296545" algn="l"/>
                <a:tab pos="1763395" algn="l"/>
                <a:tab pos="2894965" algn="l"/>
                <a:tab pos="3454400" algn="l"/>
                <a:tab pos="5007610" algn="l"/>
                <a:tab pos="5546725" algn="l"/>
                <a:tab pos="7461250" algn="l"/>
              </a:tabLst>
            </a:pPr>
            <a:r>
              <a:rPr sz="3000" spc="-5" dirty="0">
                <a:latin typeface="Arial"/>
                <a:cs typeface="Arial"/>
              </a:rPr>
              <a:t>Cli</a:t>
            </a:r>
            <a:r>
              <a:rPr sz="3000" spc="-25" dirty="0">
                <a:latin typeface="Arial"/>
                <a:cs typeface="Arial"/>
              </a:rPr>
              <a:t>n</a:t>
            </a:r>
            <a:r>
              <a:rPr sz="3000" spc="-5" dirty="0">
                <a:latin typeface="Arial"/>
                <a:cs typeface="Arial"/>
              </a:rPr>
              <a:t>ical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signs</a:t>
            </a:r>
            <a:r>
              <a:rPr sz="3000" dirty="0">
                <a:latin typeface="Arial"/>
                <a:cs typeface="Arial"/>
              </a:rPr>
              <a:t>	of	</a:t>
            </a:r>
            <a:r>
              <a:rPr sz="3000" spc="-5" dirty="0">
                <a:latin typeface="Arial"/>
                <a:cs typeface="Arial"/>
              </a:rPr>
              <a:t>disease</a:t>
            </a:r>
            <a:r>
              <a:rPr sz="3000" dirty="0">
                <a:latin typeface="Arial"/>
                <a:cs typeface="Arial"/>
              </a:rPr>
              <a:t>	i</a:t>
            </a:r>
            <a:r>
              <a:rPr sz="3000" spc="-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ruminants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range  from </a:t>
            </a:r>
            <a:r>
              <a:rPr sz="3000" dirty="0">
                <a:latin typeface="Arial"/>
                <a:cs typeface="Arial"/>
              </a:rPr>
              <a:t>subclinical </a:t>
            </a:r>
            <a:r>
              <a:rPr sz="3000" spc="-5" dirty="0">
                <a:latin typeface="Arial"/>
                <a:cs typeface="Arial"/>
              </a:rPr>
              <a:t>to an acute febrile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response.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SzPct val="80000"/>
              <a:buChar char="•"/>
              <a:tabLst>
                <a:tab pos="295910" algn="l"/>
                <a:tab pos="296545" algn="l"/>
                <a:tab pos="1739264" algn="l"/>
                <a:tab pos="3245485" algn="l"/>
                <a:tab pos="5278755" algn="l"/>
                <a:tab pos="8031480" algn="l"/>
              </a:tabLst>
            </a:pPr>
            <a:r>
              <a:rPr sz="3000" dirty="0">
                <a:latin typeface="Arial"/>
                <a:cs typeface="Arial"/>
              </a:rPr>
              <a:t>Acute	</a:t>
            </a:r>
            <a:r>
              <a:rPr sz="3000" spc="-5" dirty="0">
                <a:latin typeface="Arial"/>
                <a:cs typeface="Arial"/>
              </a:rPr>
              <a:t>febri</a:t>
            </a:r>
            <a:r>
              <a:rPr sz="3000" spc="-15" dirty="0">
                <a:latin typeface="Arial"/>
                <a:cs typeface="Arial"/>
              </a:rPr>
              <a:t>l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resp</a:t>
            </a:r>
            <a:r>
              <a:rPr sz="3000" spc="-20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nse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char</a:t>
            </a:r>
            <a:r>
              <a:rPr sz="3000" spc="-2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cte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ized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by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302330"/>
            <a:ext cx="48247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4485" algn="l"/>
              </a:tabLst>
            </a:pPr>
            <a:r>
              <a:rPr sz="3000" spc="-5" dirty="0">
                <a:latin typeface="Arial"/>
                <a:cs typeface="Arial"/>
              </a:rPr>
              <a:t>inflammation,	congestion,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038" y="3302330"/>
            <a:ext cx="12941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de</a:t>
            </a:r>
            <a:r>
              <a:rPr sz="3000" dirty="0">
                <a:latin typeface="Arial"/>
                <a:cs typeface="Arial"/>
              </a:rPr>
              <a:t>ma,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3714369"/>
            <a:ext cx="5122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1270" algn="l"/>
                <a:tab pos="3460115" algn="l"/>
              </a:tabLst>
            </a:pPr>
            <a:r>
              <a:rPr sz="3000" spc="-5" dirty="0">
                <a:latin typeface="Arial"/>
                <a:cs typeface="Arial"/>
              </a:rPr>
              <a:t>hemorr</a:t>
            </a:r>
            <a:r>
              <a:rPr sz="3000" spc="-30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ages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0" dirty="0">
                <a:latin typeface="Arial"/>
                <a:cs typeface="Arial"/>
              </a:rPr>
              <a:t>an</a:t>
            </a:r>
            <a:r>
              <a:rPr sz="3000" spc="-5" dirty="0"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" dirty="0">
                <a:latin typeface="Arial"/>
                <a:cs typeface="Arial"/>
              </a:rPr>
              <a:t>ulce</a:t>
            </a:r>
            <a:r>
              <a:rPr sz="3000" spc="-1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6757" y="3302330"/>
            <a:ext cx="1160145" cy="894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5715">
              <a:lnSpc>
                <a:spcPts val="3240"/>
              </a:lnSpc>
              <a:spcBef>
                <a:spcPts val="509"/>
              </a:spcBef>
              <a:tabLst>
                <a:tab pos="617220" algn="l"/>
              </a:tabLst>
            </a:pPr>
            <a:r>
              <a:rPr sz="3000" spc="-5" dirty="0">
                <a:latin typeface="Arial"/>
                <a:cs typeface="Arial"/>
              </a:rPr>
              <a:t>facial  </a:t>
            </a:r>
            <a:r>
              <a:rPr sz="3000" dirty="0">
                <a:latin typeface="Arial"/>
                <a:cs typeface="Arial"/>
              </a:rPr>
              <a:t>of	</a:t>
            </a:r>
            <a:r>
              <a:rPr sz="3000" spc="-5" dirty="0">
                <a:latin typeface="Arial"/>
                <a:cs typeface="Arial"/>
              </a:rPr>
              <a:t>the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7506" y="3714369"/>
            <a:ext cx="1359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mucous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3962400"/>
            <a:ext cx="8046720" cy="2482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membranes.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402590" indent="-389890">
              <a:lnSpc>
                <a:spcPct val="100000"/>
              </a:lnSpc>
              <a:buSzPct val="80000"/>
              <a:buChar char="•"/>
              <a:tabLst>
                <a:tab pos="402590" algn="l"/>
                <a:tab pos="403225" algn="l"/>
              </a:tabLst>
            </a:pPr>
            <a:r>
              <a:rPr sz="3000" dirty="0">
                <a:latin typeface="Arial"/>
                <a:cs typeface="Arial"/>
              </a:rPr>
              <a:t>BT is clinically </a:t>
            </a:r>
            <a:r>
              <a:rPr sz="3000" spc="-5" dirty="0">
                <a:latin typeface="Arial"/>
                <a:cs typeface="Arial"/>
              </a:rPr>
              <a:t>manifested as </a:t>
            </a:r>
            <a:r>
              <a:rPr sz="3000" dirty="0">
                <a:latin typeface="Arial"/>
                <a:cs typeface="Arial"/>
              </a:rPr>
              <a:t>two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syndromes.</a:t>
            </a:r>
            <a:endParaRPr sz="3000">
              <a:latin typeface="Arial"/>
              <a:cs typeface="Arial"/>
            </a:endParaRPr>
          </a:p>
          <a:p>
            <a:pPr marL="544195" marR="33655" lvl="1">
              <a:lnSpc>
                <a:spcPts val="3840"/>
              </a:lnSpc>
              <a:spcBef>
                <a:spcPts val="165"/>
              </a:spcBef>
              <a:buClr>
                <a:srgbClr val="000000"/>
              </a:buClr>
              <a:buAutoNum type="alphaLcParenBoth"/>
              <a:tabLst>
                <a:tab pos="1116330" algn="l"/>
              </a:tabLst>
            </a:pPr>
            <a:r>
              <a:rPr sz="3000" b="1" spc="-30">
                <a:solidFill>
                  <a:srgbClr val="FF0000"/>
                </a:solidFill>
                <a:latin typeface="Arial"/>
                <a:cs typeface="Arial"/>
              </a:rPr>
              <a:t>Vascular </a:t>
            </a:r>
            <a:r>
              <a:rPr lang="en-IN" sz="3000" b="1" dirty="0" smtClean="0">
                <a:solidFill>
                  <a:srgbClr val="FF0000"/>
                </a:solidFill>
                <a:latin typeface="Arial"/>
                <a:cs typeface="Arial"/>
              </a:rPr>
              <a:t>damage</a:t>
            </a:r>
            <a:r>
              <a:rPr sz="3000" b="1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>
                <a:latin typeface="Arial"/>
                <a:cs typeface="Arial"/>
              </a:rPr>
              <a:t>several </a:t>
            </a:r>
            <a:r>
              <a:rPr sz="3000" spc="-5" smtClean="0">
                <a:latin typeface="Arial"/>
                <a:cs typeface="Arial"/>
              </a:rPr>
              <a:t>organ</a:t>
            </a:r>
            <a:r>
              <a:rPr lang="en-IN" sz="3000" spc="-5" dirty="0" smtClean="0">
                <a:latin typeface="Arial"/>
                <a:cs typeface="Arial"/>
              </a:rPr>
              <a:t>s</a:t>
            </a:r>
            <a:r>
              <a:rPr sz="3000" spc="-5" smtClean="0">
                <a:latin typeface="Arial"/>
                <a:cs typeface="Arial"/>
              </a:rPr>
              <a:t> (b)</a:t>
            </a:r>
            <a:r>
              <a:rPr lang="en-IN" sz="3000" b="1" spc="-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b="1" spc="-5" smtClean="0">
                <a:solidFill>
                  <a:srgbClr val="FF0000"/>
                </a:solidFill>
                <a:latin typeface="Arial"/>
                <a:cs typeface="Arial"/>
              </a:rPr>
              <a:t>eproductive</a:t>
            </a:r>
            <a:r>
              <a:rPr sz="3000" b="1" spc="-17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syndrome.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171"/>
            <a:ext cx="3503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Symptoms </a:t>
            </a:r>
            <a:r>
              <a:rPr sz="2800" spc="-5" dirty="0"/>
              <a:t>in</a:t>
            </a:r>
            <a:r>
              <a:rPr sz="2800" spc="15" dirty="0"/>
              <a:t> </a:t>
            </a:r>
            <a:r>
              <a:rPr sz="2800" spc="-5" dirty="0"/>
              <a:t>sheep: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106169"/>
            <a:ext cx="85305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Incubation </a:t>
            </a:r>
            <a:r>
              <a:rPr sz="2800" dirty="0">
                <a:latin typeface="Arial"/>
                <a:cs typeface="Arial"/>
              </a:rPr>
              <a:t>period </a:t>
            </a:r>
            <a:r>
              <a:rPr sz="2800" spc="-5" dirty="0">
                <a:latin typeface="Arial"/>
                <a:cs typeface="Arial"/>
              </a:rPr>
              <a:t>is usually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7 to 10 days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viremia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appear as </a:t>
            </a:r>
            <a:r>
              <a:rPr sz="2800" spc="-5" dirty="0">
                <a:latin typeface="Arial"/>
                <a:cs typeface="Arial"/>
              </a:rPr>
              <a:t>early </a:t>
            </a:r>
            <a:r>
              <a:rPr sz="2800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3 to 4 </a:t>
            </a:r>
            <a:r>
              <a:rPr sz="2800" dirty="0">
                <a:latin typeface="Arial"/>
                <a:cs typeface="Arial"/>
              </a:rPr>
              <a:t>days </a:t>
            </a:r>
            <a:r>
              <a:rPr sz="2800" spc="-5" dirty="0">
                <a:latin typeface="Arial"/>
                <a:cs typeface="Arial"/>
              </a:rPr>
              <a:t>after  </a:t>
            </a:r>
            <a:r>
              <a:rPr sz="2800" dirty="0">
                <a:latin typeface="Arial"/>
                <a:cs typeface="Arial"/>
              </a:rPr>
              <a:t>infection.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first sign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illness is a </a:t>
            </a:r>
            <a:r>
              <a:rPr sz="2800" dirty="0">
                <a:latin typeface="Arial"/>
                <a:cs typeface="Arial"/>
              </a:rPr>
              <a:t>rise of temperature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106</a:t>
            </a:r>
            <a:r>
              <a:rPr sz="2775" b="1" baseline="2552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775" b="1" spc="390" baseline="25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-107</a:t>
            </a:r>
            <a:r>
              <a:rPr sz="2775" b="1" spc="-67" baseline="2552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spc="-4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Within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24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hours</a:t>
            </a:r>
            <a:r>
              <a:rPr sz="2800" dirty="0">
                <a:latin typeface="Arial"/>
                <a:cs typeface="Arial"/>
              </a:rPr>
              <a:t>, excessive </a:t>
            </a:r>
            <a:r>
              <a:rPr sz="2800" spc="-5" dirty="0">
                <a:latin typeface="Arial"/>
                <a:cs typeface="Arial"/>
              </a:rPr>
              <a:t>salivation </a:t>
            </a:r>
            <a:r>
              <a:rPr sz="2800" dirty="0">
                <a:latin typeface="Arial"/>
                <a:cs typeface="Arial"/>
              </a:rPr>
              <a:t>and frothing  at </a:t>
            </a:r>
            <a:r>
              <a:rPr sz="2800" spc="-5" dirty="0">
                <a:latin typeface="Arial"/>
                <a:cs typeface="Arial"/>
              </a:rPr>
              <a:t>the mouth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develop.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forced </a:t>
            </a:r>
            <a:r>
              <a:rPr sz="2800" spc="-5" dirty="0">
                <a:latin typeface="Arial"/>
                <a:cs typeface="Arial"/>
              </a:rPr>
              <a:t>to move, </a:t>
            </a:r>
            <a:r>
              <a:rPr sz="2800" dirty="0">
                <a:latin typeface="Arial"/>
                <a:cs typeface="Arial"/>
              </a:rPr>
              <a:t>sheep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pant </a:t>
            </a:r>
            <a:r>
              <a:rPr sz="2800" spc="-5" dirty="0">
                <a:latin typeface="Arial"/>
                <a:cs typeface="Arial"/>
              </a:rPr>
              <a:t>like a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636" y="142697"/>
            <a:ext cx="8450580" cy="569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6350" indent="-283210" algn="just">
              <a:lnSpc>
                <a:spcPct val="100000"/>
              </a:lnSpc>
              <a:spcBef>
                <a:spcPts val="105"/>
              </a:spcBef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severe </a:t>
            </a:r>
            <a:r>
              <a:rPr sz="3200" dirty="0">
                <a:latin typeface="Arial"/>
                <a:cs typeface="Arial"/>
              </a:rPr>
              <a:t>cases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tongue become  edematous and protrude </a:t>
            </a:r>
            <a:r>
              <a:rPr sz="3200" dirty="0">
                <a:latin typeface="Arial"/>
                <a:cs typeface="Arial"/>
              </a:rPr>
              <a:t>from the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mouth.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4350">
              <a:latin typeface="Times New Roman"/>
              <a:cs typeface="Times New Roman"/>
            </a:endParaRPr>
          </a:p>
          <a:p>
            <a:pPr marL="295910" marR="5715" indent="-283210" algn="just">
              <a:lnSpc>
                <a:spcPct val="100000"/>
              </a:lnSpc>
              <a:buClr>
                <a:srgbClr val="000000"/>
              </a:buClr>
              <a:buSzPct val="76562"/>
              <a:buFont typeface="Wingdings"/>
              <a:buChar char=""/>
              <a:tabLst>
                <a:tab pos="416559" algn="l"/>
              </a:tabLst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mucous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membrane of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the mouth 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tongue develop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bluish reddish  coloration, and this blue coloration 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tongue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give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rise to name Blue</a:t>
            </a:r>
            <a:r>
              <a:rPr sz="3200" b="1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tongue</a:t>
            </a:r>
            <a:r>
              <a:rPr sz="3200" b="1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4350">
              <a:latin typeface="Times New Roman"/>
              <a:cs typeface="Times New Roman"/>
            </a:endParaRPr>
          </a:p>
          <a:p>
            <a:pPr marL="295910" marR="5080" indent="-283210" algn="just">
              <a:lnSpc>
                <a:spcPct val="100000"/>
              </a:lnSpc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spc="-5" dirty="0">
                <a:latin typeface="Arial"/>
                <a:cs typeface="Arial"/>
              </a:rPr>
              <a:t>Hyperemia </a:t>
            </a:r>
            <a:r>
              <a:rPr sz="3200" dirty="0">
                <a:latin typeface="Arial"/>
                <a:cs typeface="Arial"/>
              </a:rPr>
              <a:t>may </a:t>
            </a:r>
            <a:r>
              <a:rPr sz="3200" spc="-5" dirty="0">
                <a:latin typeface="Arial"/>
                <a:cs typeface="Arial"/>
              </a:rPr>
              <a:t>extend to other parts of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body particularly the groin, axilla </a:t>
            </a:r>
            <a:r>
              <a:rPr sz="3200" spc="-10" dirty="0">
                <a:latin typeface="Arial"/>
                <a:cs typeface="Arial"/>
              </a:rPr>
              <a:t>and  </a:t>
            </a:r>
            <a:r>
              <a:rPr sz="3200" spc="-5" dirty="0">
                <a:latin typeface="Arial"/>
                <a:cs typeface="Arial"/>
              </a:rPr>
              <a:t>perineum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9740" y="1643252"/>
            <a:ext cx="7168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 indent="-4648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77520" algn="l"/>
              </a:tabLst>
            </a:pPr>
            <a:r>
              <a:rPr sz="3200" b="1" dirty="0">
                <a:latin typeface="Times New Roman"/>
                <a:cs typeface="Times New Roman"/>
              </a:rPr>
              <a:t>By 4 to 7 days </a:t>
            </a:r>
            <a:r>
              <a:rPr sz="3200" dirty="0">
                <a:latin typeface="Times New Roman"/>
                <a:cs typeface="Times New Roman"/>
              </a:rPr>
              <a:t>in severe cases,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extensive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2130628"/>
            <a:ext cx="843915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4190">
              <a:lnSpc>
                <a:spcPct val="100000"/>
              </a:lnSpc>
              <a:spcBef>
                <a:spcPts val="105"/>
              </a:spcBef>
              <a:tabLst>
                <a:tab pos="2203450" algn="l"/>
              </a:tabLst>
            </a:pPr>
            <a:r>
              <a:rPr sz="3200" dirty="0">
                <a:latin typeface="Times New Roman"/>
                <a:cs typeface="Times New Roman"/>
              </a:rPr>
              <a:t>ulcerations	may be </a:t>
            </a:r>
            <a:r>
              <a:rPr sz="3200" i="1" spc="-15" dirty="0">
                <a:latin typeface="Times New Roman"/>
                <a:cs typeface="Times New Roman"/>
              </a:rPr>
              <a:t>covered </a:t>
            </a:r>
            <a:r>
              <a:rPr sz="3200" i="1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gray necrotic  tissue on the dental pad and dorsal surface of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tongue.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"/>
              <a:tabLst>
                <a:tab pos="477520" algn="l"/>
              </a:tabLst>
            </a:pPr>
            <a:r>
              <a:rPr sz="3200" dirty="0">
                <a:latin typeface="Times New Roman"/>
                <a:cs typeface="Times New Roman"/>
              </a:rPr>
              <a:t>Sheep may become </a:t>
            </a:r>
            <a:r>
              <a:rPr sz="3200" spc="-5" dirty="0">
                <a:latin typeface="Times New Roman"/>
                <a:cs typeface="Times New Roman"/>
              </a:rPr>
              <a:t>lame </a:t>
            </a:r>
            <a:r>
              <a:rPr sz="3200" dirty="0">
                <a:latin typeface="Times New Roman"/>
                <a:cs typeface="Times New Roman"/>
              </a:rPr>
              <a:t>as a </a:t>
            </a:r>
            <a:r>
              <a:rPr sz="3200" spc="-5" dirty="0">
                <a:latin typeface="Times New Roman"/>
                <a:cs typeface="Times New Roman"/>
              </a:rPr>
              <a:t>result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coronitis,  </a:t>
            </a:r>
            <a:r>
              <a:rPr sz="3200" dirty="0">
                <a:latin typeface="Times New Roman"/>
                <a:cs typeface="Times New Roman"/>
              </a:rPr>
              <a:t>which are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often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tender </a:t>
            </a:r>
            <a:r>
              <a:rPr sz="3200" dirty="0">
                <a:latin typeface="Times New Roman"/>
                <a:cs typeface="Times New Roman"/>
              </a:rPr>
              <a:t>and varying degrees 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lameness.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504" y="332994"/>
            <a:ext cx="8363584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88950" algn="l"/>
                <a:tab pos="2402840" algn="l"/>
                <a:tab pos="3596004" algn="l"/>
                <a:tab pos="5441950" algn="l"/>
                <a:tab pos="6183630" algn="l"/>
                <a:tab pos="7173595" algn="l"/>
              </a:tabLst>
            </a:pPr>
            <a:r>
              <a:rPr sz="3200" b="1" spc="-5" dirty="0">
                <a:latin typeface="Arial"/>
                <a:cs typeface="Arial"/>
              </a:rPr>
              <a:t>During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next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days</a:t>
            </a:r>
            <a:r>
              <a:rPr sz="3200" spc="-5" dirty="0">
                <a:latin typeface="Arial"/>
                <a:cs typeface="Arial"/>
              </a:rPr>
              <a:t>. erosions and  </a:t>
            </a:r>
            <a:r>
              <a:rPr sz="3200" dirty="0">
                <a:latin typeface="Arial"/>
                <a:cs typeface="Arial"/>
              </a:rPr>
              <a:t>ulcera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ns	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	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v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p	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	</a:t>
            </a:r>
            <a:r>
              <a:rPr sz="3200" spc="-5" dirty="0">
                <a:latin typeface="Arial"/>
                <a:cs typeface="Arial"/>
              </a:rPr>
              <a:t>th</a:t>
            </a:r>
            <a:r>
              <a:rPr sz="3200" dirty="0">
                <a:latin typeface="Arial"/>
                <a:cs typeface="Arial"/>
              </a:rPr>
              <a:t>e	b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04" y="1308607"/>
            <a:ext cx="1548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mucos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1140" y="629157"/>
            <a:ext cx="8167370" cy="2937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  <a:tab pos="2134870" algn="l"/>
              </a:tabLst>
            </a:pPr>
            <a:r>
              <a:rPr sz="3200" dirty="0">
                <a:latin typeface="Times New Roman"/>
                <a:cs typeface="Times New Roman"/>
              </a:rPr>
              <a:t>Severe muscle degeneration and dermatitis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may  cause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wool	breaks.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3200">
              <a:latin typeface="Times New Roman"/>
              <a:cs typeface="Times New Roman"/>
            </a:endParaRPr>
          </a:p>
          <a:p>
            <a:pPr marL="378460" marR="310515" lvl="1" indent="-283845">
              <a:lnSpc>
                <a:spcPct val="100000"/>
              </a:lnSpc>
              <a:buSzPct val="76562"/>
              <a:buFont typeface="Wingdings"/>
              <a:buChar char=""/>
              <a:tabLst>
                <a:tab pos="386080" algn="l"/>
              </a:tabLst>
            </a:pPr>
            <a:r>
              <a:rPr sz="3200" dirty="0">
                <a:latin typeface="Times New Roman"/>
                <a:cs typeface="Times New Roman"/>
              </a:rPr>
              <a:t>BTV infection of pregnant ewes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first  trimester can cause fetal death 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resorption,  abortion or birth of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dummy</a:t>
            </a:r>
            <a:r>
              <a:rPr sz="32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lambs.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0600" y="838200"/>
            <a:ext cx="3962400" cy="449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" y="914400"/>
            <a:ext cx="3886200" cy="441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8184" y="5663895"/>
            <a:ext cx="3322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Fig: Frothy exudation from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6623" y="5663895"/>
            <a:ext cx="28409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 marR="5080" indent="-8826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Fig: Gray necrotic </a:t>
            </a:r>
            <a:r>
              <a:rPr sz="2000" spc="-5" dirty="0">
                <a:latin typeface="Times New Roman"/>
                <a:cs typeface="Times New Roman"/>
              </a:rPr>
              <a:t>tissue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 dental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7961" y="3582161"/>
            <a:ext cx="152400" cy="2133600"/>
          </a:xfrm>
          <a:custGeom>
            <a:avLst/>
            <a:gdLst/>
            <a:ahLst/>
            <a:cxnLst/>
            <a:rect l="l" t="t" r="r" b="b"/>
            <a:pathLst>
              <a:path w="152400" h="2133600">
                <a:moveTo>
                  <a:pt x="152400" y="2057400"/>
                </a:moveTo>
                <a:lnTo>
                  <a:pt x="0" y="2057400"/>
                </a:lnTo>
                <a:lnTo>
                  <a:pt x="76200" y="2133600"/>
                </a:lnTo>
                <a:lnTo>
                  <a:pt x="152400" y="2057400"/>
                </a:lnTo>
                <a:close/>
              </a:path>
              <a:path w="152400" h="2133600">
                <a:moveTo>
                  <a:pt x="114300" y="0"/>
                </a:moveTo>
                <a:lnTo>
                  <a:pt x="38100" y="0"/>
                </a:lnTo>
                <a:lnTo>
                  <a:pt x="38100" y="2057400"/>
                </a:lnTo>
                <a:lnTo>
                  <a:pt x="114300" y="2057400"/>
                </a:lnTo>
                <a:lnTo>
                  <a:pt x="114300" y="0"/>
                </a:lnTo>
                <a:close/>
              </a:path>
            </a:pathLst>
          </a:custGeom>
          <a:solidFill>
            <a:srgbClr val="389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3582161"/>
            <a:ext cx="152400" cy="2133600"/>
          </a:xfrm>
          <a:custGeom>
            <a:avLst/>
            <a:gdLst/>
            <a:ahLst/>
            <a:cxnLst/>
            <a:rect l="l" t="t" r="r" b="b"/>
            <a:pathLst>
              <a:path w="152400" h="2133600">
                <a:moveTo>
                  <a:pt x="0" y="2057400"/>
                </a:moveTo>
                <a:lnTo>
                  <a:pt x="38100" y="20574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2057400"/>
                </a:lnTo>
                <a:lnTo>
                  <a:pt x="152400" y="2057400"/>
                </a:lnTo>
                <a:lnTo>
                  <a:pt x="76200" y="2133600"/>
                </a:lnTo>
                <a:lnTo>
                  <a:pt x="0" y="2057400"/>
                </a:lnTo>
                <a:close/>
              </a:path>
            </a:pathLst>
          </a:custGeom>
          <a:ln w="25908">
            <a:solidFill>
              <a:srgbClr val="256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3875"/>
            <a:ext cx="328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Symptoms </a:t>
            </a:r>
            <a:r>
              <a:rPr sz="2800" spc="-5" dirty="0"/>
              <a:t>in</a:t>
            </a:r>
            <a:r>
              <a:rPr sz="2800" spc="25" dirty="0"/>
              <a:t> </a:t>
            </a:r>
            <a:r>
              <a:rPr sz="2800" spc="-5" dirty="0"/>
              <a:t>cattle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3400" y="533400"/>
            <a:ext cx="8072120" cy="600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consistent fluctuation </a:t>
            </a:r>
            <a:r>
              <a:rPr sz="2800" spc="-5" dirty="0">
                <a:latin typeface="Arial"/>
                <a:cs typeface="Arial"/>
              </a:rPr>
              <a:t>in rectal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temperature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Reproductive failure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cattle.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Infected bulls become temporarily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sterile.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Causing </a:t>
            </a:r>
            <a:r>
              <a:rPr sz="2800" dirty="0">
                <a:latin typeface="Arial"/>
                <a:cs typeface="Arial"/>
              </a:rPr>
              <a:t>fetal death, resorption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abortion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spc="-30" dirty="0">
                <a:latin typeface="Arial"/>
                <a:cs typeface="Arial"/>
              </a:rPr>
              <a:t>Teratogenic </a:t>
            </a:r>
            <a:r>
              <a:rPr sz="2800" spc="-10" dirty="0">
                <a:latin typeface="Arial"/>
                <a:cs typeface="Arial"/>
              </a:rPr>
              <a:t>effects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result in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dummy</a:t>
            </a:r>
            <a:r>
              <a:rPr sz="28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calves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Symptoms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goats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Goats is typically an </a:t>
            </a:r>
            <a:r>
              <a:rPr sz="2800" dirty="0">
                <a:latin typeface="Arial"/>
                <a:cs typeface="Arial"/>
              </a:rPr>
              <a:t>inapparent infection </a:t>
            </a:r>
            <a:r>
              <a:rPr sz="2800" spc="-5" dirty="0">
                <a:latin typeface="Arial"/>
                <a:cs typeface="Arial"/>
              </a:rPr>
              <a:t>similar  to </a:t>
            </a:r>
            <a:r>
              <a:rPr sz="2800" dirty="0">
                <a:latin typeface="Arial"/>
                <a:cs typeface="Arial"/>
              </a:rPr>
              <a:t>that described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cattle.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www.cfsph.iastate.edu/DiseaseInfo/ImageDB/BT/BT_001.jpg"/>
          <p:cNvPicPr>
            <a:picLocks noChangeAspect="1" noChangeArrowheads="1"/>
          </p:cNvPicPr>
          <p:nvPr/>
        </p:nvPicPr>
        <p:blipFill>
          <a:blip r:embed="rId2"/>
          <a:srcRect r="4589" b="5405"/>
          <a:stretch>
            <a:fillRect/>
          </a:stretch>
        </p:blipFill>
        <p:spPr bwMode="auto">
          <a:xfrm>
            <a:off x="380999" y="228599"/>
            <a:ext cx="4114801" cy="2769577"/>
          </a:xfrm>
          <a:prstGeom prst="rect">
            <a:avLst/>
          </a:prstGeom>
          <a:noFill/>
          <a:ln w="28575" algn="ctr">
            <a:solidFill>
              <a:srgbClr val="E5B429"/>
            </a:solidFill>
            <a:miter lim="800000"/>
            <a:headEnd/>
            <a:tailEnd/>
          </a:ln>
        </p:spPr>
      </p:pic>
      <p:pic>
        <p:nvPicPr>
          <p:cNvPr id="5" name="Picture 10" descr="http://www.cfsph.iastate.edu/DiseaseInfo/ImageDB/BT/BT_006.jpg"/>
          <p:cNvPicPr>
            <a:picLocks noChangeAspect="1" noChangeArrowheads="1"/>
          </p:cNvPicPr>
          <p:nvPr/>
        </p:nvPicPr>
        <p:blipFill>
          <a:blip r:embed="rId3"/>
          <a:srcRect r="9653" b="6691"/>
          <a:stretch>
            <a:fillRect/>
          </a:stretch>
        </p:blipFill>
        <p:spPr bwMode="auto">
          <a:xfrm>
            <a:off x="4427997" y="3048000"/>
            <a:ext cx="3877803" cy="3276600"/>
          </a:xfrm>
          <a:prstGeom prst="rect">
            <a:avLst/>
          </a:prstGeom>
          <a:noFill/>
          <a:ln w="28575" algn="ctr">
            <a:solidFill>
              <a:srgbClr val="E5B429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38810"/>
            <a:ext cx="523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Morbidity and</a:t>
            </a:r>
            <a:r>
              <a:rPr spc="-35" dirty="0"/>
              <a:t> </a:t>
            </a:r>
            <a:r>
              <a:rPr dirty="0"/>
              <a:t>mortality: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53211"/>
            <a:ext cx="829945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sheep,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Morbidity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reach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100%</a:t>
            </a:r>
            <a:endParaRPr sz="32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Morality </a:t>
            </a:r>
            <a:r>
              <a:rPr sz="3200" dirty="0">
                <a:latin typeface="Arial"/>
                <a:cs typeface="Arial"/>
              </a:rPr>
              <a:t>can vary from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50%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Many animals </a:t>
            </a:r>
            <a:r>
              <a:rPr sz="3200" dirty="0">
                <a:latin typeface="Arial"/>
                <a:cs typeface="Arial"/>
              </a:rPr>
              <a:t>will recover </a:t>
            </a:r>
            <a:r>
              <a:rPr sz="3200" spc="-5" dirty="0">
                <a:latin typeface="Arial"/>
                <a:cs typeface="Arial"/>
              </a:rPr>
              <a:t>within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few </a:t>
            </a:r>
            <a:r>
              <a:rPr sz="3200" spc="-10" dirty="0">
                <a:latin typeface="Arial"/>
                <a:cs typeface="Arial"/>
              </a:rPr>
              <a:t>days  </a:t>
            </a:r>
            <a:r>
              <a:rPr sz="3200" dirty="0">
                <a:latin typeface="Arial"/>
                <a:cs typeface="Arial"/>
              </a:rPr>
              <a:t>to 2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weeks.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cattle,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Morbidity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approach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5%</a:t>
            </a:r>
            <a:endParaRPr sz="32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Cattle </a:t>
            </a:r>
            <a:r>
              <a:rPr sz="3200" spc="-5" dirty="0">
                <a:latin typeface="Arial"/>
                <a:cs typeface="Arial"/>
              </a:rPr>
              <a:t>typically </a:t>
            </a:r>
            <a:r>
              <a:rPr sz="3200" dirty="0">
                <a:latin typeface="Arial"/>
                <a:cs typeface="Arial"/>
              </a:rPr>
              <a:t>recover within a few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weeks.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236" y="478282"/>
            <a:ext cx="7843520" cy="4873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Host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affected</a:t>
            </a:r>
            <a:r>
              <a:rPr sz="3200" spc="-5" dirty="0">
                <a:latin typeface="Arial"/>
                <a:cs typeface="Arial"/>
              </a:rPr>
              <a:t>:-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Times New Roman"/>
              <a:cs typeface="Times New Roman"/>
            </a:endParaRPr>
          </a:p>
          <a:p>
            <a:pPr marL="295910" marR="382270" indent="-283210">
              <a:lnSpc>
                <a:spcPct val="100000"/>
              </a:lnSpc>
              <a:buSzPct val="79687"/>
              <a:buChar char="•"/>
              <a:tabLst>
                <a:tab pos="295910" algn="l"/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Sheep </a:t>
            </a:r>
            <a:r>
              <a:rPr sz="3200" spc="-5" dirty="0">
                <a:latin typeface="Arial"/>
                <a:cs typeface="Arial"/>
              </a:rPr>
              <a:t>of all ages and </a:t>
            </a:r>
            <a:r>
              <a:rPr sz="3200" dirty="0">
                <a:latin typeface="Arial"/>
                <a:cs typeface="Arial"/>
              </a:rPr>
              <a:t>breeds are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highly  </a:t>
            </a:r>
            <a:r>
              <a:rPr sz="3200" dirty="0">
                <a:latin typeface="Arial"/>
                <a:cs typeface="Arial"/>
              </a:rPr>
              <a:t>susceptible.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95910" marR="5080" indent="-283210">
              <a:lnSpc>
                <a:spcPct val="100000"/>
              </a:lnSpc>
              <a:buSzPct val="79687"/>
              <a:buChar char="•"/>
              <a:tabLst>
                <a:tab pos="295910" algn="l"/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But goats, cattle and wild </a:t>
            </a:r>
            <a:r>
              <a:rPr sz="3200" spc="-5" dirty="0">
                <a:latin typeface="Arial"/>
                <a:cs typeface="Arial"/>
              </a:rPr>
              <a:t>ruminants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suffer  </a:t>
            </a:r>
            <a:r>
              <a:rPr sz="3200" dirty="0">
                <a:latin typeface="Arial"/>
                <a:cs typeface="Arial"/>
              </a:rPr>
              <a:t>much </a:t>
            </a:r>
            <a:r>
              <a:rPr sz="3200" spc="-5" dirty="0">
                <a:latin typeface="Arial"/>
                <a:cs typeface="Arial"/>
              </a:rPr>
              <a:t>milder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symptoms.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SzPct val="79687"/>
              <a:buChar char="•"/>
              <a:tabLst>
                <a:tab pos="295910" algn="l"/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They may act as carriers of the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infection.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36" y="325882"/>
            <a:ext cx="3479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Necropsy</a:t>
            </a:r>
            <a:r>
              <a:rPr sz="3200" spc="-105" dirty="0"/>
              <a:t> </a:t>
            </a:r>
            <a:r>
              <a:rPr sz="3200" dirty="0"/>
              <a:t>finding: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3436" y="1453641"/>
            <a:ext cx="32562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5"/>
              </a:spcBef>
              <a:buSzPct val="79687"/>
              <a:buFont typeface="Wingdings"/>
              <a:buChar char=""/>
              <a:tabLst>
                <a:tab pos="296545" algn="l"/>
                <a:tab pos="2028825" algn="l"/>
                <a:tab pos="2677795" algn="l"/>
              </a:tabLst>
            </a:pP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sions	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	</a:t>
            </a:r>
            <a:r>
              <a:rPr sz="3200" spc="-5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7183" y="1453641"/>
            <a:ext cx="4885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2985" algn="l"/>
                <a:tab pos="2395855" algn="l"/>
                <a:tab pos="4015104" algn="l"/>
              </a:tabLst>
            </a:pPr>
            <a:r>
              <a:rPr sz="3200" dirty="0">
                <a:latin typeface="Arial"/>
                <a:cs typeface="Arial"/>
              </a:rPr>
              <a:t>or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	c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vity	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clude	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436" y="1941702"/>
            <a:ext cx="8448675" cy="3105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petechial hemorrhages </a:t>
            </a:r>
            <a:r>
              <a:rPr sz="3200" spc="-10" dirty="0">
                <a:latin typeface="Arial"/>
                <a:cs typeface="Arial"/>
              </a:rPr>
              <a:t>that </a:t>
            </a:r>
            <a:r>
              <a:rPr sz="3200" spc="-5" dirty="0">
                <a:latin typeface="Arial"/>
                <a:cs typeface="Arial"/>
              </a:rPr>
              <a:t>progress to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gray  necrotized debris </a:t>
            </a:r>
            <a:r>
              <a:rPr sz="3200" spc="-5" dirty="0">
                <a:latin typeface="Arial"/>
                <a:cs typeface="Arial"/>
              </a:rPr>
              <a:t>over erosions </a:t>
            </a:r>
            <a:r>
              <a:rPr sz="3200" spc="-10" dirty="0">
                <a:latin typeface="Arial"/>
                <a:cs typeface="Arial"/>
              </a:rPr>
              <a:t>and  </a:t>
            </a:r>
            <a:r>
              <a:rPr sz="3200" spc="-5" dirty="0">
                <a:latin typeface="Arial"/>
                <a:cs typeface="Arial"/>
              </a:rPr>
              <a:t>ulcerations on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lips, tongue and on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dental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pad.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SzPct val="79687"/>
              <a:buFont typeface="Wingdings"/>
              <a:buChar char="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The buccal mucosa </a:t>
            </a:r>
            <a:r>
              <a:rPr sz="3200" spc="-5" dirty="0">
                <a:latin typeface="Arial"/>
                <a:cs typeface="Arial"/>
              </a:rPr>
              <a:t>may be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cyanotic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6679" y="328371"/>
            <a:ext cx="8180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3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thoracic</a:t>
            </a:r>
            <a:r>
              <a:rPr sz="2800" spc="3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cavity</a:t>
            </a:r>
            <a:r>
              <a:rPr sz="2800" spc="3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may</a:t>
            </a:r>
            <a:r>
              <a:rPr sz="2800" spc="3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contain</a:t>
            </a:r>
            <a:r>
              <a:rPr sz="2800" spc="3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several</a:t>
            </a:r>
            <a:r>
              <a:rPr sz="2800" spc="3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litres</a:t>
            </a:r>
            <a:r>
              <a:rPr sz="2800" spc="3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8028" y="1609090"/>
            <a:ext cx="127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bilateral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6665" y="1609090"/>
            <a:ext cx="284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6450" algn="l"/>
                <a:tab pos="263525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679" y="755649"/>
            <a:ext cx="35045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plasma-like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fluid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954405" algn="l"/>
                <a:tab pos="2324735" algn="l"/>
              </a:tabLst>
            </a:pPr>
            <a:r>
              <a:rPr sz="2800" spc="-5" dirty="0">
                <a:latin typeface="Arial"/>
                <a:cs typeface="Arial"/>
              </a:rPr>
              <a:t>In	s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eep,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re,  common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finding.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679" y="2889630"/>
            <a:ext cx="816610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4659" indent="-441959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54025" algn="l"/>
                <a:tab pos="454659" algn="l"/>
              </a:tabLst>
            </a:pPr>
            <a:r>
              <a:rPr sz="2800" spc="-5" dirty="0">
                <a:latin typeface="Arial"/>
                <a:cs typeface="Arial"/>
              </a:rPr>
              <a:t>Other findings may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include: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646430" lvl="1" indent="-534670">
              <a:lnSpc>
                <a:spcPct val="100000"/>
              </a:lnSpc>
              <a:buClr>
                <a:srgbClr val="000000"/>
              </a:buClr>
              <a:buAutoNum type="alphaLcParenBoth"/>
              <a:tabLst>
                <a:tab pos="64706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Hemorrhages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heart.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AutoNum type="alphaLcParenBoth"/>
            </a:pPr>
            <a:endParaRPr sz="2900">
              <a:latin typeface="Times New Roman"/>
              <a:cs typeface="Times New Roman"/>
            </a:endParaRPr>
          </a:p>
          <a:p>
            <a:pPr marL="646430" lvl="1" indent="-534670">
              <a:lnSpc>
                <a:spcPct val="100000"/>
              </a:lnSpc>
              <a:buAutoNum type="alphaLcParenBoth"/>
              <a:tabLst>
                <a:tab pos="647065" algn="l"/>
              </a:tabLst>
            </a:pPr>
            <a:r>
              <a:rPr sz="2800" spc="-5" dirty="0">
                <a:latin typeface="Arial"/>
                <a:cs typeface="Arial"/>
              </a:rPr>
              <a:t>Swelling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necrosis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muscles.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AutoNum type="alphaLcParenBoth"/>
            </a:pPr>
            <a:endParaRPr sz="2900">
              <a:latin typeface="Times New Roman"/>
              <a:cs typeface="Times New Roman"/>
            </a:endParaRPr>
          </a:p>
          <a:p>
            <a:pPr marL="624840" lvl="1" indent="-513080">
              <a:lnSpc>
                <a:spcPct val="100000"/>
              </a:lnSpc>
              <a:buAutoNum type="alphaLcParenBoth"/>
              <a:tabLst>
                <a:tab pos="625475" algn="l"/>
              </a:tabLst>
            </a:pPr>
            <a:r>
              <a:rPr sz="2800" spc="-5" dirty="0">
                <a:latin typeface="Arial"/>
                <a:cs typeface="Arial"/>
              </a:rPr>
              <a:t>Enlarged lymph </a:t>
            </a:r>
            <a:r>
              <a:rPr sz="2800" dirty="0">
                <a:latin typeface="Arial"/>
                <a:cs typeface="Arial"/>
              </a:rPr>
              <a:t>nodes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AutoNum type="alphaLcParenBoth"/>
            </a:pPr>
            <a:endParaRPr sz="2900">
              <a:latin typeface="Times New Roman"/>
              <a:cs typeface="Times New Roman"/>
            </a:endParaRPr>
          </a:p>
          <a:p>
            <a:pPr marL="646430" lvl="1" indent="-534670">
              <a:lnSpc>
                <a:spcPct val="100000"/>
              </a:lnSpc>
              <a:buAutoNum type="alphaLcParenBoth"/>
              <a:tabLst>
                <a:tab pos="647065" algn="l"/>
              </a:tabLst>
            </a:pPr>
            <a:r>
              <a:rPr sz="2800" spc="-5" dirty="0">
                <a:latin typeface="Arial"/>
                <a:cs typeface="Arial"/>
              </a:rPr>
              <a:t>Swelling and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congestion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spleen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liver.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236" y="177495"/>
            <a:ext cx="7988934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Arial"/>
                <a:cs typeface="Arial"/>
              </a:rPr>
              <a:t>Diagnosis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b="1" spc="-25" dirty="0">
                <a:latin typeface="Arial"/>
                <a:cs typeface="Arial"/>
              </a:rPr>
              <a:t>Tentative </a:t>
            </a:r>
            <a:r>
              <a:rPr sz="2500" b="1" spc="-5" dirty="0">
                <a:latin typeface="Arial"/>
                <a:cs typeface="Arial"/>
              </a:rPr>
              <a:t>diagnosis</a:t>
            </a:r>
            <a:r>
              <a:rPr sz="2500" b="1" spc="5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On the basis of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history,</a:t>
            </a:r>
            <a:endParaRPr sz="2500">
              <a:latin typeface="Arial"/>
              <a:cs typeface="Arial"/>
            </a:endParaRPr>
          </a:p>
          <a:p>
            <a:pPr marL="295910" marR="5080" indent="-283210">
              <a:lnSpc>
                <a:spcPts val="2400"/>
              </a:lnSpc>
              <a:spcBef>
                <a:spcPts val="580"/>
              </a:spcBef>
              <a:buSzPct val="80000"/>
              <a:buFont typeface="Wingdings"/>
              <a:buChar char=""/>
              <a:tabLst>
                <a:tab pos="296545" algn="l"/>
                <a:tab pos="1428115" algn="l"/>
                <a:tab pos="2405380" algn="l"/>
                <a:tab pos="3025775" algn="l"/>
                <a:tab pos="3911600" algn="l"/>
                <a:tab pos="5662930" algn="l"/>
                <a:tab pos="6442710" algn="l"/>
              </a:tabLst>
            </a:pPr>
            <a:r>
              <a:rPr sz="2500" spc="-5" dirty="0">
                <a:latin typeface="Arial"/>
                <a:cs typeface="Arial"/>
              </a:rPr>
              <a:t>Merino	b</a:t>
            </a:r>
            <a:r>
              <a:rPr sz="2500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eed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are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more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sus</a:t>
            </a:r>
            <a:r>
              <a:rPr sz="2500" spc="5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eptible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than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in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20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g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-2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us  </a:t>
            </a:r>
            <a:r>
              <a:rPr sz="2500" dirty="0">
                <a:latin typeface="Arial"/>
                <a:cs typeface="Arial"/>
              </a:rPr>
              <a:t>sheep.</a:t>
            </a:r>
            <a:endParaRPr sz="25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20"/>
              </a:spcBef>
              <a:buSzPct val="80000"/>
              <a:buFont typeface="Wingdings"/>
              <a:buChar char=""/>
              <a:tabLst>
                <a:tab pos="296545" algn="l"/>
              </a:tabLst>
            </a:pPr>
            <a:r>
              <a:rPr sz="2500" dirty="0">
                <a:latin typeface="Arial"/>
                <a:cs typeface="Arial"/>
              </a:rPr>
              <a:t>Sheep </a:t>
            </a:r>
            <a:r>
              <a:rPr sz="2500" spc="-5" dirty="0">
                <a:latin typeface="Arial"/>
                <a:cs typeface="Arial"/>
              </a:rPr>
              <a:t>are more susceptible than other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ruminants.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0036" y="3531489"/>
            <a:ext cx="165353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7555" algn="l"/>
              </a:tabLst>
            </a:pPr>
            <a:r>
              <a:rPr sz="2500" spc="-5" dirty="0">
                <a:latin typeface="Arial"/>
                <a:cs typeface="Arial"/>
              </a:rPr>
              <a:t>and	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th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74457" y="3531489"/>
            <a:ext cx="11341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p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236" y="3150235"/>
            <a:ext cx="4820920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95"/>
              </a:spcBef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On the basis of clinical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signs,</a:t>
            </a:r>
            <a:endParaRPr sz="2500">
              <a:latin typeface="Arial"/>
              <a:cs typeface="Arial"/>
            </a:endParaRPr>
          </a:p>
          <a:p>
            <a:pPr marL="295910" marR="5080" indent="-283210">
              <a:lnSpc>
                <a:spcPts val="2400"/>
              </a:lnSpc>
              <a:spcBef>
                <a:spcPts val="580"/>
              </a:spcBef>
              <a:buSzPct val="80000"/>
              <a:buFont typeface="Wingdings"/>
              <a:buChar char=""/>
              <a:tabLst>
                <a:tab pos="296545" algn="l"/>
                <a:tab pos="1623695" algn="l"/>
                <a:tab pos="3356610" algn="l"/>
                <a:tab pos="3836670" algn="l"/>
              </a:tabLst>
            </a:pPr>
            <a:r>
              <a:rPr sz="2500" spc="-5" dirty="0">
                <a:latin typeface="Arial"/>
                <a:cs typeface="Arial"/>
              </a:rPr>
              <a:t>Mu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spc="5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spc="5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mbrane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of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g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e  bluish reddish </a:t>
            </a:r>
            <a:r>
              <a:rPr sz="2500" spc="-25" dirty="0">
                <a:latin typeface="Arial"/>
                <a:cs typeface="Arial"/>
              </a:rPr>
              <a:t>color.</a:t>
            </a:r>
            <a:endParaRPr sz="25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20"/>
              </a:spcBef>
              <a:buSzPct val="80000"/>
              <a:buFont typeface="Wingdings"/>
              <a:buChar char=""/>
              <a:tabLst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Swelling of buccal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mucosa.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236" y="4598289"/>
            <a:ext cx="50399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95"/>
              </a:spcBef>
              <a:buSzPct val="80000"/>
              <a:buFont typeface="Wingdings"/>
              <a:buChar char=""/>
              <a:tabLst>
                <a:tab pos="296545" algn="l"/>
              </a:tabLst>
            </a:pPr>
            <a:r>
              <a:rPr sz="2500" dirty="0">
                <a:latin typeface="Arial"/>
                <a:cs typeface="Arial"/>
              </a:rPr>
              <a:t>Lameness </a:t>
            </a:r>
            <a:r>
              <a:rPr sz="2500" spc="-5" dirty="0">
                <a:latin typeface="Arial"/>
                <a:cs typeface="Arial"/>
              </a:rPr>
              <a:t>as a result of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coronitis.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6821" y="5360619"/>
            <a:ext cx="13468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coincides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5126" y="5360619"/>
            <a:ext cx="11226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2815" algn="l"/>
              </a:tabLst>
            </a:pPr>
            <a:r>
              <a:rPr sz="2500" spc="-5" dirty="0">
                <a:latin typeface="Arial"/>
                <a:cs typeface="Arial"/>
              </a:rPr>
              <a:t>with	a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236" y="5360619"/>
            <a:ext cx="4856480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5910" marR="5080" indent="-283210">
              <a:lnSpc>
                <a:spcPts val="2400"/>
              </a:lnSpc>
              <a:spcBef>
                <a:spcPts val="675"/>
              </a:spcBef>
              <a:buSzPct val="80000"/>
              <a:buChar char="•"/>
              <a:tabLst>
                <a:tab pos="295910" algn="l"/>
                <a:tab pos="296545" algn="l"/>
                <a:tab pos="1199515" algn="l"/>
                <a:tab pos="3128010" algn="l"/>
                <a:tab pos="3749675" algn="l"/>
              </a:tabLst>
            </a:pP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occ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rrence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of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dise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se  prevalence of insect vectors.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5740" y="173282"/>
            <a:ext cx="7232650" cy="547694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00"/>
              </a:spcBef>
            </a:pPr>
            <a:r>
              <a:rPr sz="2550" spc="-660" dirty="0">
                <a:latin typeface="Arial"/>
                <a:cs typeface="Arial"/>
              </a:rPr>
              <a:t>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the basis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necropsy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finding,</a:t>
            </a:r>
            <a:endParaRPr sz="3200">
              <a:latin typeface="Arial"/>
              <a:cs typeface="Arial"/>
            </a:endParaRPr>
          </a:p>
          <a:p>
            <a:pPr marL="295910" indent="-283210">
              <a:lnSpc>
                <a:spcPct val="150000"/>
              </a:lnSpc>
              <a:spcBef>
                <a:spcPts val="605"/>
              </a:spcBef>
              <a:buSzPct val="79687"/>
              <a:buFont typeface="Wingdings"/>
              <a:buChar char="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Buccal mucosa </a:t>
            </a:r>
            <a:r>
              <a:rPr sz="3200" spc="-5" dirty="0">
                <a:latin typeface="Arial"/>
                <a:cs typeface="Arial"/>
              </a:rPr>
              <a:t>may </a:t>
            </a:r>
            <a:r>
              <a:rPr sz="3200" spc="-10" dirty="0">
                <a:latin typeface="Arial"/>
                <a:cs typeface="Arial"/>
              </a:rPr>
              <a:t>be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cyanotic.</a:t>
            </a:r>
            <a:endParaRPr sz="3200">
              <a:latin typeface="Arial"/>
              <a:cs typeface="Arial"/>
            </a:endParaRPr>
          </a:p>
          <a:p>
            <a:pPr marL="295910" indent="-283210">
              <a:lnSpc>
                <a:spcPct val="150000"/>
              </a:lnSpc>
              <a:spcBef>
                <a:spcPts val="600"/>
              </a:spcBef>
              <a:buSzPct val="79687"/>
              <a:buFont typeface="Wingdings"/>
              <a:buChar char="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Bronchial tree </a:t>
            </a:r>
            <a:r>
              <a:rPr sz="3200" spc="-5" dirty="0">
                <a:latin typeface="Arial"/>
                <a:cs typeface="Arial"/>
              </a:rPr>
              <a:t>may </a:t>
            </a:r>
            <a:r>
              <a:rPr sz="3200" spc="-1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filled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froth.</a:t>
            </a:r>
            <a:endParaRPr sz="3200">
              <a:latin typeface="Arial"/>
              <a:cs typeface="Arial"/>
            </a:endParaRPr>
          </a:p>
          <a:p>
            <a:pPr marL="295910" marR="213995" indent="-283210">
              <a:lnSpc>
                <a:spcPct val="150000"/>
              </a:lnSpc>
              <a:spcBef>
                <a:spcPts val="600"/>
              </a:spcBef>
              <a:buSzPct val="79687"/>
              <a:buFont typeface="Wingdings"/>
              <a:buChar char="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Facial edema, edematous ears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dry,  </a:t>
            </a:r>
            <a:r>
              <a:rPr sz="3200" dirty="0">
                <a:latin typeface="Arial"/>
                <a:cs typeface="Arial"/>
              </a:rPr>
              <a:t>crusty exudate over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nostrils.</a:t>
            </a:r>
            <a:endParaRPr sz="3200">
              <a:latin typeface="Arial"/>
              <a:cs typeface="Arial"/>
            </a:endParaRPr>
          </a:p>
          <a:p>
            <a:pPr marL="295910" marR="5080" indent="-283845">
              <a:lnSpc>
                <a:spcPct val="150000"/>
              </a:lnSpc>
              <a:spcBef>
                <a:spcPts val="600"/>
              </a:spcBef>
            </a:pPr>
            <a:r>
              <a:rPr sz="2550" spc="-665" dirty="0">
                <a:latin typeface="Arial"/>
                <a:cs typeface="Arial"/>
              </a:rPr>
              <a:t>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flock </a:t>
            </a:r>
            <a:r>
              <a:rPr sz="3200" dirty="0">
                <a:latin typeface="Arial"/>
                <a:cs typeface="Arial"/>
              </a:rPr>
              <a:t>history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recent wasting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and  </a:t>
            </a:r>
            <a:r>
              <a:rPr sz="3200" spc="-5" dirty="0">
                <a:latin typeface="Arial"/>
                <a:cs typeface="Arial"/>
              </a:rPr>
              <a:t>pododermatitis(foot-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rot).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9123"/>
            <a:ext cx="4584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Confirmatory</a:t>
            </a:r>
            <a:r>
              <a:rPr sz="3200" spc="-80" dirty="0"/>
              <a:t> </a:t>
            </a:r>
            <a:r>
              <a:rPr sz="3200" spc="-5" dirty="0"/>
              <a:t>diagnosis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167129"/>
            <a:ext cx="745998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5477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Sample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collection:  From live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animal: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Spleen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Bone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marrow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Sterile </a:t>
            </a:r>
            <a:r>
              <a:rPr sz="2800" dirty="0">
                <a:latin typeface="Arial"/>
                <a:cs typeface="Arial"/>
              </a:rPr>
              <a:t>heparinized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blood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Aborted and congenitally infected</a:t>
            </a:r>
            <a:r>
              <a:rPr sz="2800" b="1" spc="1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newborn: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Heparinized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blood,</a:t>
            </a:r>
            <a:endParaRPr sz="28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buFont typeface="Wingdings"/>
              <a:buChar char=""/>
              <a:tabLst>
                <a:tab pos="454025" algn="l"/>
                <a:tab pos="454659" algn="l"/>
              </a:tabLst>
            </a:pPr>
            <a:r>
              <a:rPr sz="2800" dirty="0">
                <a:latin typeface="Arial"/>
                <a:cs typeface="Arial"/>
              </a:rPr>
              <a:t>spleen</a:t>
            </a:r>
            <a:endParaRPr sz="28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buFont typeface="Wingdings"/>
              <a:buChar char=""/>
              <a:tabLst>
                <a:tab pos="454025" algn="l"/>
                <a:tab pos="454659" algn="l"/>
              </a:tabLst>
            </a:pPr>
            <a:r>
              <a:rPr sz="2800" dirty="0">
                <a:latin typeface="Arial"/>
                <a:cs typeface="Arial"/>
              </a:rPr>
              <a:t>lung,</a:t>
            </a:r>
            <a:endParaRPr sz="28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buFont typeface="Wingdings"/>
              <a:buChar char=""/>
              <a:tabLst>
                <a:tab pos="454025" algn="l"/>
                <a:tab pos="454659" algn="l"/>
                <a:tab pos="1444625" algn="l"/>
              </a:tabLst>
            </a:pPr>
            <a:r>
              <a:rPr sz="2800" dirty="0">
                <a:latin typeface="Arial"/>
                <a:cs typeface="Arial"/>
              </a:rPr>
              <a:t>brain	</a:t>
            </a:r>
            <a:r>
              <a:rPr sz="2800" spc="-5" dirty="0">
                <a:latin typeface="Arial"/>
                <a:cs typeface="Arial"/>
              </a:rPr>
              <a:t>&amp;</a:t>
            </a:r>
            <a:endParaRPr sz="28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buFont typeface="Wingdings"/>
              <a:buChar char=""/>
              <a:tabLst>
                <a:tab pos="454025" algn="l"/>
                <a:tab pos="454659" algn="l"/>
              </a:tabLst>
            </a:pPr>
            <a:r>
              <a:rPr sz="2800" dirty="0">
                <a:latin typeface="Arial"/>
                <a:cs typeface="Arial"/>
              </a:rPr>
              <a:t>serum.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436" y="601726"/>
            <a:ext cx="8366759" cy="60007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5910" marR="5080" indent="-283210">
              <a:lnSpc>
                <a:spcPct val="80000"/>
              </a:lnSpc>
              <a:spcBef>
                <a:spcPts val="820"/>
              </a:spcBef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Isolation and identification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virus from blood or  tissues.</a:t>
            </a:r>
            <a:endParaRPr sz="3000">
              <a:latin typeface="Arial"/>
              <a:cs typeface="Arial"/>
            </a:endParaRPr>
          </a:p>
          <a:p>
            <a:pPr marL="295910" indent="-283210">
              <a:lnSpc>
                <a:spcPts val="3420"/>
              </a:lnSpc>
              <a:buSzPct val="80000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3000" b="1" spc="-5" dirty="0">
                <a:latin typeface="Arial"/>
                <a:cs typeface="Arial"/>
              </a:rPr>
              <a:t>Serology:</a:t>
            </a:r>
            <a:endParaRPr sz="3000">
              <a:latin typeface="Arial"/>
              <a:cs typeface="Arial"/>
            </a:endParaRPr>
          </a:p>
          <a:p>
            <a:pPr marL="295910" indent="-283210">
              <a:lnSpc>
                <a:spcPts val="3479"/>
              </a:lnSpc>
              <a:buSzPct val="80000"/>
              <a:buFont typeface="Wingdings"/>
              <a:buChar char="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Ager gel immuno </a:t>
            </a:r>
            <a:r>
              <a:rPr sz="3000" spc="-10" dirty="0">
                <a:latin typeface="Arial"/>
                <a:cs typeface="Arial"/>
              </a:rPr>
              <a:t>diffusion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technique</a:t>
            </a:r>
            <a:endParaRPr sz="3000">
              <a:latin typeface="Arial"/>
              <a:cs typeface="Arial"/>
            </a:endParaRPr>
          </a:p>
          <a:p>
            <a:pPr marL="295910" indent="-283210">
              <a:lnSpc>
                <a:spcPts val="3479"/>
              </a:lnSpc>
              <a:buSzPct val="80000"/>
              <a:buFont typeface="Wingdings"/>
              <a:buChar char="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ELISA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479"/>
              </a:lnSpc>
            </a:pPr>
            <a:r>
              <a:rPr sz="3000" b="1" spc="-5" dirty="0">
                <a:latin typeface="Arial"/>
                <a:cs typeface="Arial"/>
              </a:rPr>
              <a:t>Differential </a:t>
            </a:r>
            <a:r>
              <a:rPr sz="3000" b="1" dirty="0">
                <a:latin typeface="Arial"/>
                <a:cs typeface="Arial"/>
              </a:rPr>
              <a:t>diagnosis:</a:t>
            </a:r>
            <a:endParaRPr sz="3000">
              <a:latin typeface="Arial"/>
              <a:cs typeface="Arial"/>
            </a:endParaRPr>
          </a:p>
          <a:p>
            <a:pPr marL="295910" indent="-283210">
              <a:lnSpc>
                <a:spcPts val="3479"/>
              </a:lnSpc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Foot &amp; </a:t>
            </a:r>
            <a:r>
              <a:rPr sz="3000" spc="-5" dirty="0">
                <a:latin typeface="Arial"/>
                <a:cs typeface="Arial"/>
              </a:rPr>
              <a:t>mouth </a:t>
            </a:r>
            <a:r>
              <a:rPr sz="3000" dirty="0">
                <a:latin typeface="Arial"/>
                <a:cs typeface="Arial"/>
              </a:rPr>
              <a:t>disease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295910" marR="871219" indent="-283210">
              <a:lnSpc>
                <a:spcPts val="2880"/>
              </a:lnSpc>
              <a:spcBef>
                <a:spcPts val="635"/>
              </a:spcBef>
              <a:buSzPct val="80000"/>
              <a:buFont typeface="Wingdings"/>
              <a:buChar char=""/>
              <a:tabLst>
                <a:tab pos="296545" algn="l"/>
              </a:tabLst>
            </a:pPr>
            <a:r>
              <a:rPr sz="3000" spc="-25" dirty="0">
                <a:latin typeface="Arial"/>
                <a:cs typeface="Arial"/>
              </a:rPr>
              <a:t>Vesicle </a:t>
            </a:r>
            <a:r>
              <a:rPr sz="3000" spc="-5" dirty="0">
                <a:latin typeface="Arial"/>
                <a:cs typeface="Arial"/>
              </a:rPr>
              <a:t>formation </a:t>
            </a:r>
            <a:r>
              <a:rPr sz="3000" dirty="0">
                <a:latin typeface="Arial"/>
                <a:cs typeface="Arial"/>
              </a:rPr>
              <a:t>which may coalesce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with  </a:t>
            </a:r>
            <a:r>
              <a:rPr sz="3000" spc="-5" dirty="0">
                <a:latin typeface="Arial"/>
                <a:cs typeface="Arial"/>
              </a:rPr>
              <a:t>adjacent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one.</a:t>
            </a:r>
            <a:endParaRPr sz="3000">
              <a:latin typeface="Arial"/>
              <a:cs typeface="Arial"/>
            </a:endParaRPr>
          </a:p>
          <a:p>
            <a:pPr marL="295910" indent="-283210">
              <a:lnSpc>
                <a:spcPts val="3445"/>
              </a:lnSpc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Sheep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pox:</a:t>
            </a:r>
            <a:endParaRPr sz="3000">
              <a:latin typeface="Arial"/>
              <a:cs typeface="Arial"/>
            </a:endParaRPr>
          </a:p>
          <a:p>
            <a:pPr marL="295910" indent="-283210">
              <a:lnSpc>
                <a:spcPts val="3479"/>
              </a:lnSpc>
              <a:buSzPct val="80000"/>
              <a:buFont typeface="Wingdings"/>
              <a:buChar char="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Swollen and enlarged lymph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node.</a:t>
            </a:r>
            <a:endParaRPr sz="3000">
              <a:latin typeface="Arial"/>
              <a:cs typeface="Arial"/>
            </a:endParaRPr>
          </a:p>
          <a:p>
            <a:pPr marL="295910" indent="-283210">
              <a:lnSpc>
                <a:spcPts val="3479"/>
              </a:lnSpc>
              <a:buSzPct val="80000"/>
              <a:buFont typeface="Wingdings"/>
              <a:buChar char="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Development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30" dirty="0">
                <a:latin typeface="Arial"/>
                <a:cs typeface="Arial"/>
              </a:rPr>
              <a:t>ulcer, </a:t>
            </a:r>
            <a:r>
              <a:rPr sz="3000" dirty="0">
                <a:latin typeface="Arial"/>
                <a:cs typeface="Arial"/>
              </a:rPr>
              <a:t>vesicle, </a:t>
            </a:r>
            <a:r>
              <a:rPr sz="3000" spc="-5" dirty="0">
                <a:latin typeface="Arial"/>
                <a:cs typeface="Arial"/>
              </a:rPr>
              <a:t>papule,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pustule.</a:t>
            </a:r>
            <a:endParaRPr sz="3000">
              <a:latin typeface="Arial"/>
              <a:cs typeface="Arial"/>
            </a:endParaRPr>
          </a:p>
          <a:p>
            <a:pPr marL="295910" marR="913765" indent="-283210">
              <a:lnSpc>
                <a:spcPts val="2880"/>
              </a:lnSpc>
              <a:spcBef>
                <a:spcPts val="635"/>
              </a:spcBef>
              <a:buSzPct val="80000"/>
              <a:buChar char="•"/>
              <a:tabLst>
                <a:tab pos="295910" algn="l"/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Others are epizootic hemorrhagic disease,  contagious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ecthyma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636" y="326491"/>
            <a:ext cx="8373745" cy="57505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200" b="1" spc="-5" dirty="0">
                <a:latin typeface="Arial"/>
                <a:cs typeface="Arial"/>
              </a:rPr>
              <a:t>Prevention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control:</a:t>
            </a:r>
            <a:endParaRPr sz="3200">
              <a:latin typeface="Arial"/>
              <a:cs typeface="Arial"/>
            </a:endParaRPr>
          </a:p>
          <a:p>
            <a:pPr marL="295910" marR="7620" indent="-283210" algn="just">
              <a:lnSpc>
                <a:spcPts val="3460"/>
              </a:lnSpc>
              <a:spcBef>
                <a:spcPts val="645"/>
              </a:spcBef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spc="-5" dirty="0">
                <a:latin typeface="Arial"/>
                <a:cs typeface="Arial"/>
              </a:rPr>
              <a:t>Prevention is </a:t>
            </a:r>
            <a:r>
              <a:rPr sz="3200" spc="-10" dirty="0">
                <a:latin typeface="Arial"/>
                <a:cs typeface="Arial"/>
              </a:rPr>
              <a:t>effected </a:t>
            </a:r>
            <a:r>
              <a:rPr sz="3200" spc="-5" dirty="0">
                <a:latin typeface="Arial"/>
                <a:cs typeface="Arial"/>
              </a:rPr>
              <a:t>by quarantine,  inoculation </a:t>
            </a:r>
            <a:r>
              <a:rPr sz="3200" dirty="0"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live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modified virus vaccine </a:t>
            </a:r>
            <a:r>
              <a:rPr sz="3200" dirty="0">
                <a:latin typeface="Arial"/>
                <a:cs typeface="Arial"/>
              </a:rPr>
              <a:t>&amp;  control </a:t>
            </a:r>
            <a:r>
              <a:rPr sz="3200" spc="-5" dirty="0">
                <a:latin typeface="Arial"/>
                <a:cs typeface="Arial"/>
              </a:rPr>
              <a:t>of midge </a:t>
            </a:r>
            <a:r>
              <a:rPr sz="3200" dirty="0">
                <a:latin typeface="Arial"/>
                <a:cs typeface="Arial"/>
              </a:rPr>
              <a:t>vector </a:t>
            </a:r>
            <a:r>
              <a:rPr sz="3200" spc="-5" dirty="0">
                <a:latin typeface="Arial"/>
                <a:cs typeface="Arial"/>
              </a:rPr>
              <a:t>by using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insecticide.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4000">
              <a:latin typeface="Times New Roman"/>
              <a:cs typeface="Times New Roman"/>
            </a:endParaRPr>
          </a:p>
          <a:p>
            <a:pPr marL="295910" marR="5080" indent="-283210" algn="just">
              <a:lnSpc>
                <a:spcPct val="90000"/>
              </a:lnSpc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spc="-5" dirty="0">
                <a:latin typeface="Arial"/>
                <a:cs typeface="Arial"/>
              </a:rPr>
              <a:t>Modified </a:t>
            </a:r>
            <a:r>
              <a:rPr sz="3200" dirty="0">
                <a:latin typeface="Arial"/>
                <a:cs typeface="Arial"/>
              </a:rPr>
              <a:t>live </a:t>
            </a:r>
            <a:r>
              <a:rPr sz="3200" spc="-5" dirty="0">
                <a:latin typeface="Arial"/>
                <a:cs typeface="Arial"/>
              </a:rPr>
              <a:t>(attenuated) virus </a:t>
            </a:r>
            <a:r>
              <a:rPr sz="3200" dirty="0">
                <a:latin typeface="Arial"/>
                <a:cs typeface="Arial"/>
              </a:rPr>
              <a:t>vaccine </a:t>
            </a:r>
            <a:r>
              <a:rPr sz="3200" spc="-5" dirty="0">
                <a:latin typeface="Arial"/>
                <a:cs typeface="Arial"/>
              </a:rPr>
              <a:t>have  been used in </a:t>
            </a:r>
            <a:r>
              <a:rPr sz="3200" dirty="0">
                <a:latin typeface="Arial"/>
                <a:cs typeface="Arial"/>
              </a:rPr>
              <a:t>several </a:t>
            </a:r>
            <a:r>
              <a:rPr sz="3200" spc="-5" dirty="0">
                <a:latin typeface="Arial"/>
                <a:cs typeface="Arial"/>
              </a:rPr>
              <a:t>countries of the world  </a:t>
            </a:r>
            <a:r>
              <a:rPr sz="3200" dirty="0">
                <a:latin typeface="Arial"/>
                <a:cs typeface="Arial"/>
              </a:rPr>
              <a:t>such </a:t>
            </a:r>
            <a:r>
              <a:rPr sz="3200" spc="-5" dirty="0">
                <a:latin typeface="Arial"/>
                <a:cs typeface="Arial"/>
              </a:rPr>
              <a:t>as South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Africa.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295910" marR="5080" indent="-283210" algn="just">
              <a:lnSpc>
                <a:spcPct val="90000"/>
              </a:lnSpc>
              <a:buSzPct val="76562"/>
              <a:buFont typeface="Wingdings"/>
              <a:buChar char=""/>
              <a:tabLst>
                <a:tab pos="30416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serotype incorporated into the vaccine  must </a:t>
            </a:r>
            <a:r>
              <a:rPr sz="3200" spc="-10" dirty="0">
                <a:latin typeface="Arial"/>
                <a:cs typeface="Arial"/>
              </a:rPr>
              <a:t>be </a:t>
            </a:r>
            <a:r>
              <a:rPr sz="3200" dirty="0">
                <a:latin typeface="Arial"/>
                <a:cs typeface="Arial"/>
              </a:rPr>
              <a:t>the same </a:t>
            </a:r>
            <a:r>
              <a:rPr sz="3200" spc="-5" dirty="0">
                <a:latin typeface="Arial"/>
                <a:cs typeface="Arial"/>
              </a:rPr>
              <a:t>as those causing  infection in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field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2140" y="365887"/>
            <a:ext cx="7901305" cy="636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66090" algn="l"/>
              </a:tabLst>
            </a:pPr>
            <a:r>
              <a:rPr sz="3200" spc="-5" dirty="0">
                <a:latin typeface="Arial"/>
                <a:cs typeface="Arial"/>
              </a:rPr>
              <a:t>Attenuated </a:t>
            </a:r>
            <a:r>
              <a:rPr sz="3200" dirty="0">
                <a:latin typeface="Arial"/>
                <a:cs typeface="Arial"/>
              </a:rPr>
              <a:t>viruses are </a:t>
            </a:r>
            <a:r>
              <a:rPr sz="3200" spc="-5" dirty="0">
                <a:latin typeface="Arial"/>
                <a:cs typeface="Arial"/>
              </a:rPr>
              <a:t>prepared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serial  passage of </a:t>
            </a:r>
            <a:r>
              <a:rPr sz="3200" spc="-5" dirty="0">
                <a:latin typeface="Arial"/>
                <a:cs typeface="Arial"/>
              </a:rPr>
              <a:t>field </a:t>
            </a:r>
            <a:r>
              <a:rPr sz="3200" dirty="0">
                <a:latin typeface="Arial"/>
                <a:cs typeface="Arial"/>
              </a:rPr>
              <a:t>virus in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embryonated 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chicken </a:t>
            </a:r>
            <a:r>
              <a:rPr sz="3200" spc="-5" dirty="0">
                <a:latin typeface="Arial"/>
                <a:cs typeface="Arial"/>
              </a:rPr>
              <a:t>eggs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cultured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cells.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3300">
              <a:latin typeface="Times New Roman"/>
              <a:cs typeface="Times New Roman"/>
            </a:endParaRPr>
          </a:p>
          <a:p>
            <a:pPr marL="355600" marR="252095" indent="-342900">
              <a:lnSpc>
                <a:spcPct val="100000"/>
              </a:lnSpc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latin typeface="Arial"/>
                <a:cs typeface="Arial"/>
              </a:rPr>
              <a:t>Following serial passage, </a:t>
            </a:r>
            <a:r>
              <a:rPr sz="3200" dirty="0">
                <a:latin typeface="Arial"/>
                <a:cs typeface="Arial"/>
              </a:rPr>
              <a:t>virulence is  </a:t>
            </a:r>
            <a:r>
              <a:rPr sz="3200" spc="-5" dirty="0">
                <a:latin typeface="Arial"/>
                <a:cs typeface="Arial"/>
              </a:rPr>
              <a:t>attenuated and </a:t>
            </a:r>
            <a:r>
              <a:rPr sz="3200" dirty="0">
                <a:latin typeface="Arial"/>
                <a:cs typeface="Arial"/>
              </a:rPr>
              <a:t>viruses replicate to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lower  titres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sheep.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3300">
              <a:latin typeface="Times New Roman"/>
              <a:cs typeface="Times New Roman"/>
            </a:endParaRPr>
          </a:p>
          <a:p>
            <a:pPr marL="12700" marR="54610">
              <a:lnSpc>
                <a:spcPct val="100000"/>
              </a:lnSpc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latin typeface="Arial"/>
                <a:cs typeface="Arial"/>
              </a:rPr>
              <a:t>Attenuated </a:t>
            </a:r>
            <a:r>
              <a:rPr sz="3200" dirty="0">
                <a:latin typeface="Arial"/>
                <a:cs typeface="Arial"/>
              </a:rPr>
              <a:t>virus vaccines are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teratogenic </a:t>
            </a:r>
            <a:r>
              <a:rPr sz="3200" spc="-5" dirty="0">
                <a:latin typeface="Arial"/>
                <a:cs typeface="Arial"/>
              </a:rPr>
              <a:t> and should not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administered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pregnant  sheep </a:t>
            </a:r>
            <a:r>
              <a:rPr sz="3200" spc="-5" dirty="0">
                <a:latin typeface="Arial"/>
                <a:cs typeface="Arial"/>
              </a:rPr>
              <a:t>during the </a:t>
            </a:r>
            <a:r>
              <a:rPr sz="3200" dirty="0">
                <a:latin typeface="Arial"/>
                <a:cs typeface="Arial"/>
              </a:rPr>
              <a:t>first </a:t>
            </a:r>
            <a:r>
              <a:rPr sz="3200" spc="-5" dirty="0">
                <a:latin typeface="Arial"/>
                <a:cs typeface="Arial"/>
              </a:rPr>
              <a:t>half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pregnancy </a:t>
            </a:r>
            <a:r>
              <a:rPr sz="3200" dirty="0">
                <a:latin typeface="Arial"/>
                <a:cs typeface="Arial"/>
              </a:rPr>
              <a:t>as  </a:t>
            </a:r>
            <a:r>
              <a:rPr sz="3200" spc="-5" dirty="0">
                <a:latin typeface="Arial"/>
                <a:cs typeface="Arial"/>
              </a:rPr>
              <a:t>this may </a:t>
            </a:r>
            <a:r>
              <a:rPr sz="3200" dirty="0">
                <a:latin typeface="Arial"/>
                <a:cs typeface="Arial"/>
              </a:rPr>
              <a:t>cause </a:t>
            </a:r>
            <a:r>
              <a:rPr sz="3200" spc="-5" dirty="0">
                <a:latin typeface="Arial"/>
                <a:cs typeface="Arial"/>
              </a:rPr>
              <a:t>fetal death and  abnormalities.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28371"/>
            <a:ext cx="1659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Etiology:-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182369"/>
            <a:ext cx="802957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860425" indent="-339725">
              <a:lnSpc>
                <a:spcPct val="100000"/>
              </a:lnSpc>
              <a:spcBef>
                <a:spcPts val="9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Arial"/>
                <a:cs typeface="Arial"/>
              </a:rPr>
              <a:t>Bluetongue </a:t>
            </a:r>
            <a:r>
              <a:rPr sz="2800" dirty="0">
                <a:latin typeface="Arial"/>
                <a:cs typeface="Arial"/>
              </a:rPr>
              <a:t>virus </a:t>
            </a:r>
            <a:r>
              <a:rPr sz="2800" spc="-5" dirty="0">
                <a:latin typeface="Arial"/>
                <a:cs typeface="Arial"/>
              </a:rPr>
              <a:t>is a members of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Orbivirus </a:t>
            </a:r>
            <a:r>
              <a:rPr sz="2800" spc="-5" dirty="0">
                <a:latin typeface="Arial"/>
                <a:cs typeface="Arial"/>
              </a:rPr>
              <a:t> genus under the family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Reoviridae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2425" marR="1170940" indent="-339725">
              <a:lnSpc>
                <a:spcPct val="100000"/>
              </a:lnSpc>
              <a:spcBef>
                <a:spcPts val="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Arial"/>
                <a:cs typeface="Arial"/>
              </a:rPr>
              <a:t>Within </a:t>
            </a:r>
            <a:r>
              <a:rPr sz="2800" dirty="0">
                <a:latin typeface="Arial"/>
                <a:cs typeface="Arial"/>
              </a:rPr>
              <a:t>orbivirus genus,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14 </a:t>
            </a:r>
            <a:r>
              <a:rPr sz="2800" spc="-5" dirty="0">
                <a:latin typeface="Arial"/>
                <a:cs typeface="Arial"/>
              </a:rPr>
              <a:t>serogroups </a:t>
            </a:r>
            <a:r>
              <a:rPr sz="2800" dirty="0">
                <a:latin typeface="Arial"/>
                <a:cs typeface="Arial"/>
              </a:rPr>
              <a:t>are  </a:t>
            </a:r>
            <a:r>
              <a:rPr sz="2800" spc="-5" dirty="0">
                <a:latin typeface="Arial"/>
                <a:cs typeface="Arial"/>
              </a:rPr>
              <a:t>differentiated on </a:t>
            </a:r>
            <a:r>
              <a:rPr sz="2800" dirty="0">
                <a:latin typeface="Arial"/>
                <a:cs typeface="Arial"/>
              </a:rPr>
              <a:t>serological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grounds.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2425" marR="829944" indent="-339725">
              <a:lnSpc>
                <a:spcPct val="100000"/>
              </a:lnSpc>
              <a:buChar char="•"/>
              <a:tabLst>
                <a:tab pos="352425" algn="l"/>
                <a:tab pos="353060" algn="l"/>
              </a:tabLst>
            </a:pPr>
            <a:r>
              <a:rPr sz="2800" spc="-15" dirty="0">
                <a:latin typeface="Arial"/>
                <a:cs typeface="Arial"/>
              </a:rPr>
              <a:t>World </a:t>
            </a:r>
            <a:r>
              <a:rPr sz="2800" spc="-5" dirty="0">
                <a:latin typeface="Arial"/>
                <a:cs typeface="Arial"/>
              </a:rPr>
              <a:t>wide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24 </a:t>
            </a:r>
            <a:r>
              <a:rPr sz="2800" dirty="0">
                <a:latin typeface="Arial"/>
                <a:cs typeface="Arial"/>
              </a:rPr>
              <a:t>serotypes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" dirty="0">
                <a:latin typeface="Arial"/>
                <a:cs typeface="Arial"/>
              </a:rPr>
              <a:t>BTV </a:t>
            </a:r>
            <a:r>
              <a:rPr sz="2800" spc="-5" dirty="0">
                <a:latin typeface="Arial"/>
                <a:cs typeface="Arial"/>
              </a:rPr>
              <a:t>have been  </a:t>
            </a:r>
            <a:r>
              <a:rPr sz="2800" dirty="0">
                <a:latin typeface="Arial"/>
                <a:cs typeface="Arial"/>
              </a:rPr>
              <a:t>identified.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2425" marR="5080" indent="-339725">
              <a:lnSpc>
                <a:spcPct val="100000"/>
              </a:lnSpc>
              <a:buChar char="•"/>
              <a:tabLst>
                <a:tab pos="451484" algn="l"/>
                <a:tab pos="452120" algn="l"/>
              </a:tabLst>
            </a:pPr>
            <a:r>
              <a:rPr sz="2800" dirty="0">
                <a:latin typeface="Arial"/>
                <a:cs typeface="Arial"/>
              </a:rPr>
              <a:t>Most </a:t>
            </a:r>
            <a:r>
              <a:rPr sz="2800" spc="-5" dirty="0">
                <a:latin typeface="Arial"/>
                <a:cs typeface="Arial"/>
              </a:rPr>
              <a:t>serogroups appears to be immunologically  </a:t>
            </a:r>
            <a:r>
              <a:rPr sz="2800" dirty="0">
                <a:latin typeface="Arial"/>
                <a:cs typeface="Arial"/>
              </a:rPr>
              <a:t>distinct </a:t>
            </a:r>
            <a:r>
              <a:rPr sz="2800" spc="-5" dirty="0">
                <a:latin typeface="Arial"/>
                <a:cs typeface="Arial"/>
              </a:rPr>
              <a:t>but there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considerable </a:t>
            </a:r>
            <a:r>
              <a:rPr sz="2800" dirty="0">
                <a:latin typeface="Arial"/>
                <a:cs typeface="Arial"/>
              </a:rPr>
              <a:t>cross </a:t>
            </a:r>
            <a:r>
              <a:rPr sz="2800" spc="-5" dirty="0">
                <a:latin typeface="Arial"/>
                <a:cs typeface="Arial"/>
              </a:rPr>
              <a:t>reaction  between members of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BT.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200355"/>
            <a:ext cx="8075295" cy="58007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2425" marR="6985" indent="-339725" algn="just">
              <a:lnSpc>
                <a:spcPct val="90000"/>
              </a:lnSpc>
              <a:spcBef>
                <a:spcPts val="490"/>
              </a:spcBef>
              <a:buSzPct val="79687"/>
              <a:buChar char="•"/>
              <a:tabLst>
                <a:tab pos="466090" algn="l"/>
              </a:tabLst>
            </a:pPr>
            <a:r>
              <a:rPr sz="3200" spc="-5" dirty="0">
                <a:latin typeface="Arial"/>
                <a:cs typeface="Arial"/>
              </a:rPr>
              <a:t>Blue </a:t>
            </a:r>
            <a:r>
              <a:rPr sz="3200" dirty="0">
                <a:latin typeface="Arial"/>
                <a:cs typeface="Arial"/>
              </a:rPr>
              <a:t>tongue </a:t>
            </a:r>
            <a:r>
              <a:rPr sz="3200" spc="-5" dirty="0">
                <a:latin typeface="Arial"/>
                <a:cs typeface="Arial"/>
              </a:rPr>
              <a:t>viruses are composed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dirty="0">
                <a:latin typeface="Arial"/>
                <a:cs typeface="Arial"/>
              </a:rPr>
              <a:t>three </a:t>
            </a:r>
            <a:r>
              <a:rPr sz="3200" spc="-5" dirty="0">
                <a:latin typeface="Arial"/>
                <a:cs typeface="Arial"/>
              </a:rPr>
              <a:t>protein layers.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outer layer  </a:t>
            </a:r>
            <a:r>
              <a:rPr sz="3200" dirty="0">
                <a:latin typeface="Arial"/>
                <a:cs typeface="Arial"/>
              </a:rPr>
              <a:t>contain two </a:t>
            </a:r>
            <a:r>
              <a:rPr sz="3200" spc="-5" dirty="0">
                <a:latin typeface="Arial"/>
                <a:cs typeface="Arial"/>
              </a:rPr>
              <a:t>protein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VP2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VP5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2425" marR="8890" indent="-339725" algn="just">
              <a:lnSpc>
                <a:spcPts val="3460"/>
              </a:lnSpc>
              <a:buSzPct val="79687"/>
              <a:buChar char="•"/>
              <a:tabLst>
                <a:tab pos="466090" algn="l"/>
              </a:tabLst>
            </a:pPr>
            <a:r>
              <a:rPr sz="3200" spc="-5" dirty="0">
                <a:latin typeface="Arial"/>
                <a:cs typeface="Arial"/>
              </a:rPr>
              <a:t>VP2 is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major neutralizing antigen </a:t>
            </a:r>
            <a:r>
              <a:rPr sz="3200" spc="-10" dirty="0">
                <a:latin typeface="Arial"/>
                <a:cs typeface="Arial"/>
              </a:rPr>
              <a:t>and  </a:t>
            </a:r>
            <a:r>
              <a:rPr sz="3200" spc="-5" dirty="0">
                <a:latin typeface="Arial"/>
                <a:cs typeface="Arial"/>
              </a:rPr>
              <a:t>determinant of </a:t>
            </a:r>
            <a:r>
              <a:rPr sz="3200" dirty="0">
                <a:latin typeface="Arial"/>
                <a:cs typeface="Arial"/>
              </a:rPr>
              <a:t>serotype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specificity.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2425" marR="5080" indent="-339725" algn="just">
              <a:lnSpc>
                <a:spcPts val="3460"/>
              </a:lnSpc>
              <a:buSzPct val="79687"/>
              <a:buChar char="•"/>
              <a:tabLst>
                <a:tab pos="466090" algn="l"/>
              </a:tabLst>
            </a:pPr>
            <a:r>
              <a:rPr sz="3200" spc="-5" dirty="0">
                <a:latin typeface="Arial"/>
                <a:cs typeface="Arial"/>
              </a:rPr>
              <a:t>It is also responsible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haemaglutinating  and binding of BTV to mammalian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cells.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2425" marR="5080" indent="-339725" algn="just">
              <a:lnSpc>
                <a:spcPts val="3460"/>
              </a:lnSpc>
              <a:buSzPct val="79687"/>
              <a:buChar char="•"/>
              <a:tabLst>
                <a:tab pos="45847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virus is resistance to </a:t>
            </a:r>
            <a:r>
              <a:rPr sz="3200" dirty="0">
                <a:latin typeface="Arial"/>
                <a:cs typeface="Arial"/>
              </a:rPr>
              <a:t>lipid </a:t>
            </a:r>
            <a:r>
              <a:rPr sz="3200" spc="-5" dirty="0">
                <a:latin typeface="Arial"/>
                <a:cs typeface="Arial"/>
              </a:rPr>
              <a:t>solvent  </a:t>
            </a:r>
            <a:r>
              <a:rPr sz="3200" dirty="0">
                <a:latin typeface="Arial"/>
                <a:cs typeface="Arial"/>
              </a:rPr>
              <a:t>which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typical </a:t>
            </a:r>
            <a:r>
              <a:rPr sz="3200" spc="-5" dirty="0">
                <a:latin typeface="Arial"/>
                <a:cs typeface="Arial"/>
              </a:rPr>
              <a:t>of non </a:t>
            </a:r>
            <a:r>
              <a:rPr sz="3200" dirty="0">
                <a:latin typeface="Arial"/>
                <a:cs typeface="Arial"/>
              </a:rPr>
              <a:t>enveloped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virus.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249123"/>
            <a:ext cx="8226425" cy="6367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Char char="•"/>
              <a:tabLst>
                <a:tab pos="294640" algn="l"/>
              </a:tabLst>
            </a:pPr>
            <a:r>
              <a:rPr sz="3200" dirty="0">
                <a:latin typeface="Arial"/>
                <a:cs typeface="Arial"/>
              </a:rPr>
              <a:t>The viruses are relatively </a:t>
            </a:r>
            <a:r>
              <a:rPr sz="3200" spc="-5" dirty="0">
                <a:latin typeface="Arial"/>
                <a:cs typeface="Arial"/>
              </a:rPr>
              <a:t>acid-labile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94640" marR="6350" indent="-281940">
              <a:lnSpc>
                <a:spcPct val="100000"/>
              </a:lnSpc>
              <a:buChar char="•"/>
              <a:tabLst>
                <a:tab pos="294640" algn="l"/>
                <a:tab pos="3556000" algn="l"/>
                <a:tab pos="4935855" algn="l"/>
              </a:tabLst>
            </a:pPr>
            <a:r>
              <a:rPr sz="3200" spc="-5" dirty="0">
                <a:latin typeface="Arial"/>
                <a:cs typeface="Arial"/>
              </a:rPr>
              <a:t>Freezing</a:t>
            </a:r>
            <a:r>
              <a:rPr sz="3200" spc="3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at</a:t>
            </a:r>
            <a:r>
              <a:rPr sz="3200" spc="31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3150" b="1" spc="-7" baseline="25132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3200" spc="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sz="3150" b="1" spc="-7" baseline="25132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3200" spc="-5" dirty="0">
                <a:latin typeface="Arial"/>
                <a:cs typeface="Arial"/>
              </a:rPr>
              <a:t>is deleterious to  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virus.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84175" indent="-371475">
              <a:lnSpc>
                <a:spcPct val="100000"/>
              </a:lnSpc>
              <a:buChar char="•"/>
              <a:tabLst>
                <a:tab pos="384175" algn="l"/>
                <a:tab pos="384810" algn="l"/>
              </a:tabLst>
            </a:pPr>
            <a:r>
              <a:rPr sz="3200" dirty="0">
                <a:latin typeface="Arial"/>
                <a:cs typeface="Arial"/>
              </a:rPr>
              <a:t>Acetic acid </a:t>
            </a:r>
            <a:r>
              <a:rPr sz="3200" spc="-5" dirty="0">
                <a:latin typeface="Arial"/>
                <a:cs typeface="Arial"/>
              </a:rPr>
              <a:t>is an </a:t>
            </a:r>
            <a:r>
              <a:rPr sz="3200" spc="-10" dirty="0">
                <a:latin typeface="Arial"/>
                <a:cs typeface="Arial"/>
              </a:rPr>
              <a:t>effective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disinfectants.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2700" marR="526986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Epid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mio</a:t>
            </a:r>
            <a:r>
              <a:rPr sz="3200" b="1" spc="-15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ogy:-  </a:t>
            </a:r>
            <a:r>
              <a:rPr sz="3200" b="1" spc="-5" dirty="0">
                <a:latin typeface="Arial"/>
                <a:cs typeface="Arial"/>
              </a:rPr>
              <a:t>Occurrence: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294640" marR="5080" indent="-281940">
              <a:lnSpc>
                <a:spcPct val="100000"/>
              </a:lnSpc>
              <a:buChar char="•"/>
              <a:tabLst>
                <a:tab pos="294640" algn="l"/>
                <a:tab pos="7216140" algn="l"/>
              </a:tabLst>
            </a:pPr>
            <a:r>
              <a:rPr sz="3200" dirty="0">
                <a:latin typeface="Arial"/>
                <a:cs typeface="Arial"/>
              </a:rPr>
              <a:t>BT was first </a:t>
            </a:r>
            <a:r>
              <a:rPr sz="3200" spc="-5" dirty="0">
                <a:latin typeface="Arial"/>
                <a:cs typeface="Arial"/>
              </a:rPr>
              <a:t>described in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south</a:t>
            </a:r>
            <a:r>
              <a:rPr sz="32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Africa	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late </a:t>
            </a:r>
            <a:r>
              <a:rPr sz="3200" dirty="0">
                <a:latin typeface="Arial"/>
                <a:cs typeface="Arial"/>
              </a:rPr>
              <a:t>18</a:t>
            </a:r>
            <a:r>
              <a:rPr sz="3150" baseline="25132" dirty="0">
                <a:latin typeface="Arial"/>
                <a:cs typeface="Arial"/>
              </a:rPr>
              <a:t>th</a:t>
            </a:r>
            <a:r>
              <a:rPr sz="3150" spc="442" baseline="25132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century.</a:t>
            </a:r>
            <a:endParaRPr sz="32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buChar char="•"/>
              <a:tabLst>
                <a:tab pos="294640" algn="l"/>
              </a:tabLst>
            </a:pPr>
            <a:r>
              <a:rPr sz="3200" dirty="0">
                <a:latin typeface="Arial"/>
                <a:cs typeface="Arial"/>
              </a:rPr>
              <a:t>Now </a:t>
            </a:r>
            <a:r>
              <a:rPr sz="3200" spc="-5" dirty="0">
                <a:latin typeface="Arial"/>
                <a:cs typeface="Arial"/>
              </a:rPr>
              <a:t>this disease is </a:t>
            </a:r>
            <a:r>
              <a:rPr sz="3200" dirty="0">
                <a:latin typeface="Arial"/>
                <a:cs typeface="Arial"/>
              </a:rPr>
              <a:t>world wide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distributed.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630682"/>
            <a:ext cx="8074025" cy="3592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marR="5080" indent="-281940" algn="just">
              <a:lnSpc>
                <a:spcPct val="100000"/>
              </a:lnSpc>
              <a:spcBef>
                <a:spcPts val="105"/>
              </a:spcBef>
              <a:buSzPct val="79687"/>
              <a:buChar char="•"/>
              <a:tabLst>
                <a:tab pos="294640" algn="l"/>
              </a:tabLst>
            </a:pPr>
            <a:r>
              <a:rPr sz="3200" dirty="0">
                <a:latin typeface="Arial"/>
                <a:cs typeface="Arial"/>
              </a:rPr>
              <a:t>BT </a:t>
            </a:r>
            <a:r>
              <a:rPr sz="3200" spc="-5" dirty="0">
                <a:latin typeface="Arial"/>
                <a:cs typeface="Arial"/>
              </a:rPr>
              <a:t>occurs </a:t>
            </a:r>
            <a:r>
              <a:rPr sz="3200" spc="-10" dirty="0">
                <a:latin typeface="Arial"/>
                <a:cs typeface="Arial"/>
              </a:rPr>
              <a:t>as </a:t>
            </a:r>
            <a:r>
              <a:rPr sz="3200" dirty="0">
                <a:latin typeface="Arial"/>
                <a:cs typeface="Arial"/>
              </a:rPr>
              <a:t>clinical </a:t>
            </a:r>
            <a:r>
              <a:rPr sz="3200" spc="-5" dirty="0">
                <a:latin typeface="Arial"/>
                <a:cs typeface="Arial"/>
              </a:rPr>
              <a:t>disease in </a:t>
            </a:r>
            <a:r>
              <a:rPr sz="3200" dirty="0">
                <a:latin typeface="Arial"/>
                <a:cs typeface="Arial"/>
              </a:rPr>
              <a:t>Africa </a:t>
            </a:r>
            <a:r>
              <a:rPr sz="3200" spc="-5" dirty="0">
                <a:latin typeface="Arial"/>
                <a:cs typeface="Arial"/>
              </a:rPr>
              <a:t>and  middle east Indian subcontinent, china,  </a:t>
            </a:r>
            <a:r>
              <a:rPr sz="3200" dirty="0">
                <a:latin typeface="Arial"/>
                <a:cs typeface="Arial"/>
              </a:rPr>
              <a:t>USA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Mexico.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94640" marR="5080" indent="-281940" algn="just">
              <a:lnSpc>
                <a:spcPct val="100000"/>
              </a:lnSpc>
              <a:spcBef>
                <a:spcPts val="5"/>
              </a:spcBef>
              <a:buSzPct val="79687"/>
              <a:buChar char="•"/>
              <a:tabLst>
                <a:tab pos="294640" algn="l"/>
              </a:tabLst>
            </a:pPr>
            <a:r>
              <a:rPr sz="3200" spc="-5" dirty="0">
                <a:latin typeface="Arial"/>
                <a:cs typeface="Arial"/>
              </a:rPr>
              <a:t>Ruminants species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susceptible to </a:t>
            </a:r>
            <a:r>
              <a:rPr sz="3200" dirty="0">
                <a:latin typeface="Arial"/>
                <a:cs typeface="Arial"/>
              </a:rPr>
              <a:t>BTV  But </a:t>
            </a:r>
            <a:r>
              <a:rPr sz="3200" spc="-5" dirty="0">
                <a:latin typeface="Arial"/>
                <a:cs typeface="Arial"/>
              </a:rPr>
              <a:t>the expression of </a:t>
            </a:r>
            <a:r>
              <a:rPr sz="3200" dirty="0">
                <a:latin typeface="Arial"/>
                <a:cs typeface="Arial"/>
              </a:rPr>
              <a:t>clinical </a:t>
            </a:r>
            <a:r>
              <a:rPr sz="3200" spc="-5" dirty="0">
                <a:latin typeface="Arial"/>
                <a:cs typeface="Arial"/>
              </a:rPr>
              <a:t>diseases  </a:t>
            </a:r>
            <a:r>
              <a:rPr sz="3200" dirty="0">
                <a:latin typeface="Arial"/>
                <a:cs typeface="Arial"/>
              </a:rPr>
              <a:t>varies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different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species.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52958"/>
            <a:ext cx="2567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"/>
                <a:cs typeface="Arial"/>
              </a:rPr>
              <a:t>Risk</a:t>
            </a:r>
            <a:r>
              <a:rPr sz="4000" b="0" spc="-40" dirty="0">
                <a:latin typeface="Arial"/>
                <a:cs typeface="Arial"/>
              </a:rPr>
              <a:t> </a:t>
            </a:r>
            <a:r>
              <a:rPr sz="4000" b="0" spc="-5" dirty="0">
                <a:latin typeface="Arial"/>
                <a:cs typeface="Arial"/>
              </a:rPr>
              <a:t>factor: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64082"/>
            <a:ext cx="8603615" cy="521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5" dirty="0">
                <a:latin typeface="Arial"/>
                <a:cs typeface="Arial"/>
              </a:rPr>
              <a:t>Climate:</a:t>
            </a:r>
            <a:endParaRPr sz="32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5"/>
              </a:spcBef>
              <a:buChar char="•"/>
              <a:tabLst>
                <a:tab pos="347345" algn="l"/>
                <a:tab pos="347980" algn="l"/>
              </a:tabLst>
            </a:pPr>
            <a:r>
              <a:rPr sz="2800" spc="-20" dirty="0">
                <a:latin typeface="Arial"/>
                <a:cs typeface="Arial"/>
              </a:rPr>
              <a:t>Warmth </a:t>
            </a:r>
            <a:r>
              <a:rPr sz="2800" dirty="0">
                <a:latin typeface="Arial"/>
                <a:cs typeface="Arial"/>
              </a:rPr>
              <a:t>and moisture require culicoides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breeding.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45134" indent="-432434">
              <a:lnSpc>
                <a:spcPct val="100000"/>
              </a:lnSpc>
              <a:buChar char="•"/>
              <a:tabLst>
                <a:tab pos="445134" algn="l"/>
                <a:tab pos="445770" algn="l"/>
              </a:tabLst>
            </a:pPr>
            <a:r>
              <a:rPr sz="2800" spc="-5" dirty="0">
                <a:latin typeface="Arial"/>
                <a:cs typeface="Arial"/>
              </a:rPr>
              <a:t>Rainfall condition is suitable for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infection.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48920" marR="6985" indent="-236220">
              <a:lnSpc>
                <a:spcPct val="100000"/>
              </a:lnSpc>
              <a:buChar char="•"/>
              <a:tabLst>
                <a:tab pos="446405" algn="l"/>
                <a:tab pos="447040" algn="l"/>
              </a:tabLst>
            </a:pPr>
            <a:r>
              <a:rPr sz="2800" spc="-5" dirty="0">
                <a:latin typeface="Arial"/>
                <a:cs typeface="Arial"/>
              </a:rPr>
              <a:t>Clam, warmth </a:t>
            </a:r>
            <a:r>
              <a:rPr sz="2800" dirty="0">
                <a:latin typeface="Arial"/>
                <a:cs typeface="Arial"/>
              </a:rPr>
              <a:t>humid, weather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also prevalence 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 infection.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dirty="0">
                <a:latin typeface="Arial"/>
                <a:cs typeface="Arial"/>
              </a:rPr>
              <a:t>Host risk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factor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48920" marR="5080" indent="-236220">
              <a:lnSpc>
                <a:spcPct val="100000"/>
              </a:lnSpc>
              <a:spcBef>
                <a:spcPts val="2895"/>
              </a:spcBef>
              <a:buSzPct val="85714"/>
              <a:buChar char="•"/>
              <a:tabLst>
                <a:tab pos="334010" algn="l"/>
                <a:tab pos="334645" algn="l"/>
                <a:tab pos="2284730" algn="l"/>
                <a:tab pos="3463290" algn="l"/>
                <a:tab pos="4759960" algn="l"/>
                <a:tab pos="5482590" algn="l"/>
                <a:tab pos="6323965" algn="l"/>
                <a:tab pos="8313420" algn="l"/>
              </a:tabLst>
            </a:pP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shee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	breed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tible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in  comparison to </a:t>
            </a:r>
            <a:r>
              <a:rPr sz="2800" dirty="0">
                <a:latin typeface="Arial"/>
                <a:cs typeface="Arial"/>
              </a:rPr>
              <a:t>European </a:t>
            </a:r>
            <a:r>
              <a:rPr sz="2800" spc="-5" dirty="0">
                <a:latin typeface="Arial"/>
                <a:cs typeface="Arial"/>
              </a:rPr>
              <a:t>Merino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breed.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54482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Transmission: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51457"/>
            <a:ext cx="8531860" cy="444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10" dirty="0">
                <a:latin typeface="Arial"/>
                <a:cs typeface="Arial"/>
              </a:rPr>
              <a:t>Transmission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Orbi virus </a:t>
            </a:r>
            <a:r>
              <a:rPr sz="3200" spc="-5" dirty="0">
                <a:latin typeface="Arial"/>
                <a:cs typeface="Arial"/>
              </a:rPr>
              <a:t>is primarily </a:t>
            </a:r>
            <a:r>
              <a:rPr sz="3200" spc="-20" dirty="0">
                <a:latin typeface="Arial"/>
                <a:cs typeface="Arial"/>
              </a:rPr>
              <a:t>by  </a:t>
            </a:r>
            <a:r>
              <a:rPr sz="3200" spc="-5" dirty="0">
                <a:latin typeface="Arial"/>
                <a:cs typeface="Arial"/>
              </a:rPr>
              <a:t>midges of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genus Culicoides species, </a:t>
            </a:r>
            <a:r>
              <a:rPr sz="3200" dirty="0">
                <a:latin typeface="Arial"/>
                <a:cs typeface="Arial"/>
              </a:rPr>
              <a:t>which  are </a:t>
            </a:r>
            <a:r>
              <a:rPr sz="3200" spc="-5" dirty="0">
                <a:latin typeface="Arial"/>
                <a:cs typeface="Arial"/>
              </a:rPr>
              <a:t>biological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vectors.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3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10" dirty="0">
                <a:latin typeface="Arial"/>
                <a:cs typeface="Arial"/>
              </a:rPr>
              <a:t>1400 </a:t>
            </a:r>
            <a:r>
              <a:rPr sz="3200" spc="-5" dirty="0">
                <a:latin typeface="Arial"/>
                <a:cs typeface="Arial"/>
              </a:rPr>
              <a:t>species of culicoides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present, </a:t>
            </a:r>
            <a:r>
              <a:rPr sz="3200" dirty="0">
                <a:latin typeface="Arial"/>
                <a:cs typeface="Arial"/>
              </a:rPr>
              <a:t>less  </a:t>
            </a:r>
            <a:r>
              <a:rPr sz="3200" spc="-5" dirty="0">
                <a:latin typeface="Arial"/>
                <a:cs typeface="Arial"/>
              </a:rPr>
              <a:t>than 20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considered </a:t>
            </a:r>
            <a:r>
              <a:rPr sz="3200" spc="-10" dirty="0">
                <a:latin typeface="Arial"/>
                <a:cs typeface="Arial"/>
              </a:rPr>
              <a:t>actual </a:t>
            </a:r>
            <a:r>
              <a:rPr sz="3200" spc="-5" dirty="0">
                <a:latin typeface="Arial"/>
                <a:cs typeface="Arial"/>
              </a:rPr>
              <a:t>or possible  </a:t>
            </a:r>
            <a:r>
              <a:rPr sz="3200" dirty="0">
                <a:latin typeface="Arial"/>
                <a:cs typeface="Arial"/>
              </a:rPr>
              <a:t>vectors.</a:t>
            </a:r>
            <a:endParaRPr sz="3200">
              <a:latin typeface="Arial"/>
              <a:cs typeface="Arial"/>
            </a:endParaRPr>
          </a:p>
          <a:p>
            <a:pPr marL="12700" marR="1020444">
              <a:lnSpc>
                <a:spcPct val="100000"/>
              </a:lnSpc>
              <a:spcBef>
                <a:spcPts val="19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Arial"/>
                <a:cs typeface="Arial"/>
              </a:rPr>
              <a:t>The virus can be transmitted sexually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  </a:t>
            </a:r>
            <a:r>
              <a:rPr sz="3200" dirty="0">
                <a:latin typeface="Arial"/>
                <a:cs typeface="Arial"/>
              </a:rPr>
              <a:t>infected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semen.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Picture 7" descr="C:\Users\gdvorak\Pictures\CFSPH Diseases\Culicoides_www-culicoides-n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"/>
            <a:ext cx="3141662" cy="1676399"/>
          </a:xfrm>
          <a:prstGeom prst="rect">
            <a:avLst/>
          </a:prstGeom>
          <a:noFill/>
          <a:ln w="28575" algn="ctr">
            <a:solidFill>
              <a:srgbClr val="E5B429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2082"/>
            <a:ext cx="312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Transmission: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50721"/>
            <a:ext cx="7724775" cy="578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15" dirty="0">
                <a:latin typeface="Arial"/>
                <a:cs typeface="Arial"/>
              </a:rPr>
              <a:t>Transmitted </a:t>
            </a:r>
            <a:r>
              <a:rPr sz="3200" dirty="0">
                <a:latin typeface="Arial"/>
                <a:cs typeface="Arial"/>
              </a:rPr>
              <a:t>transplacentally from </a:t>
            </a:r>
            <a:r>
              <a:rPr sz="3200" spc="-5" dirty="0">
                <a:latin typeface="Arial"/>
                <a:cs typeface="Arial"/>
              </a:rPr>
              <a:t>dam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  </a:t>
            </a:r>
            <a:r>
              <a:rPr sz="3200" spc="-10" dirty="0">
                <a:latin typeface="Arial"/>
                <a:cs typeface="Arial"/>
              </a:rPr>
              <a:t>offspring.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10" dirty="0">
                <a:latin typeface="Arial"/>
                <a:cs typeface="Arial"/>
              </a:rPr>
              <a:t>Transmission </a:t>
            </a:r>
            <a:r>
              <a:rPr sz="3200" dirty="0">
                <a:latin typeface="Arial"/>
                <a:cs typeface="Arial"/>
              </a:rPr>
              <a:t>by embryo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transfer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Arial"/>
                <a:cs typeface="Arial"/>
              </a:rPr>
              <a:t>The disease </a:t>
            </a:r>
            <a:r>
              <a:rPr sz="3200" spc="-5" dirty="0">
                <a:latin typeface="Arial"/>
                <a:cs typeface="Arial"/>
              </a:rPr>
              <a:t>has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seasonal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occurrence.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3300">
              <a:latin typeface="Times New Roman"/>
              <a:cs typeface="Times New Roman"/>
            </a:endParaRPr>
          </a:p>
          <a:p>
            <a:pPr marL="12700" marR="79184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25" dirty="0">
                <a:latin typeface="Arial"/>
                <a:cs typeface="Arial"/>
              </a:rPr>
              <a:t>Ticks </a:t>
            </a:r>
            <a:r>
              <a:rPr sz="3200" dirty="0">
                <a:latin typeface="Arial"/>
                <a:cs typeface="Arial"/>
              </a:rPr>
              <a:t>are capable of </a:t>
            </a:r>
            <a:r>
              <a:rPr sz="3200" spc="-5" dirty="0">
                <a:latin typeface="Arial"/>
                <a:cs typeface="Arial"/>
              </a:rPr>
              <a:t>mechanically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 </a:t>
            </a:r>
            <a:r>
              <a:rPr sz="3200" spc="-5" dirty="0">
                <a:latin typeface="Arial"/>
                <a:cs typeface="Arial"/>
              </a:rPr>
              <a:t>biologically </a:t>
            </a:r>
            <a:r>
              <a:rPr sz="3200" dirty="0">
                <a:latin typeface="Arial"/>
                <a:cs typeface="Arial"/>
              </a:rPr>
              <a:t>transmission.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3300">
              <a:latin typeface="Times New Roman"/>
              <a:cs typeface="Times New Roman"/>
            </a:endParaRPr>
          </a:p>
          <a:p>
            <a:pPr marL="12700" marR="370840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Arial"/>
                <a:cs typeface="Arial"/>
              </a:rPr>
              <a:t>It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not </a:t>
            </a:r>
            <a:r>
              <a:rPr sz="3200" spc="-5" dirty="0">
                <a:latin typeface="Arial"/>
                <a:cs typeface="Arial"/>
              </a:rPr>
              <a:t>transmitted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direct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indirect  </a:t>
            </a:r>
            <a:r>
              <a:rPr sz="3200" dirty="0">
                <a:latin typeface="Arial"/>
                <a:cs typeface="Arial"/>
              </a:rPr>
              <a:t>contact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1101</Words>
  <Application>Microsoft Office PowerPoint</Application>
  <PresentationFormat>On-screen Show (4:3)</PresentationFormat>
  <Paragraphs>210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Blue tongue</vt:lpstr>
      <vt:lpstr>Slide 2</vt:lpstr>
      <vt:lpstr>Etiology:-</vt:lpstr>
      <vt:lpstr>Slide 4</vt:lpstr>
      <vt:lpstr>Slide 5</vt:lpstr>
      <vt:lpstr>Slide 6</vt:lpstr>
      <vt:lpstr>Risk factor:</vt:lpstr>
      <vt:lpstr>Transmission:</vt:lpstr>
      <vt:lpstr>Transmission:</vt:lpstr>
      <vt:lpstr>Transmission:</vt:lpstr>
      <vt:lpstr>Clinical findings:</vt:lpstr>
      <vt:lpstr>Symptoms in sheep:</vt:lpstr>
      <vt:lpstr>Slide 13</vt:lpstr>
      <vt:lpstr>Slide 14</vt:lpstr>
      <vt:lpstr>Slide 15</vt:lpstr>
      <vt:lpstr>Slide 16</vt:lpstr>
      <vt:lpstr>Symptoms in cattle</vt:lpstr>
      <vt:lpstr>Slide 18</vt:lpstr>
      <vt:lpstr>Morbidity and mortality:</vt:lpstr>
      <vt:lpstr>Necropsy finding:</vt:lpstr>
      <vt:lpstr>Slide 21</vt:lpstr>
      <vt:lpstr>Slide 22</vt:lpstr>
      <vt:lpstr>Slide 23</vt:lpstr>
      <vt:lpstr>Confirmatory diagnosis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tongue</dc:title>
  <dc:creator>lenovo</dc:creator>
  <cp:lastModifiedBy>lenovo</cp:lastModifiedBy>
  <cp:revision>3</cp:revision>
  <dcterms:created xsi:type="dcterms:W3CDTF">2018-01-17T11:13:47Z</dcterms:created>
  <dcterms:modified xsi:type="dcterms:W3CDTF">2018-01-18T02:04:20Z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2018-01-17T00:00:00Z</vt:filetime>
  </property>
</Properties>
</file>