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RAM MULUKURI" userId="8c752c58e616bdf2" providerId="LiveId" clId="{E6096202-47B7-4682-B4B5-9A7BE22388BA}"/>
    <pc:docChg chg="modSld">
      <pc:chgData name="SREERAM MULUKURI" userId="8c752c58e616bdf2" providerId="LiveId" clId="{E6096202-47B7-4682-B4B5-9A7BE22388BA}" dt="2025-09-16T03:45:57.217" v="3" actId="20577"/>
      <pc:docMkLst>
        <pc:docMk/>
      </pc:docMkLst>
      <pc:sldChg chg="modSp mod">
        <pc:chgData name="SREERAM MULUKURI" userId="8c752c58e616bdf2" providerId="LiveId" clId="{E6096202-47B7-4682-B4B5-9A7BE22388BA}" dt="2025-09-16T03:45:57.217" v="3" actId="20577"/>
        <pc:sldMkLst>
          <pc:docMk/>
          <pc:sldMk cId="3916788613" sldId="296"/>
        </pc:sldMkLst>
        <pc:spChg chg="mod">
          <ac:chgData name="SREERAM MULUKURI" userId="8c752c58e616bdf2" providerId="LiveId" clId="{E6096202-47B7-4682-B4B5-9A7BE22388BA}" dt="2025-09-16T03:45:57.217" v="3" actId="20577"/>
          <ac:spMkLst>
            <pc:docMk/>
            <pc:sldMk cId="3916788613" sldId="296"/>
            <ac:spMk id="21" creationId="{A100C397-B86A-DBC2-E5FB-10E3CA055B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mongodb.com/docs/" TargetMode="External"/><Relationship Id="rId4" Type="http://schemas.openxmlformats.org/officeDocument/2006/relationships/hyperlink" Target="https://www.worldbank.org/en/topic/transport/brief/intelligent-transport-system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43199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800" spc="-218" dirty="0">
                <a:solidFill>
                  <a:schemeClr val="accent2">
                    <a:lumMod val="50000"/>
                  </a:schemeClr>
                </a:solidFill>
                <a:latin typeface="Lexend Deca"/>
                <a:ea typeface="Lexend Deca"/>
                <a:cs typeface="Lexend Deca"/>
                <a:sym typeface="Lexend Deca"/>
              </a:rPr>
              <a:t>Real-Time Public Transport Tracking</a:t>
            </a: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8" y="1474994"/>
            <a:ext cx="12191999" cy="374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Proposed solution:</a:t>
            </a:r>
          </a:p>
          <a:p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Lexend Deca"/>
                <a:ea typeface="Lexend Deca"/>
                <a:cs typeface="Lexend Deca"/>
                <a:sym typeface="Lexend Deca"/>
              </a:rPr>
              <a:t>       </a:t>
            </a:r>
            <a:r>
              <a:rPr lang="en-US" sz="2800" dirty="0">
                <a:latin typeface="Lexend Deca"/>
                <a:ea typeface="Lexend Deca"/>
                <a:cs typeface="Lexend Deca"/>
                <a:sym typeface="Lexend Deca"/>
              </a:rPr>
              <a:t>Our real-time tracking system offers multiple innovative features for users</a:t>
            </a:r>
            <a:r>
              <a:rPr lang="en-US" sz="2000" dirty="0">
                <a:latin typeface="Lexend Deca"/>
                <a:ea typeface="Lexend Deca"/>
                <a:cs typeface="Lexend Deca"/>
                <a:sym typeface="Lexend Deca"/>
              </a:rPr>
              <a:t>.</a:t>
            </a:r>
          </a:p>
          <a:p>
            <a:pPr marL="601980" lvl="1" indent="-342900">
              <a:lnSpc>
                <a:spcPts val="3359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ow"/>
                <a:ea typeface="Now"/>
                <a:cs typeface="Now"/>
                <a:sym typeface="Now"/>
              </a:rPr>
              <a:t>Real-time tracking of buses</a:t>
            </a:r>
          </a:p>
          <a:p>
            <a:pPr marL="601980" lvl="1" indent="-342900">
              <a:lnSpc>
                <a:spcPts val="3359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ow"/>
                <a:ea typeface="Now"/>
                <a:cs typeface="Now"/>
                <a:sym typeface="Now"/>
              </a:rPr>
              <a:t>Accurate Estimated Time of Arrival (ETA)</a:t>
            </a:r>
          </a:p>
          <a:p>
            <a:pPr marL="601980" lvl="1" indent="-342900">
              <a:lnSpc>
                <a:spcPts val="3359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ow"/>
                <a:ea typeface="Now"/>
                <a:cs typeface="Now"/>
                <a:sym typeface="Now"/>
              </a:rPr>
              <a:t>Optimized routes for efficiency</a:t>
            </a:r>
          </a:p>
          <a:p>
            <a:pPr marL="601980" lvl="1" indent="-342900">
              <a:lnSpc>
                <a:spcPts val="3359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ow"/>
                <a:ea typeface="Now"/>
                <a:cs typeface="Now"/>
                <a:sym typeface="Now"/>
              </a:rPr>
              <a:t>User-friendly mobile/web dashboard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ABF00-431F-DE05-8407-B2EBAD83D146}"/>
              </a:ext>
            </a:extLst>
          </p:cNvPr>
          <p:cNvSpPr txBox="1"/>
          <p:nvPr/>
        </p:nvSpPr>
        <p:spPr>
          <a:xfrm>
            <a:off x="1728405" y="331994"/>
            <a:ext cx="712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spc="-218" dirty="0">
                <a:solidFill>
                  <a:schemeClr val="accent2">
                    <a:lumMod val="50000"/>
                  </a:schemeClr>
                </a:solidFill>
                <a:latin typeface="Lexend Deca"/>
                <a:ea typeface="Lexend Deca"/>
                <a:cs typeface="Lexend Deca"/>
                <a:sym typeface="Lexend Deca"/>
              </a:rPr>
              <a:t>Real-Time Public Transport Tracking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AF9412B-BF66-C24B-CC01-A320F9E4F8BD}"/>
              </a:ext>
            </a:extLst>
          </p:cNvPr>
          <p:cNvSpPr/>
          <p:nvPr/>
        </p:nvSpPr>
        <p:spPr>
          <a:xfrm>
            <a:off x="6326002" y="2762866"/>
            <a:ext cx="5865996" cy="3593488"/>
          </a:xfrm>
          <a:custGeom>
            <a:avLst/>
            <a:gdLst/>
            <a:ahLst/>
            <a:cxnLst/>
            <a:rect l="l" t="t" r="r" b="b"/>
            <a:pathLst>
              <a:path w="7316901" h="6109612">
                <a:moveTo>
                  <a:pt x="0" y="0"/>
                </a:moveTo>
                <a:lnTo>
                  <a:pt x="7316901" y="0"/>
                </a:lnTo>
                <a:lnTo>
                  <a:pt x="7316901" y="6109612"/>
                </a:lnTo>
                <a:lnTo>
                  <a:pt x="0" y="61096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0" y="-476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6">
            <a:extLst>
              <a:ext uri="{FF2B5EF4-FFF2-40B4-BE49-F238E27FC236}">
                <a16:creationId xmlns:a16="http://schemas.microsoft.com/office/drawing/2014/main" id="{D25BE4F8-C809-D6EF-8CBA-BC0D5FAB4389}"/>
              </a:ext>
            </a:extLst>
          </p:cNvPr>
          <p:cNvSpPr/>
          <p:nvPr/>
        </p:nvSpPr>
        <p:spPr>
          <a:xfrm>
            <a:off x="-367543" y="1081419"/>
            <a:ext cx="5299949" cy="5251503"/>
          </a:xfrm>
          <a:custGeom>
            <a:avLst/>
            <a:gdLst/>
            <a:ahLst/>
            <a:cxnLst/>
            <a:rect l="l" t="t" r="r" b="b"/>
            <a:pathLst>
              <a:path w="5299949" h="5251503">
                <a:moveTo>
                  <a:pt x="0" y="0"/>
                </a:moveTo>
                <a:lnTo>
                  <a:pt x="5299949" y="0"/>
                </a:lnTo>
                <a:lnTo>
                  <a:pt x="5299949" y="5251503"/>
                </a:lnTo>
                <a:lnTo>
                  <a:pt x="0" y="5251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8D632-2D83-D4A8-E356-C0BF1399FF88}"/>
              </a:ext>
            </a:extLst>
          </p:cNvPr>
          <p:cNvSpPr txBox="1"/>
          <p:nvPr/>
        </p:nvSpPr>
        <p:spPr>
          <a:xfrm>
            <a:off x="5262179" y="1622646"/>
            <a:ext cx="6788307" cy="5098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377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2"/>
                </a:solidFill>
                <a:latin typeface="Lexend Deca"/>
                <a:ea typeface="Lexend Deca"/>
                <a:cs typeface="Lexend Deca"/>
                <a:sym typeface="Lexend Deca"/>
              </a:rPr>
              <a:t>Backend Technology</a:t>
            </a:r>
          </a:p>
          <a:p>
            <a:r>
              <a:rPr lang="en-US" sz="2000" dirty="0">
                <a:latin typeface="Now"/>
                <a:ea typeface="Now"/>
                <a:cs typeface="Now"/>
                <a:sym typeface="Now"/>
              </a:rPr>
              <a:t>            Utilizing robust frameworks and languages like Node.js for efficient server-side processing and data management.</a:t>
            </a:r>
          </a:p>
          <a:p>
            <a:endParaRPr lang="en-US" sz="2000" dirty="0">
              <a:latin typeface="Now"/>
              <a:ea typeface="Now"/>
              <a:cs typeface="Now"/>
              <a:sym typeface="Now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2"/>
                </a:solidFill>
                <a:latin typeface="Lexend Deca"/>
                <a:ea typeface="Lexend Deca"/>
                <a:cs typeface="Lexend Deca"/>
                <a:sym typeface="Lexend Deca"/>
              </a:rPr>
              <a:t>Frontend Framework</a:t>
            </a:r>
          </a:p>
          <a:p>
            <a:r>
              <a:rPr lang="en-US" dirty="0">
                <a:latin typeface="Now"/>
                <a:ea typeface="Now"/>
                <a:cs typeface="Now"/>
                <a:sym typeface="Now"/>
              </a:rPr>
              <a:t>          </a:t>
            </a:r>
            <a:r>
              <a:rPr lang="en-US" sz="2000" dirty="0">
                <a:latin typeface="Now"/>
                <a:ea typeface="Now"/>
                <a:cs typeface="Now"/>
                <a:sym typeface="Now"/>
              </a:rPr>
              <a:t>Implementing modern frameworks such as React for  a </a:t>
            </a:r>
            <a:r>
              <a:rPr lang="en-US" sz="2000" b="1" dirty="0">
                <a:latin typeface="Now Bold"/>
                <a:ea typeface="Now Bold"/>
                <a:cs typeface="Now Bold"/>
                <a:sym typeface="Now Bold"/>
              </a:rPr>
              <a:t>dynamic   user interface</a:t>
            </a:r>
            <a:r>
              <a:rPr lang="en-US" sz="2000" dirty="0">
                <a:latin typeface="Now"/>
                <a:ea typeface="Now"/>
                <a:cs typeface="Now"/>
                <a:sym typeface="Now"/>
              </a:rPr>
              <a:t> that enhances user experience.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2"/>
                </a:solidFill>
                <a:latin typeface="Lexend Deca"/>
                <a:ea typeface="Lexend Deca"/>
                <a:cs typeface="Lexend Deca"/>
                <a:sym typeface="Lexend Deca"/>
              </a:rPr>
              <a:t>Database Management</a:t>
            </a:r>
          </a:p>
          <a:p>
            <a:r>
              <a:rPr lang="en-US" sz="2000" dirty="0">
                <a:latin typeface="Now"/>
                <a:ea typeface="Now"/>
                <a:cs typeface="Now"/>
                <a:sym typeface="Now"/>
              </a:rPr>
              <a:t>          Leveraging cloud-based databases like MongoDB for scalable and secure data storage, ensuring real-time access.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>
              <a:latin typeface="Lexend Deca"/>
              <a:ea typeface="Lexend Deca"/>
              <a:cs typeface="Lexend Deca"/>
              <a:sym typeface="Lexend Deca"/>
            </a:endParaRPr>
          </a:p>
          <a:p>
            <a:endParaRPr lang="en-US" sz="2000" dirty="0">
              <a:latin typeface="Now"/>
              <a:ea typeface="Now"/>
              <a:cs typeface="Now"/>
              <a:sym typeface="Now"/>
            </a:endParaRPr>
          </a:p>
          <a:p>
            <a:pPr lvl="0">
              <a:lnSpc>
                <a:spcPts val="3770"/>
              </a:lnSpc>
            </a:pPr>
            <a:endParaRPr lang="en-US" sz="3200" dirty="0">
              <a:solidFill>
                <a:schemeClr val="tx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318055-5A56-F6E7-9204-3253F76957F5}"/>
              </a:ext>
            </a:extLst>
          </p:cNvPr>
          <p:cNvSpPr txBox="1"/>
          <p:nvPr/>
        </p:nvSpPr>
        <p:spPr>
          <a:xfrm>
            <a:off x="199500" y="1674674"/>
            <a:ext cx="606650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Lexend Deca"/>
                <a:ea typeface="Lexend Deca"/>
                <a:cs typeface="Lexend Deca"/>
                <a:sym typeface="Lexend Deca"/>
              </a:rPr>
              <a:t>Adoption in Other Cities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Lexend Deca"/>
                <a:ea typeface="Lexend Deca"/>
                <a:cs typeface="Lexend Deca"/>
                <a:sym typeface="Lexend Deca"/>
              </a:rPr>
              <a:t>Integration with Smart City Initiatives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Lexend Deca"/>
                <a:ea typeface="Lexend Deca"/>
                <a:cs typeface="Lexend Deca"/>
                <a:sym typeface="Lexend Deca"/>
              </a:rPr>
              <a:t>Expanding Solutions for Better Public Transport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Lexend Deca"/>
                <a:ea typeface="Lexend Deca"/>
                <a:cs typeface="Lexend Deca"/>
                <a:sym typeface="Lexend Deca"/>
              </a:rPr>
              <a:t>Challenges and Risk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Mitigation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  <a:latin typeface="Lexend Deca"/>
                <a:ea typeface="Lexend Deca"/>
                <a:cs typeface="Lexend Deca"/>
                <a:sym typeface="Lexend Deca"/>
              </a:rPr>
              <a:t>Challenges and Risk Mitigation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exend Deca"/>
                <a:ea typeface="Lexend Deca"/>
                <a:cs typeface="Lexend Deca"/>
                <a:sym typeface="Lexend Deca"/>
              </a:rPr>
              <a:t>Internet Connectivity Issues</a:t>
            </a:r>
            <a:endParaRPr lang="en-US" sz="32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exend Deca"/>
                <a:ea typeface="Lexend Deca"/>
                <a:cs typeface="Lexend Deca"/>
                <a:sym typeface="Lexend Deca"/>
              </a:rPr>
              <a:t>Managing Device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exend Deca"/>
                <a:ea typeface="Lexend Deca"/>
                <a:cs typeface="Lexend Deca"/>
                <a:sym typeface="Lexend Deca"/>
              </a:rPr>
              <a:t>Ensuring Scalability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endParaRPr lang="en-US" sz="2400" dirty="0">
              <a:solidFill>
                <a:schemeClr val="tx2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endParaRPr lang="en-IN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3DC67D6-AD75-714F-C499-7D127F7324C8}"/>
              </a:ext>
            </a:extLst>
          </p:cNvPr>
          <p:cNvSpPr/>
          <p:nvPr/>
        </p:nvSpPr>
        <p:spPr>
          <a:xfrm>
            <a:off x="5670151" y="1179965"/>
            <a:ext cx="6521848" cy="5038275"/>
          </a:xfrm>
          <a:custGeom>
            <a:avLst/>
            <a:gdLst/>
            <a:ahLst/>
            <a:cxnLst/>
            <a:rect l="l" t="t" r="r" b="b"/>
            <a:pathLst>
              <a:path w="6521848" h="4891386">
                <a:moveTo>
                  <a:pt x="0" y="0"/>
                </a:moveTo>
                <a:lnTo>
                  <a:pt x="6521848" y="0"/>
                </a:lnTo>
                <a:lnTo>
                  <a:pt x="6521848" y="4891386"/>
                </a:lnTo>
                <a:lnTo>
                  <a:pt x="0" y="48913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6">
            <a:extLst>
              <a:ext uri="{FF2B5EF4-FFF2-40B4-BE49-F238E27FC236}">
                <a16:creationId xmlns:a16="http://schemas.microsoft.com/office/drawing/2014/main" id="{59E92759-6C29-3732-42BA-3AA3B1109248}"/>
              </a:ext>
            </a:extLst>
          </p:cNvPr>
          <p:cNvSpPr/>
          <p:nvPr/>
        </p:nvSpPr>
        <p:spPr>
          <a:xfrm>
            <a:off x="0" y="1268361"/>
            <a:ext cx="5722374" cy="5086401"/>
          </a:xfrm>
          <a:custGeom>
            <a:avLst/>
            <a:gdLst/>
            <a:ahLst/>
            <a:cxnLst/>
            <a:rect l="l" t="t" r="r" b="b"/>
            <a:pathLst>
              <a:path w="8933727" h="4466864">
                <a:moveTo>
                  <a:pt x="0" y="0"/>
                </a:moveTo>
                <a:lnTo>
                  <a:pt x="8933727" y="0"/>
                </a:lnTo>
                <a:lnTo>
                  <a:pt x="8933727" y="4466863"/>
                </a:lnTo>
                <a:lnTo>
                  <a:pt x="0" y="44668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EE8CDFC-4AAD-700B-6A47-B0FFE0CD1B8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928851" y="917944"/>
            <a:ext cx="605667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Impact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Commuter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Passengers know exactly when buses/trains will arrive.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Waiting 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Reduces uncertainty and stress at stops.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cities reduce congestion.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Builds trust in public transport.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Benefits:</a:t>
            </a:r>
          </a:p>
          <a:p>
            <a:pPr defTabSz="914400" eaLnBrk="0" hangingPunct="0">
              <a:buFontTx/>
              <a:buChar char="•"/>
            </a:pPr>
            <a:r>
              <a:rPr lang="en-US" dirty="0">
                <a:latin typeface="Arial" panose="020B0604020202020204" pitchFamily="34" charset="0"/>
                <a:ea typeface="Lexend Deca"/>
                <a:cs typeface="Arial" panose="020B0604020202020204" pitchFamily="34" charset="0"/>
                <a:sym typeface="Lexend Deca"/>
              </a:rPr>
              <a:t>Enhanced Safety for Passengers</a:t>
            </a:r>
          </a:p>
          <a:p>
            <a:pPr defTabSz="914400" eaLnBrk="0" hangingPunct="0">
              <a:buFontTx/>
              <a:buChar char="•"/>
            </a:pPr>
            <a:r>
              <a:rPr lang="en-US" dirty="0">
                <a:latin typeface="Arial" panose="020B0604020202020204" pitchFamily="34" charset="0"/>
                <a:ea typeface="Lexend Deca"/>
                <a:cs typeface="Arial" panose="020B0604020202020204" pitchFamily="34" charset="0"/>
                <a:sym typeface="Lexend Deca"/>
              </a:rPr>
              <a:t>Improved Efficiency for Authorities</a:t>
            </a:r>
          </a:p>
          <a:p>
            <a:pPr defTabSz="914400" eaLnBrk="0" hangingPunct="0">
              <a:buFontTx/>
              <a:buChar char="•"/>
            </a:pPr>
            <a:r>
              <a:rPr lang="en-US" dirty="0">
                <a:latin typeface="Arial" panose="020B0604020202020204" pitchFamily="34" charset="0"/>
                <a:ea typeface="Lexend Deca"/>
                <a:cs typeface="Arial" panose="020B0604020202020204" pitchFamily="34" charset="0"/>
                <a:sym typeface="Lexend Deca"/>
              </a:rPr>
              <a:t>Positive Societal Impacts</a:t>
            </a:r>
          </a:p>
          <a:p>
            <a:pPr defTabSz="914400" eaLnBrk="0" hangingPunct="0">
              <a:buFontTx/>
              <a:buChar char="•"/>
            </a:pPr>
            <a:endParaRPr lang="en-US" dirty="0">
              <a:latin typeface="Lexend Deca"/>
              <a:ea typeface="Lexend Deca"/>
              <a:cs typeface="Lexend Deca"/>
              <a:sym typeface="Lexend Deca"/>
            </a:endParaRPr>
          </a:p>
          <a:p>
            <a:pPr defTabSz="914400" eaLnBrk="0" hangingPunct="0">
              <a:buFontTx/>
              <a:buChar char="•"/>
            </a:pPr>
            <a:endParaRPr lang="en-US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7A17895-B778-C626-84DE-5CF6A3711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Research:</a:t>
            </a:r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ABF3BBB2-9D7E-0F78-2637-D14881E965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C48317-5DEA-437F-4D1F-8FA3BD823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47F6BB5-291F-C239-DD4F-15B70973C7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A100C397-B86A-DBC2-E5FB-10E3CA05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91502"/>
            <a:ext cx="538691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tracking reduces commuter waiting time and stress (WRI, 2018).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Frontend </a:t>
            </a:r>
            <a:r>
              <a:rPr lang="en-US" altLang="en-US" sz="1600" dirty="0" err="1">
                <a:latin typeface="Arial" panose="020B0604020202020204" pitchFamily="34" charset="0"/>
              </a:rPr>
              <a:t>Dashboard:Public</a:t>
            </a:r>
            <a:r>
              <a:rPr lang="en-US" altLang="en-US" sz="1600">
                <a:latin typeface="Arial" panose="020B0604020202020204" pitchFamily="34" charset="0"/>
              </a:rPr>
              <a:t> 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 + mobile apps improve bus arrival prediction accuracy (IEEE study).</a:t>
            </a:r>
          </a:p>
          <a:p>
            <a:pPr lvl="1" defTabSz="914400" eaLnBrk="0" hangingPunct="0"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city initiatives in India focus on integrating transport data for efficiency (Smart Cities Mission).</a:t>
            </a:r>
          </a:p>
          <a:p>
            <a:pPr lvl="1" defTabSz="914400" eaLnBrk="0" hangingPunct="0"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databases (like MongoDB) ensure scalable and real-time access for large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+ React stack commonly used for fast, reliable, real-time dashboards.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C1724C-F989-5F3F-59B9-E554628D8C5A}"/>
              </a:ext>
            </a:extLst>
          </p:cNvPr>
          <p:cNvSpPr txBox="1"/>
          <p:nvPr/>
        </p:nvSpPr>
        <p:spPr>
          <a:xfrm>
            <a:off x="6193369" y="2174875"/>
            <a:ext cx="622873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>
              <a:solidFill>
                <a:schemeClr val="tx2"/>
              </a:solidFill>
            </a:endParaRPr>
          </a:p>
          <a:p>
            <a:r>
              <a:rPr lang="en-IN" sz="1600" dirty="0"/>
              <a:t>World Bank – Intelligent Transport Systems</a:t>
            </a:r>
            <a:br>
              <a:rPr lang="en-IN" sz="1600" dirty="0"/>
            </a:br>
            <a:r>
              <a:rPr lang="en-IN" sz="1600" dirty="0"/>
              <a:t>🌐 </a:t>
            </a:r>
            <a:r>
              <a:rPr lang="en-IN" sz="1600" dirty="0">
                <a:hlinkClick r:id="rId4"/>
              </a:rPr>
              <a:t>https://www.worldbank.org/en/topic/transport/brief/intelligent-transport-systems</a:t>
            </a:r>
            <a:endParaRPr lang="en-IN" sz="1600" dirty="0"/>
          </a:p>
          <a:p>
            <a:r>
              <a:rPr lang="en-IN" sz="1600" dirty="0"/>
              <a:t>Node.js Documentation</a:t>
            </a:r>
            <a:br>
              <a:rPr lang="en-IN" sz="1600" dirty="0"/>
            </a:br>
            <a:r>
              <a:rPr lang="en-IN" sz="1600" dirty="0"/>
              <a:t>🌐 https://nodejs.org/en/docs</a:t>
            </a:r>
          </a:p>
          <a:p>
            <a:r>
              <a:rPr lang="en-IN" sz="1600" dirty="0"/>
              <a:t>React Documentation</a:t>
            </a:r>
            <a:br>
              <a:rPr lang="en-IN" sz="1600" dirty="0"/>
            </a:br>
            <a:r>
              <a:rPr lang="en-IN" sz="1600" dirty="0"/>
              <a:t>🌐 https://react.dev/</a:t>
            </a:r>
          </a:p>
          <a:p>
            <a:r>
              <a:rPr lang="en-IN" sz="1600" dirty="0"/>
              <a:t>MongoDB Documentation</a:t>
            </a:r>
            <a:br>
              <a:rPr lang="en-IN" sz="1600" dirty="0"/>
            </a:br>
            <a:r>
              <a:rPr lang="en-IN" sz="1600" dirty="0"/>
              <a:t>🌐 </a:t>
            </a:r>
            <a:r>
              <a:rPr lang="en-IN" sz="1600" dirty="0">
                <a:hlinkClick r:id="rId5"/>
              </a:rPr>
              <a:t>https://www.mongodb.com/docs/</a:t>
            </a:r>
            <a:endParaRPr lang="en-IN" sz="1600" dirty="0"/>
          </a:p>
          <a:p>
            <a:r>
              <a:rPr lang="en-IN" sz="1600" dirty="0"/>
              <a:t>Smart Cities Mission – Government of India</a:t>
            </a:r>
            <a:br>
              <a:rPr lang="en-IN" sz="1600" dirty="0"/>
            </a:br>
            <a:r>
              <a:rPr lang="en-IN" sz="1600" dirty="0"/>
              <a:t>🌐 https://smartcities.gov.in/</a:t>
            </a:r>
          </a:p>
          <a:p>
            <a:r>
              <a:rPr lang="en-IN" sz="1600" dirty="0"/>
              <a:t>WRI – Benefits of Real-Time Public Transit Information</a:t>
            </a:r>
            <a:br>
              <a:rPr lang="en-IN" sz="1600" dirty="0"/>
            </a:br>
            <a:r>
              <a:rPr lang="en-IN" sz="1600" dirty="0"/>
              <a:t>🌐 https://wrirosscities.org/news/real-time-information-public-transport</a:t>
            </a:r>
          </a:p>
          <a:p>
            <a:endParaRPr lang="en-IN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7680</TotalTime>
  <Words>600</Words>
  <Application>Microsoft Office PowerPoint</Application>
  <PresentationFormat>Widescreen</PresentationFormat>
  <Paragraphs>110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ＭＳ Ｐゴシック</vt:lpstr>
      <vt:lpstr>Arial</vt:lpstr>
      <vt:lpstr>Calibri</vt:lpstr>
      <vt:lpstr>Garamond</vt:lpstr>
      <vt:lpstr>Lexend Deca</vt:lpstr>
      <vt:lpstr>Now</vt:lpstr>
      <vt:lpstr>Now Bold</vt:lpstr>
      <vt:lpstr>Times New Roman</vt:lpstr>
      <vt:lpstr>TradeGothic</vt:lpstr>
      <vt:lpstr>Wingdings</vt:lpstr>
      <vt:lpstr>Office Theme</vt:lpstr>
      <vt:lpstr>SMART INDIA HACKATHON 2025</vt:lpstr>
      <vt:lpstr> 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SREERAM MULUKURI</cp:lastModifiedBy>
  <cp:revision>151</cp:revision>
  <dcterms:created xsi:type="dcterms:W3CDTF">2013-12-12T18:46:50Z</dcterms:created>
  <dcterms:modified xsi:type="dcterms:W3CDTF">2025-09-16T03:46:17Z</dcterms:modified>
  <cp:category/>
</cp:coreProperties>
</file>