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7.jpg" ContentType="image/jpeg"/>
  <Override PartName="/ppt/media/image48.jpg" ContentType="image/jpeg"/>
  <Override PartName="/ppt/media/image49.jpg" ContentType="image/jpeg"/>
  <Override PartName="/ppt/media/image50.jpg" ContentType="image/jpeg"/>
  <Override PartName="/ppt/media/image51.jpg" ContentType="image/jpeg"/>
  <Override PartName="/ppt/media/image5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33" r:id="rId5"/>
    <p:sldId id="334" r:id="rId6"/>
    <p:sldId id="33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6" r:id="rId56"/>
    <p:sldId id="317" r:id="rId57"/>
    <p:sldId id="318" r:id="rId58"/>
    <p:sldId id="319" r:id="rId59"/>
    <p:sldId id="332" r:id="rId60"/>
  </p:sldIdLst>
  <p:sldSz cx="7581900" cy="10706100"/>
  <p:notesSz cx="7581900" cy="10706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71F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71F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71F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71F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73554" y="2709417"/>
            <a:ext cx="2896870" cy="1626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71F6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01922" y="10458425"/>
            <a:ext cx="260223" cy="2529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30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unesco.org/themes/education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nces.ed.gov/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hyperlink" Target="https://www.oecd.org/educatio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en.wikipedia.org/wiki/Right_of_Children_to_Free_and_Compulsory_Education_Act%2C_2009" TargetMode="External"/><Relationship Id="rId11" Type="http://schemas.openxmlformats.org/officeDocument/2006/relationships/image" Target="../media/image11.png"/><Relationship Id="rId5" Type="http://schemas.openxmlformats.org/officeDocument/2006/relationships/hyperlink" Target="https://ccs.in/" TargetMode="External"/><Relationship Id="rId10" Type="http://schemas.openxmlformats.org/officeDocument/2006/relationships/image" Target="../media/image10.png"/><Relationship Id="rId4" Type="http://schemas.openxmlformats.org/officeDocument/2006/relationships/hyperlink" Target="https://ncert.nic.in/" TargetMode="External"/><Relationship Id="rId9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5350" y="307229"/>
            <a:ext cx="6095999" cy="4276732"/>
          </a:xfrm>
          <a:prstGeom prst="rect">
            <a:avLst/>
          </a:prstGeom>
        </p:spPr>
        <p:txBody>
          <a:bodyPr vert="horz" wrap="square" lIns="0" tIns="13319" rIns="0" bIns="0" rtlCol="0">
            <a:spAutoFit/>
          </a:bodyPr>
          <a:lstStyle/>
          <a:p>
            <a:pPr marR="278430" algn="ctr">
              <a:spcBef>
                <a:spcPts val="105"/>
              </a:spcBef>
            </a:pPr>
            <a:r>
              <a:rPr sz="1598" dirty="0">
                <a:solidFill>
                  <a:srgbClr val="EB792D"/>
                </a:solidFill>
                <a:latin typeface="Times New Roman"/>
                <a:cs typeface="Times New Roman"/>
              </a:rPr>
              <a:t>A</a:t>
            </a:r>
            <a:r>
              <a:rPr sz="1598" spc="-130" dirty="0">
                <a:solidFill>
                  <a:srgbClr val="EB792D"/>
                </a:solidFill>
                <a:latin typeface="Times New Roman"/>
                <a:cs typeface="Times New Roman"/>
              </a:rPr>
              <a:t> </a:t>
            </a:r>
            <a:r>
              <a:rPr sz="1598" spc="-20" dirty="0">
                <a:solidFill>
                  <a:srgbClr val="EB792D"/>
                </a:solidFill>
                <a:latin typeface="Times New Roman"/>
                <a:cs typeface="Times New Roman"/>
              </a:rPr>
              <a:t>Community</a:t>
            </a:r>
            <a:r>
              <a:rPr sz="1598" spc="-95" dirty="0">
                <a:solidFill>
                  <a:srgbClr val="EB792D"/>
                </a:solidFill>
                <a:latin typeface="Times New Roman"/>
                <a:cs typeface="Times New Roman"/>
              </a:rPr>
              <a:t> </a:t>
            </a:r>
            <a:r>
              <a:rPr sz="1598" spc="-15" dirty="0">
                <a:solidFill>
                  <a:srgbClr val="EB792D"/>
                </a:solidFill>
                <a:latin typeface="Times New Roman"/>
                <a:cs typeface="Times New Roman"/>
              </a:rPr>
              <a:t>Service</a:t>
            </a:r>
            <a:r>
              <a:rPr sz="1598" spc="-80" dirty="0">
                <a:solidFill>
                  <a:srgbClr val="EB792D"/>
                </a:solidFill>
                <a:latin typeface="Times New Roman"/>
                <a:cs typeface="Times New Roman"/>
              </a:rPr>
              <a:t> </a:t>
            </a:r>
            <a:r>
              <a:rPr sz="1598" spc="-25" dirty="0">
                <a:solidFill>
                  <a:srgbClr val="EB792D"/>
                </a:solidFill>
                <a:latin typeface="Times New Roman"/>
                <a:cs typeface="Times New Roman"/>
              </a:rPr>
              <a:t>Project</a:t>
            </a:r>
            <a:r>
              <a:rPr sz="1598" spc="-50" dirty="0">
                <a:solidFill>
                  <a:srgbClr val="EB792D"/>
                </a:solidFill>
                <a:latin typeface="Times New Roman"/>
                <a:cs typeface="Times New Roman"/>
              </a:rPr>
              <a:t> </a:t>
            </a:r>
            <a:r>
              <a:rPr sz="1598" spc="-25" dirty="0">
                <a:solidFill>
                  <a:srgbClr val="EB792D"/>
                </a:solidFill>
                <a:latin typeface="Times New Roman"/>
                <a:cs typeface="Times New Roman"/>
              </a:rPr>
              <a:t>on</a:t>
            </a:r>
            <a:endParaRPr sz="1598" dirty="0">
              <a:latin typeface="Times New Roman"/>
              <a:cs typeface="Times New Roman"/>
            </a:endParaRPr>
          </a:p>
          <a:p>
            <a:pPr>
              <a:spcBef>
                <a:spcPts val="175"/>
              </a:spcBef>
            </a:pPr>
            <a:endParaRPr sz="1598" dirty="0">
              <a:latin typeface="Times New Roman"/>
              <a:cs typeface="Times New Roman"/>
            </a:endParaRPr>
          </a:p>
          <a:p>
            <a:pPr marR="284139" algn="ctr">
              <a:spcBef>
                <a:spcPts val="5"/>
              </a:spcBef>
            </a:pPr>
            <a:r>
              <a:rPr lang="en-IN" sz="1598" dirty="0">
                <a:solidFill>
                  <a:srgbClr val="2C5292"/>
                </a:solidFill>
                <a:latin typeface="Times New Roman"/>
                <a:cs typeface="Times New Roman"/>
              </a:rPr>
              <a:t>Education For </a:t>
            </a:r>
            <a:r>
              <a:rPr lang="en-IN" sz="1598" dirty="0" err="1">
                <a:solidFill>
                  <a:srgbClr val="2C5292"/>
                </a:solidFill>
                <a:latin typeface="Times New Roman"/>
                <a:cs typeface="Times New Roman"/>
              </a:rPr>
              <a:t>All:Say</a:t>
            </a:r>
            <a:r>
              <a:rPr lang="en-IN" sz="1598" dirty="0">
                <a:solidFill>
                  <a:srgbClr val="2C5292"/>
                </a:solidFill>
                <a:latin typeface="Times New Roman"/>
                <a:cs typeface="Times New Roman"/>
              </a:rPr>
              <a:t> No To Dropouts</a:t>
            </a:r>
            <a:endParaRPr lang="en-IN" sz="1598" dirty="0">
              <a:latin typeface="Times New Roman"/>
              <a:cs typeface="Times New Roman"/>
            </a:endParaRPr>
          </a:p>
          <a:p>
            <a:pPr>
              <a:spcBef>
                <a:spcPts val="204"/>
              </a:spcBef>
            </a:pPr>
            <a:endParaRPr sz="1598" dirty="0">
              <a:latin typeface="Times New Roman"/>
              <a:cs typeface="Times New Roman"/>
            </a:endParaRPr>
          </a:p>
          <a:p>
            <a:pPr marL="12685">
              <a:spcBef>
                <a:spcPts val="5"/>
              </a:spcBef>
            </a:pPr>
            <a:r>
              <a:rPr sz="1348" spc="-20" dirty="0">
                <a:solidFill>
                  <a:srgbClr val="EB792C"/>
                </a:solidFill>
                <a:latin typeface="Times New Roman"/>
                <a:cs typeface="Times New Roman"/>
              </a:rPr>
              <a:t>Submitted</a:t>
            </a:r>
            <a:r>
              <a:rPr sz="1348" spc="-60" dirty="0">
                <a:solidFill>
                  <a:srgbClr val="EB792C"/>
                </a:solidFill>
                <a:latin typeface="Times New Roman"/>
                <a:cs typeface="Times New Roman"/>
              </a:rPr>
              <a:t> </a:t>
            </a:r>
            <a:r>
              <a:rPr sz="1348" spc="-20" dirty="0">
                <a:solidFill>
                  <a:srgbClr val="EB792C"/>
                </a:solidFill>
                <a:latin typeface="Times New Roman"/>
                <a:cs typeface="Times New Roman"/>
              </a:rPr>
              <a:t>in</a:t>
            </a:r>
            <a:r>
              <a:rPr sz="1348" spc="-90" dirty="0">
                <a:solidFill>
                  <a:srgbClr val="EB792C"/>
                </a:solidFill>
                <a:latin typeface="Times New Roman"/>
                <a:cs typeface="Times New Roman"/>
              </a:rPr>
              <a:t> </a:t>
            </a:r>
            <a:r>
              <a:rPr sz="1348" spc="-10" dirty="0">
                <a:solidFill>
                  <a:srgbClr val="EB792C"/>
                </a:solidFill>
                <a:latin typeface="Times New Roman"/>
                <a:cs typeface="Times New Roman"/>
              </a:rPr>
              <a:t>Partial</a:t>
            </a:r>
            <a:r>
              <a:rPr sz="1348" spc="-45" dirty="0">
                <a:solidFill>
                  <a:srgbClr val="EB792C"/>
                </a:solidFill>
                <a:latin typeface="Times New Roman"/>
                <a:cs typeface="Times New Roman"/>
              </a:rPr>
              <a:t> </a:t>
            </a:r>
            <a:r>
              <a:rPr sz="1348" spc="-20" dirty="0">
                <a:solidFill>
                  <a:srgbClr val="EB792C"/>
                </a:solidFill>
                <a:latin typeface="Times New Roman"/>
                <a:cs typeface="Times New Roman"/>
              </a:rPr>
              <a:t>Fulfilment </a:t>
            </a:r>
            <a:r>
              <a:rPr sz="1348" spc="-10" dirty="0">
                <a:solidFill>
                  <a:srgbClr val="EB792C"/>
                </a:solidFill>
                <a:latin typeface="Times New Roman"/>
                <a:cs typeface="Times New Roman"/>
              </a:rPr>
              <a:t>of</a:t>
            </a:r>
            <a:r>
              <a:rPr sz="1348" spc="-80" dirty="0">
                <a:solidFill>
                  <a:srgbClr val="EB792C"/>
                </a:solidFill>
                <a:latin typeface="Times New Roman"/>
                <a:cs typeface="Times New Roman"/>
              </a:rPr>
              <a:t> </a:t>
            </a:r>
            <a:r>
              <a:rPr sz="1348" dirty="0">
                <a:solidFill>
                  <a:srgbClr val="EB792C"/>
                </a:solidFill>
                <a:latin typeface="Times New Roman"/>
                <a:cs typeface="Times New Roman"/>
              </a:rPr>
              <a:t>the</a:t>
            </a:r>
            <a:r>
              <a:rPr sz="1348" spc="-30" dirty="0">
                <a:solidFill>
                  <a:srgbClr val="EB792C"/>
                </a:solidFill>
                <a:latin typeface="Times New Roman"/>
                <a:cs typeface="Times New Roman"/>
              </a:rPr>
              <a:t> </a:t>
            </a:r>
            <a:r>
              <a:rPr sz="1348" spc="-20" dirty="0">
                <a:solidFill>
                  <a:srgbClr val="EB792C"/>
                </a:solidFill>
                <a:latin typeface="Times New Roman"/>
                <a:cs typeface="Times New Roman"/>
              </a:rPr>
              <a:t>Requirements</a:t>
            </a:r>
            <a:r>
              <a:rPr sz="1348" spc="-50" dirty="0">
                <a:solidFill>
                  <a:srgbClr val="EB792C"/>
                </a:solidFill>
                <a:latin typeface="Times New Roman"/>
                <a:cs typeface="Times New Roman"/>
              </a:rPr>
              <a:t> </a:t>
            </a:r>
            <a:r>
              <a:rPr sz="1348" spc="-20" dirty="0">
                <a:solidFill>
                  <a:srgbClr val="EB792C"/>
                </a:solidFill>
                <a:latin typeface="Times New Roman"/>
                <a:cs typeface="Times New Roman"/>
              </a:rPr>
              <a:t>for</a:t>
            </a:r>
            <a:r>
              <a:rPr sz="1348" spc="-80" dirty="0">
                <a:solidFill>
                  <a:srgbClr val="EB792C"/>
                </a:solidFill>
                <a:latin typeface="Times New Roman"/>
                <a:cs typeface="Times New Roman"/>
              </a:rPr>
              <a:t> </a:t>
            </a:r>
            <a:r>
              <a:rPr sz="1348" dirty="0">
                <a:solidFill>
                  <a:srgbClr val="EB792C"/>
                </a:solidFill>
                <a:latin typeface="Times New Roman"/>
                <a:cs typeface="Times New Roman"/>
              </a:rPr>
              <a:t>the</a:t>
            </a:r>
            <a:r>
              <a:rPr sz="1348" spc="-30" dirty="0">
                <a:solidFill>
                  <a:srgbClr val="EB792C"/>
                </a:solidFill>
                <a:latin typeface="Times New Roman"/>
                <a:cs typeface="Times New Roman"/>
              </a:rPr>
              <a:t> </a:t>
            </a:r>
            <a:r>
              <a:rPr sz="1348" spc="-20" dirty="0">
                <a:solidFill>
                  <a:srgbClr val="EB792C"/>
                </a:solidFill>
                <a:latin typeface="Times New Roman"/>
                <a:cs typeface="Times New Roman"/>
              </a:rPr>
              <a:t>Award</a:t>
            </a:r>
            <a:r>
              <a:rPr sz="1348" spc="-35" dirty="0">
                <a:solidFill>
                  <a:srgbClr val="EB792C"/>
                </a:solidFill>
                <a:latin typeface="Times New Roman"/>
                <a:cs typeface="Times New Roman"/>
              </a:rPr>
              <a:t> </a:t>
            </a:r>
            <a:r>
              <a:rPr sz="1348" spc="-25" dirty="0">
                <a:solidFill>
                  <a:srgbClr val="EB792C"/>
                </a:solidFill>
                <a:latin typeface="Times New Roman"/>
                <a:cs typeface="Times New Roman"/>
              </a:rPr>
              <a:t>of</a:t>
            </a:r>
            <a:r>
              <a:rPr sz="1348" spc="-80" dirty="0">
                <a:solidFill>
                  <a:srgbClr val="EB792C"/>
                </a:solidFill>
                <a:latin typeface="Times New Roman"/>
                <a:cs typeface="Times New Roman"/>
              </a:rPr>
              <a:t> </a:t>
            </a:r>
            <a:r>
              <a:rPr sz="1348" dirty="0">
                <a:solidFill>
                  <a:srgbClr val="EB792C"/>
                </a:solidFill>
                <a:latin typeface="Times New Roman"/>
                <a:cs typeface="Times New Roman"/>
              </a:rPr>
              <a:t>the</a:t>
            </a:r>
            <a:r>
              <a:rPr sz="1348" spc="-30" dirty="0">
                <a:solidFill>
                  <a:srgbClr val="EB792C"/>
                </a:solidFill>
                <a:latin typeface="Times New Roman"/>
                <a:cs typeface="Times New Roman"/>
              </a:rPr>
              <a:t> </a:t>
            </a:r>
            <a:r>
              <a:rPr sz="1348" spc="-20" dirty="0">
                <a:solidFill>
                  <a:srgbClr val="EB792C"/>
                </a:solidFill>
                <a:latin typeface="Times New Roman"/>
                <a:cs typeface="Times New Roman"/>
              </a:rPr>
              <a:t>Degree</a:t>
            </a:r>
            <a:r>
              <a:rPr sz="1348" spc="-30" dirty="0">
                <a:solidFill>
                  <a:srgbClr val="EB792C"/>
                </a:solidFill>
                <a:latin typeface="Times New Roman"/>
                <a:cs typeface="Times New Roman"/>
              </a:rPr>
              <a:t> </a:t>
            </a:r>
            <a:r>
              <a:rPr sz="1348" spc="-25" dirty="0">
                <a:solidFill>
                  <a:srgbClr val="EB792C"/>
                </a:solidFill>
                <a:latin typeface="Times New Roman"/>
                <a:cs typeface="Times New Roman"/>
              </a:rPr>
              <a:t>of</a:t>
            </a:r>
            <a:endParaRPr sz="1348" dirty="0">
              <a:latin typeface="Times New Roman"/>
              <a:cs typeface="Times New Roman"/>
            </a:endParaRPr>
          </a:p>
          <a:p>
            <a:pPr marR="557495" algn="ctr">
              <a:spcBef>
                <a:spcPts val="1348"/>
              </a:spcBef>
            </a:pPr>
            <a:r>
              <a:rPr sz="1548" spc="-40" dirty="0">
                <a:solidFill>
                  <a:srgbClr val="446DC4"/>
                </a:solidFill>
                <a:latin typeface="Times New Roman"/>
                <a:cs typeface="Times New Roman"/>
              </a:rPr>
              <a:t>BACHELOR</a:t>
            </a:r>
            <a:r>
              <a:rPr sz="1548" spc="-114" dirty="0">
                <a:solidFill>
                  <a:srgbClr val="446DC4"/>
                </a:solidFill>
                <a:latin typeface="Times New Roman"/>
                <a:cs typeface="Times New Roman"/>
              </a:rPr>
              <a:t> </a:t>
            </a:r>
            <a:r>
              <a:rPr sz="1548" spc="-20" dirty="0">
                <a:solidFill>
                  <a:srgbClr val="446DC4"/>
                </a:solidFill>
                <a:latin typeface="Times New Roman"/>
                <a:cs typeface="Times New Roman"/>
              </a:rPr>
              <a:t>OF</a:t>
            </a:r>
            <a:r>
              <a:rPr sz="1548" spc="-165" dirty="0">
                <a:solidFill>
                  <a:srgbClr val="446DC4"/>
                </a:solidFill>
                <a:latin typeface="Times New Roman"/>
                <a:cs typeface="Times New Roman"/>
              </a:rPr>
              <a:t> </a:t>
            </a:r>
            <a:r>
              <a:rPr sz="1548" spc="-10" dirty="0">
                <a:solidFill>
                  <a:srgbClr val="446DC4"/>
                </a:solidFill>
                <a:latin typeface="Times New Roman"/>
                <a:cs typeface="Times New Roman"/>
              </a:rPr>
              <a:t>TECHNOLOGY</a:t>
            </a:r>
            <a:endParaRPr sz="1548" dirty="0">
              <a:latin typeface="Times New Roman"/>
              <a:cs typeface="Times New Roman"/>
            </a:endParaRPr>
          </a:p>
          <a:p>
            <a:pPr marR="736350" algn="ctr">
              <a:spcBef>
                <a:spcPts val="779"/>
              </a:spcBef>
            </a:pPr>
            <a:r>
              <a:rPr sz="1548" spc="-25" dirty="0">
                <a:solidFill>
                  <a:srgbClr val="446DC4"/>
                </a:solidFill>
                <a:latin typeface="Times New Roman"/>
                <a:cs typeface="Times New Roman"/>
              </a:rPr>
              <a:t>IN</a:t>
            </a:r>
            <a:endParaRPr sz="1548" dirty="0">
              <a:latin typeface="Times New Roman"/>
              <a:cs typeface="Times New Roman"/>
            </a:endParaRPr>
          </a:p>
          <a:p>
            <a:pPr marR="391959" algn="ctr">
              <a:spcBef>
                <a:spcPts val="804"/>
              </a:spcBef>
            </a:pPr>
            <a:r>
              <a:rPr sz="1548" spc="-30" dirty="0">
                <a:solidFill>
                  <a:srgbClr val="446DC4"/>
                </a:solidFill>
                <a:latin typeface="Times New Roman"/>
                <a:cs typeface="Times New Roman"/>
              </a:rPr>
              <a:t>COMPUTER</a:t>
            </a:r>
            <a:r>
              <a:rPr sz="1548" spc="-85" dirty="0">
                <a:solidFill>
                  <a:srgbClr val="446DC4"/>
                </a:solidFill>
                <a:latin typeface="Times New Roman"/>
                <a:cs typeface="Times New Roman"/>
              </a:rPr>
              <a:t> </a:t>
            </a:r>
            <a:r>
              <a:rPr sz="1548" spc="-30" dirty="0">
                <a:solidFill>
                  <a:srgbClr val="446DC4"/>
                </a:solidFill>
                <a:latin typeface="Times New Roman"/>
                <a:cs typeface="Times New Roman"/>
              </a:rPr>
              <a:t>SCIENCE</a:t>
            </a:r>
            <a:r>
              <a:rPr sz="1548" spc="-35" dirty="0">
                <a:solidFill>
                  <a:srgbClr val="446DC4"/>
                </a:solidFill>
                <a:latin typeface="Times New Roman"/>
                <a:cs typeface="Times New Roman"/>
              </a:rPr>
              <a:t> </a:t>
            </a:r>
            <a:r>
              <a:rPr sz="1548" spc="-25" dirty="0">
                <a:solidFill>
                  <a:srgbClr val="446DC4"/>
                </a:solidFill>
                <a:latin typeface="Times New Roman"/>
                <a:cs typeface="Times New Roman"/>
              </a:rPr>
              <a:t>AND</a:t>
            </a:r>
            <a:r>
              <a:rPr sz="1548" spc="-40" dirty="0">
                <a:solidFill>
                  <a:srgbClr val="446DC4"/>
                </a:solidFill>
                <a:latin typeface="Times New Roman"/>
                <a:cs typeface="Times New Roman"/>
              </a:rPr>
              <a:t> </a:t>
            </a:r>
            <a:r>
              <a:rPr sz="1548" spc="-10" dirty="0">
                <a:solidFill>
                  <a:srgbClr val="446DC4"/>
                </a:solidFill>
                <a:latin typeface="Times New Roman"/>
                <a:cs typeface="Times New Roman"/>
              </a:rPr>
              <a:t>ENGINEERING(AI&amp;ML)</a:t>
            </a:r>
            <a:endParaRPr sz="1548" dirty="0">
              <a:latin typeface="Times New Roman"/>
              <a:cs typeface="Times New Roman"/>
            </a:endParaRPr>
          </a:p>
          <a:p>
            <a:pPr>
              <a:spcBef>
                <a:spcPts val="1687"/>
              </a:spcBef>
            </a:pPr>
            <a:endParaRPr sz="1548" dirty="0">
              <a:latin typeface="Times New Roman"/>
              <a:cs typeface="Times New Roman"/>
            </a:endParaRPr>
          </a:p>
          <a:p>
            <a:pPr marR="221349" algn="ctr"/>
            <a:r>
              <a:rPr sz="1398" spc="-25" dirty="0">
                <a:latin typeface="Times New Roman"/>
                <a:cs typeface="Times New Roman"/>
              </a:rPr>
              <a:t>Submitted</a:t>
            </a:r>
            <a:r>
              <a:rPr sz="1398" spc="-30" dirty="0">
                <a:latin typeface="Times New Roman"/>
                <a:cs typeface="Times New Roman"/>
              </a:rPr>
              <a:t> </a:t>
            </a:r>
            <a:r>
              <a:rPr sz="1398" spc="-25" dirty="0">
                <a:latin typeface="Times New Roman"/>
                <a:cs typeface="Times New Roman"/>
              </a:rPr>
              <a:t>By</a:t>
            </a:r>
            <a:endParaRPr sz="1398" dirty="0">
              <a:latin typeface="Times New Roman"/>
              <a:cs typeface="Times New Roman"/>
            </a:endParaRPr>
          </a:p>
          <a:p>
            <a:pPr marL="1373760" marR="1463187" algn="ctr">
              <a:lnSpc>
                <a:spcPct val="145400"/>
              </a:lnSpc>
              <a:spcBef>
                <a:spcPts val="80"/>
              </a:spcBef>
            </a:pPr>
            <a:r>
              <a:rPr lang="en-IN" sz="1398" b="1" spc="-10" dirty="0" err="1">
                <a:latin typeface="Times New Roman"/>
                <a:cs typeface="Times New Roman"/>
              </a:rPr>
              <a:t>Mulukuri</a:t>
            </a:r>
            <a:r>
              <a:rPr lang="en-IN" sz="1398" b="1" spc="-10" dirty="0">
                <a:latin typeface="Times New Roman"/>
                <a:cs typeface="Times New Roman"/>
              </a:rPr>
              <a:t> Sreeram</a:t>
            </a:r>
            <a:r>
              <a:rPr sz="1398" b="1" spc="-85" dirty="0">
                <a:latin typeface="Times New Roman"/>
                <a:cs typeface="Times New Roman"/>
              </a:rPr>
              <a:t> </a:t>
            </a:r>
            <a:r>
              <a:rPr sz="1199" b="1" dirty="0">
                <a:latin typeface="Times New Roman"/>
                <a:cs typeface="Times New Roman"/>
              </a:rPr>
              <a:t>(</a:t>
            </a:r>
            <a:r>
              <a:rPr sz="1199" b="1" spc="-25" dirty="0">
                <a:latin typeface="Times New Roman"/>
                <a:cs typeface="Times New Roman"/>
              </a:rPr>
              <a:t> </a:t>
            </a:r>
            <a:r>
              <a:rPr sz="1199" b="1" spc="-10" dirty="0">
                <a:latin typeface="Times New Roman"/>
                <a:cs typeface="Times New Roman"/>
              </a:rPr>
              <a:t>23761A423</a:t>
            </a:r>
            <a:r>
              <a:rPr lang="en-IN" sz="1199" b="1" spc="-10" dirty="0">
                <a:latin typeface="Times New Roman"/>
                <a:cs typeface="Times New Roman"/>
              </a:rPr>
              <a:t>6</a:t>
            </a:r>
            <a:r>
              <a:rPr sz="1199" b="1" spc="-10" dirty="0">
                <a:latin typeface="Times New Roman"/>
                <a:cs typeface="Times New Roman"/>
              </a:rPr>
              <a:t>) </a:t>
            </a:r>
            <a:endParaRPr lang="en-IN" sz="1199" b="1" spc="-10" dirty="0">
              <a:latin typeface="Times New Roman"/>
              <a:cs typeface="Times New Roman"/>
            </a:endParaRPr>
          </a:p>
          <a:p>
            <a:pPr marL="1373760" marR="1463187" algn="ctr">
              <a:lnSpc>
                <a:spcPct val="145400"/>
              </a:lnSpc>
              <a:spcBef>
                <a:spcPts val="80"/>
              </a:spcBef>
            </a:pPr>
            <a:r>
              <a:rPr lang="en-IN" sz="1398" b="1" spc="-10" dirty="0" err="1">
                <a:latin typeface="Times New Roman"/>
                <a:cs typeface="Times New Roman"/>
              </a:rPr>
              <a:t>Supuri</a:t>
            </a:r>
            <a:r>
              <a:rPr lang="en-IN" sz="1398" b="1" spc="-10" dirty="0">
                <a:latin typeface="Times New Roman"/>
                <a:cs typeface="Times New Roman"/>
              </a:rPr>
              <a:t> NarendraKumar </a:t>
            </a:r>
            <a:r>
              <a:rPr sz="1199" b="1" dirty="0">
                <a:latin typeface="Times New Roman"/>
                <a:cs typeface="Times New Roman"/>
              </a:rPr>
              <a:t>(</a:t>
            </a:r>
            <a:r>
              <a:rPr sz="1199" b="1" spc="-10" dirty="0">
                <a:latin typeface="Times New Roman"/>
                <a:cs typeface="Times New Roman"/>
              </a:rPr>
              <a:t>23761A42</a:t>
            </a:r>
            <a:r>
              <a:rPr lang="en-IN" sz="1199" b="1" spc="-10" dirty="0">
                <a:latin typeface="Times New Roman"/>
                <a:cs typeface="Times New Roman"/>
              </a:rPr>
              <a:t>57</a:t>
            </a:r>
            <a:r>
              <a:rPr sz="1199" b="1" spc="-10" dirty="0">
                <a:latin typeface="Times New Roman"/>
                <a:cs typeface="Times New Roman"/>
              </a:rPr>
              <a:t>) </a:t>
            </a:r>
            <a:endParaRPr lang="en-IN" sz="1199" b="1" spc="-10" dirty="0">
              <a:latin typeface="Times New Roman"/>
              <a:cs typeface="Times New Roman"/>
            </a:endParaRPr>
          </a:p>
          <a:p>
            <a:pPr marL="1373760" marR="1463187" algn="ctr">
              <a:lnSpc>
                <a:spcPct val="145400"/>
              </a:lnSpc>
              <a:spcBef>
                <a:spcPts val="80"/>
              </a:spcBef>
            </a:pPr>
            <a:r>
              <a:rPr lang="en-IN" sz="1398" b="1" spc="-55" dirty="0">
                <a:latin typeface="Times New Roman"/>
                <a:cs typeface="Times New Roman"/>
              </a:rPr>
              <a:t>Bontha Nitheesh Kumar</a:t>
            </a:r>
            <a:r>
              <a:rPr sz="1398" b="1" spc="-55" dirty="0">
                <a:latin typeface="Times New Roman"/>
                <a:cs typeface="Times New Roman"/>
              </a:rPr>
              <a:t> </a:t>
            </a:r>
            <a:r>
              <a:rPr sz="1199" b="1" spc="-10" dirty="0">
                <a:latin typeface="Times New Roman"/>
                <a:cs typeface="Times New Roman"/>
              </a:rPr>
              <a:t>(23761A420</a:t>
            </a:r>
            <a:r>
              <a:rPr lang="en-IN" sz="1199" b="1" spc="-10" dirty="0">
                <a:latin typeface="Times New Roman"/>
                <a:cs typeface="Times New Roman"/>
              </a:rPr>
              <a:t>7</a:t>
            </a:r>
            <a:r>
              <a:rPr sz="1199" b="1" spc="-10" dirty="0">
                <a:latin typeface="Times New Roman"/>
                <a:cs typeface="Times New Roman"/>
              </a:rPr>
              <a:t>) </a:t>
            </a:r>
            <a:endParaRPr lang="en-IN" sz="1199" b="1" spc="-10" dirty="0">
              <a:latin typeface="Times New Roman"/>
              <a:cs typeface="Times New Roman"/>
            </a:endParaRPr>
          </a:p>
          <a:p>
            <a:pPr marL="1373760" marR="1463187" algn="ctr">
              <a:lnSpc>
                <a:spcPct val="145400"/>
              </a:lnSpc>
              <a:spcBef>
                <a:spcPts val="80"/>
              </a:spcBef>
            </a:pPr>
            <a:r>
              <a:rPr lang="en-IN" sz="1398" b="1" spc="-40" dirty="0">
                <a:latin typeface="Times New Roman"/>
                <a:cs typeface="Times New Roman"/>
              </a:rPr>
              <a:t>Gandhi Seshagiri Rao</a:t>
            </a:r>
            <a:r>
              <a:rPr sz="1398" b="1" spc="-40" dirty="0">
                <a:latin typeface="Times New Roman"/>
                <a:cs typeface="Times New Roman"/>
              </a:rPr>
              <a:t> </a:t>
            </a:r>
            <a:r>
              <a:rPr sz="1199" b="1" dirty="0">
                <a:latin typeface="Times New Roman"/>
                <a:cs typeface="Times New Roman"/>
              </a:rPr>
              <a:t>(</a:t>
            </a:r>
            <a:r>
              <a:rPr sz="1199" b="1" spc="-15" dirty="0">
                <a:latin typeface="Times New Roman"/>
                <a:cs typeface="Times New Roman"/>
              </a:rPr>
              <a:t> </a:t>
            </a:r>
            <a:r>
              <a:rPr sz="1199" b="1" dirty="0">
                <a:latin typeface="Times New Roman"/>
                <a:cs typeface="Times New Roman"/>
              </a:rPr>
              <a:t>23761A422</a:t>
            </a:r>
            <a:r>
              <a:rPr lang="en-IN" sz="1199" b="1" dirty="0">
                <a:latin typeface="Times New Roman"/>
                <a:cs typeface="Times New Roman"/>
              </a:rPr>
              <a:t>3</a:t>
            </a:r>
            <a:r>
              <a:rPr lang="en-IN" sz="1199" b="1" spc="-5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60677" y="5456558"/>
            <a:ext cx="1787310" cy="828327"/>
          </a:xfrm>
          <a:prstGeom prst="rect">
            <a:avLst/>
          </a:prstGeom>
        </p:spPr>
        <p:txBody>
          <a:bodyPr vert="horz" wrap="square" lIns="0" tIns="11416" rIns="0" bIns="0" rtlCol="0">
            <a:spAutoFit/>
          </a:bodyPr>
          <a:lstStyle/>
          <a:p>
            <a:pPr marL="48836">
              <a:spcBef>
                <a:spcPts val="90"/>
              </a:spcBef>
            </a:pPr>
            <a:r>
              <a:rPr sz="1398" spc="-20" dirty="0">
                <a:latin typeface="Times New Roman"/>
                <a:cs typeface="Times New Roman"/>
              </a:rPr>
              <a:t>Under</a:t>
            </a:r>
            <a:r>
              <a:rPr sz="1398" spc="-80" dirty="0">
                <a:latin typeface="Times New Roman"/>
                <a:cs typeface="Times New Roman"/>
              </a:rPr>
              <a:t> </a:t>
            </a:r>
            <a:r>
              <a:rPr sz="1398" spc="-10" dirty="0">
                <a:latin typeface="Times New Roman"/>
                <a:cs typeface="Times New Roman"/>
              </a:rPr>
              <a:t>the</a:t>
            </a:r>
            <a:r>
              <a:rPr sz="1398" spc="-15" dirty="0">
                <a:latin typeface="Times New Roman"/>
                <a:cs typeface="Times New Roman"/>
              </a:rPr>
              <a:t> </a:t>
            </a:r>
            <a:r>
              <a:rPr sz="1398" spc="-25" dirty="0">
                <a:latin typeface="Times New Roman"/>
                <a:cs typeface="Times New Roman"/>
              </a:rPr>
              <a:t>guidance</a:t>
            </a:r>
            <a:r>
              <a:rPr sz="1398" spc="-40" dirty="0">
                <a:latin typeface="Times New Roman"/>
                <a:cs typeface="Times New Roman"/>
              </a:rPr>
              <a:t> </a:t>
            </a:r>
            <a:r>
              <a:rPr sz="1398" spc="-25" dirty="0">
                <a:latin typeface="Times New Roman"/>
                <a:cs typeface="Times New Roman"/>
              </a:rPr>
              <a:t>of</a:t>
            </a:r>
            <a:endParaRPr sz="1398" dirty="0">
              <a:latin typeface="Times New Roman"/>
              <a:cs typeface="Times New Roman"/>
            </a:endParaRPr>
          </a:p>
          <a:p>
            <a:pPr marL="12685">
              <a:spcBef>
                <a:spcPts val="849"/>
              </a:spcBef>
            </a:pPr>
            <a:r>
              <a:rPr sz="1199" b="1" dirty="0">
                <a:latin typeface="Times New Roman"/>
                <a:cs typeface="Times New Roman"/>
              </a:rPr>
              <a:t>Dr.</a:t>
            </a:r>
            <a:r>
              <a:rPr sz="1199" b="1" spc="-25" dirty="0">
                <a:latin typeface="Times New Roman"/>
                <a:cs typeface="Times New Roman"/>
              </a:rPr>
              <a:t> </a:t>
            </a:r>
            <a:r>
              <a:rPr sz="1199" b="1" dirty="0">
                <a:latin typeface="Times New Roman"/>
                <a:cs typeface="Times New Roman"/>
              </a:rPr>
              <a:t>sk.</a:t>
            </a:r>
            <a:r>
              <a:rPr sz="1199" b="1" spc="-20" dirty="0">
                <a:latin typeface="Times New Roman"/>
                <a:cs typeface="Times New Roman"/>
              </a:rPr>
              <a:t> </a:t>
            </a:r>
            <a:r>
              <a:rPr lang="en-IN" sz="1199" b="1" spc="-20" dirty="0">
                <a:latin typeface="Times New Roman"/>
                <a:cs typeface="Times New Roman"/>
              </a:rPr>
              <a:t>Razeena</a:t>
            </a:r>
            <a:r>
              <a:rPr sz="1199" b="1" spc="-25" dirty="0">
                <a:latin typeface="Times New Roman"/>
                <a:cs typeface="Times New Roman"/>
              </a:rPr>
              <a:t> </a:t>
            </a:r>
            <a:r>
              <a:rPr sz="1199" b="1" spc="-10" dirty="0">
                <a:latin typeface="Times New Roman"/>
                <a:cs typeface="Times New Roman"/>
              </a:rPr>
              <a:t>Begum</a:t>
            </a:r>
            <a:endParaRPr sz="1199" dirty="0">
              <a:latin typeface="Times New Roman"/>
              <a:cs typeface="Times New Roman"/>
            </a:endParaRPr>
          </a:p>
          <a:p>
            <a:pPr marL="152217">
              <a:spcBef>
                <a:spcPts val="689"/>
              </a:spcBef>
            </a:pPr>
            <a:r>
              <a:rPr sz="1398" spc="-20" dirty="0">
                <a:latin typeface="Times New Roman"/>
                <a:cs typeface="Times New Roman"/>
              </a:rPr>
              <a:t>Associate</a:t>
            </a:r>
            <a:r>
              <a:rPr sz="1398" spc="-25" dirty="0">
                <a:latin typeface="Times New Roman"/>
                <a:cs typeface="Times New Roman"/>
              </a:rPr>
              <a:t> </a:t>
            </a:r>
            <a:r>
              <a:rPr sz="1398" spc="-10" dirty="0">
                <a:latin typeface="Times New Roman"/>
                <a:cs typeface="Times New Roman"/>
              </a:rPr>
              <a:t>Professor</a:t>
            </a:r>
            <a:endParaRPr sz="1398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611" y="7811179"/>
            <a:ext cx="5018801" cy="2165956"/>
          </a:xfrm>
          <a:prstGeom prst="rect">
            <a:avLst/>
          </a:prstGeom>
        </p:spPr>
        <p:txBody>
          <a:bodyPr vert="horz" wrap="square" lIns="0" tIns="123043" rIns="0" bIns="0" rtlCol="0">
            <a:spAutoFit/>
          </a:bodyPr>
          <a:lstStyle/>
          <a:p>
            <a:pPr marL="12685">
              <a:spcBef>
                <a:spcPts val="968"/>
              </a:spcBef>
            </a:pPr>
            <a:r>
              <a:rPr sz="1548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Department</a:t>
            </a:r>
            <a:r>
              <a:rPr sz="1548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48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548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48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Computer</a:t>
            </a:r>
            <a:r>
              <a:rPr sz="1548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48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Science</a:t>
            </a:r>
            <a:r>
              <a:rPr sz="1548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48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548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48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Engineering(AI&amp;ML)</a:t>
            </a:r>
            <a:endParaRPr sz="1548">
              <a:latin typeface="Times New Roman"/>
              <a:cs typeface="Times New Roman"/>
            </a:endParaRPr>
          </a:p>
          <a:p>
            <a:pPr marL="259403">
              <a:spcBef>
                <a:spcPts val="759"/>
              </a:spcBef>
            </a:pPr>
            <a:r>
              <a:rPr sz="1398" b="1" spc="-35" dirty="0">
                <a:latin typeface="Times New Roman"/>
                <a:cs typeface="Times New Roman"/>
              </a:rPr>
              <a:t>LAKIREDDY</a:t>
            </a:r>
            <a:r>
              <a:rPr sz="1398" b="1" spc="-75" dirty="0">
                <a:latin typeface="Times New Roman"/>
                <a:cs typeface="Times New Roman"/>
              </a:rPr>
              <a:t> </a:t>
            </a:r>
            <a:r>
              <a:rPr sz="1398" b="1" spc="-25" dirty="0">
                <a:latin typeface="Times New Roman"/>
                <a:cs typeface="Times New Roman"/>
              </a:rPr>
              <a:t>BALI</a:t>
            </a:r>
            <a:r>
              <a:rPr sz="1398" b="1" spc="-35" dirty="0">
                <a:latin typeface="Times New Roman"/>
                <a:cs typeface="Times New Roman"/>
              </a:rPr>
              <a:t> </a:t>
            </a:r>
            <a:r>
              <a:rPr sz="1398" b="1" spc="-30" dirty="0">
                <a:latin typeface="Times New Roman"/>
                <a:cs typeface="Times New Roman"/>
              </a:rPr>
              <a:t>REDDY</a:t>
            </a:r>
            <a:r>
              <a:rPr sz="1398" b="1" spc="-70" dirty="0">
                <a:latin typeface="Times New Roman"/>
                <a:cs typeface="Times New Roman"/>
              </a:rPr>
              <a:t> </a:t>
            </a:r>
            <a:r>
              <a:rPr sz="1398" b="1" spc="-30" dirty="0">
                <a:latin typeface="Times New Roman"/>
                <a:cs typeface="Times New Roman"/>
              </a:rPr>
              <a:t>COLLEGE</a:t>
            </a:r>
            <a:r>
              <a:rPr sz="1398" b="1" spc="-40" dirty="0">
                <a:latin typeface="Times New Roman"/>
                <a:cs typeface="Times New Roman"/>
              </a:rPr>
              <a:t> </a:t>
            </a:r>
            <a:r>
              <a:rPr sz="1398" b="1" dirty="0">
                <a:latin typeface="Times New Roman"/>
                <a:cs typeface="Times New Roman"/>
              </a:rPr>
              <a:t>OF</a:t>
            </a:r>
            <a:r>
              <a:rPr sz="1398" b="1" spc="-10" dirty="0">
                <a:latin typeface="Times New Roman"/>
                <a:cs typeface="Times New Roman"/>
              </a:rPr>
              <a:t> ENGINEERING</a:t>
            </a:r>
            <a:endParaRPr sz="1398">
              <a:latin typeface="Times New Roman"/>
              <a:cs typeface="Times New Roman"/>
            </a:endParaRPr>
          </a:p>
          <a:p>
            <a:pPr marR="522612" algn="ctr">
              <a:spcBef>
                <a:spcPts val="829"/>
              </a:spcBef>
            </a:pPr>
            <a:r>
              <a:rPr sz="1099" b="1" spc="-10" dirty="0">
                <a:latin typeface="Times New Roman"/>
                <a:cs typeface="Times New Roman"/>
              </a:rPr>
              <a:t>(AUTONOMOUS)</a:t>
            </a:r>
            <a:endParaRPr sz="1099">
              <a:latin typeface="Times New Roman"/>
              <a:cs typeface="Times New Roman"/>
            </a:endParaRPr>
          </a:p>
          <a:p>
            <a:pPr marL="225789" marR="157925" indent="-12685">
              <a:lnSpc>
                <a:spcPct val="110000"/>
              </a:lnSpc>
              <a:spcBef>
                <a:spcPts val="438"/>
              </a:spcBef>
            </a:pPr>
            <a:r>
              <a:rPr sz="999" b="1" spc="-10" dirty="0">
                <a:latin typeface="Times New Roman"/>
                <a:cs typeface="Times New Roman"/>
              </a:rPr>
              <a:t>Accredited</a:t>
            </a:r>
            <a:r>
              <a:rPr sz="999" b="1" spc="-25" dirty="0">
                <a:latin typeface="Times New Roman"/>
                <a:cs typeface="Times New Roman"/>
              </a:rPr>
              <a:t> </a:t>
            </a:r>
            <a:r>
              <a:rPr sz="999" b="1" dirty="0">
                <a:latin typeface="Times New Roman"/>
                <a:cs typeface="Times New Roman"/>
              </a:rPr>
              <a:t>by</a:t>
            </a:r>
            <a:r>
              <a:rPr sz="999" b="1" spc="-55" dirty="0">
                <a:latin typeface="Times New Roman"/>
                <a:cs typeface="Times New Roman"/>
              </a:rPr>
              <a:t> </a:t>
            </a:r>
            <a:r>
              <a:rPr sz="999" b="1" spc="-10" dirty="0">
                <a:latin typeface="Times New Roman"/>
                <a:cs typeface="Times New Roman"/>
              </a:rPr>
              <a:t>NAAC</a:t>
            </a:r>
            <a:r>
              <a:rPr sz="999" b="1" spc="-60" dirty="0">
                <a:latin typeface="Times New Roman"/>
                <a:cs typeface="Times New Roman"/>
              </a:rPr>
              <a:t> </a:t>
            </a:r>
            <a:r>
              <a:rPr sz="999" b="1" spc="-10" dirty="0">
                <a:latin typeface="Times New Roman"/>
                <a:cs typeface="Times New Roman"/>
              </a:rPr>
              <a:t>with</a:t>
            </a:r>
            <a:r>
              <a:rPr sz="999" b="1" spc="-55" dirty="0">
                <a:latin typeface="Times New Roman"/>
                <a:cs typeface="Times New Roman"/>
              </a:rPr>
              <a:t> </a:t>
            </a:r>
            <a:r>
              <a:rPr sz="999" b="1" spc="-10" dirty="0">
                <a:latin typeface="Times New Roman"/>
                <a:cs typeface="Times New Roman"/>
              </a:rPr>
              <a:t>‘A’</a:t>
            </a:r>
            <a:r>
              <a:rPr sz="999" b="1" spc="-50" dirty="0">
                <a:latin typeface="Times New Roman"/>
                <a:cs typeface="Times New Roman"/>
              </a:rPr>
              <a:t> </a:t>
            </a:r>
            <a:r>
              <a:rPr sz="999" b="1" spc="-10" dirty="0">
                <a:latin typeface="Times New Roman"/>
                <a:cs typeface="Times New Roman"/>
              </a:rPr>
              <a:t>Grade</a:t>
            </a:r>
            <a:r>
              <a:rPr sz="999" b="1" spc="-40" dirty="0">
                <a:latin typeface="Times New Roman"/>
                <a:cs typeface="Times New Roman"/>
              </a:rPr>
              <a:t> </a:t>
            </a:r>
            <a:r>
              <a:rPr sz="999" b="1" dirty="0">
                <a:latin typeface="Times New Roman"/>
                <a:cs typeface="Times New Roman"/>
              </a:rPr>
              <a:t>&amp;</a:t>
            </a:r>
            <a:r>
              <a:rPr sz="999" b="1" spc="-55" dirty="0">
                <a:latin typeface="Times New Roman"/>
                <a:cs typeface="Times New Roman"/>
              </a:rPr>
              <a:t> </a:t>
            </a:r>
            <a:r>
              <a:rPr sz="999" b="1" spc="-10" dirty="0">
                <a:latin typeface="Times New Roman"/>
                <a:cs typeface="Times New Roman"/>
              </a:rPr>
              <a:t>NBA</a:t>
            </a:r>
            <a:r>
              <a:rPr sz="999" b="1" spc="-55" dirty="0">
                <a:latin typeface="Times New Roman"/>
                <a:cs typeface="Times New Roman"/>
              </a:rPr>
              <a:t> </a:t>
            </a:r>
            <a:r>
              <a:rPr sz="999" b="1" spc="-10" dirty="0">
                <a:latin typeface="Times New Roman"/>
                <a:cs typeface="Times New Roman"/>
              </a:rPr>
              <a:t>(Under</a:t>
            </a:r>
            <a:r>
              <a:rPr sz="999" b="1" spc="-40" dirty="0">
                <a:latin typeface="Times New Roman"/>
                <a:cs typeface="Times New Roman"/>
              </a:rPr>
              <a:t> </a:t>
            </a:r>
            <a:r>
              <a:rPr sz="999" b="1" spc="-10" dirty="0">
                <a:latin typeface="Times New Roman"/>
                <a:cs typeface="Times New Roman"/>
              </a:rPr>
              <a:t>Tier</a:t>
            </a:r>
            <a:r>
              <a:rPr sz="999" b="1" spc="-15" dirty="0">
                <a:latin typeface="Times New Roman"/>
                <a:cs typeface="Times New Roman"/>
              </a:rPr>
              <a:t> </a:t>
            </a:r>
            <a:r>
              <a:rPr sz="999" b="1" dirty="0">
                <a:latin typeface="Times New Roman"/>
                <a:cs typeface="Times New Roman"/>
              </a:rPr>
              <a:t>-</a:t>
            </a:r>
            <a:r>
              <a:rPr sz="999" b="1" spc="-25" dirty="0">
                <a:latin typeface="Times New Roman"/>
                <a:cs typeface="Times New Roman"/>
              </a:rPr>
              <a:t> </a:t>
            </a:r>
            <a:r>
              <a:rPr sz="999" b="1" dirty="0">
                <a:latin typeface="Times New Roman"/>
                <a:cs typeface="Times New Roman"/>
              </a:rPr>
              <a:t>I),</a:t>
            </a:r>
            <a:r>
              <a:rPr sz="999" b="1" spc="-10" dirty="0">
                <a:latin typeface="Times New Roman"/>
                <a:cs typeface="Times New Roman"/>
              </a:rPr>
              <a:t> </a:t>
            </a:r>
            <a:r>
              <a:rPr sz="999" b="1" dirty="0">
                <a:latin typeface="Times New Roman"/>
                <a:cs typeface="Times New Roman"/>
              </a:rPr>
              <a:t>ISO</a:t>
            </a:r>
            <a:r>
              <a:rPr sz="999" b="1" spc="5" dirty="0">
                <a:latin typeface="Times New Roman"/>
                <a:cs typeface="Times New Roman"/>
              </a:rPr>
              <a:t> </a:t>
            </a:r>
            <a:r>
              <a:rPr sz="999" b="1" dirty="0">
                <a:latin typeface="Times New Roman"/>
                <a:cs typeface="Times New Roman"/>
              </a:rPr>
              <a:t>9001:2015 </a:t>
            </a:r>
            <a:r>
              <a:rPr sz="999" b="1" spc="-10" dirty="0">
                <a:latin typeface="Times New Roman"/>
                <a:cs typeface="Times New Roman"/>
              </a:rPr>
              <a:t>Certified </a:t>
            </a:r>
            <a:r>
              <a:rPr sz="999" b="1" dirty="0">
                <a:latin typeface="Times New Roman"/>
                <a:cs typeface="Times New Roman"/>
              </a:rPr>
              <a:t>Institution</a:t>
            </a:r>
            <a:r>
              <a:rPr sz="999" b="1" spc="-10" dirty="0">
                <a:latin typeface="Times New Roman"/>
                <a:cs typeface="Times New Roman"/>
              </a:rPr>
              <a:t> </a:t>
            </a:r>
            <a:r>
              <a:rPr sz="999" b="1" dirty="0">
                <a:latin typeface="Times New Roman"/>
                <a:cs typeface="Times New Roman"/>
              </a:rPr>
              <a:t>Approved</a:t>
            </a:r>
            <a:r>
              <a:rPr sz="999" b="1" spc="-15" dirty="0">
                <a:latin typeface="Times New Roman"/>
                <a:cs typeface="Times New Roman"/>
              </a:rPr>
              <a:t> </a:t>
            </a:r>
            <a:r>
              <a:rPr sz="999" b="1" dirty="0">
                <a:latin typeface="Times New Roman"/>
                <a:cs typeface="Times New Roman"/>
              </a:rPr>
              <a:t>by</a:t>
            </a:r>
            <a:r>
              <a:rPr sz="999" b="1" spc="-5" dirty="0">
                <a:latin typeface="Times New Roman"/>
                <a:cs typeface="Times New Roman"/>
              </a:rPr>
              <a:t> </a:t>
            </a:r>
            <a:r>
              <a:rPr sz="999" b="1" dirty="0">
                <a:latin typeface="Times New Roman"/>
                <a:cs typeface="Times New Roman"/>
              </a:rPr>
              <a:t>AICTE,</a:t>
            </a:r>
            <a:r>
              <a:rPr sz="999" b="1" spc="5" dirty="0">
                <a:latin typeface="Times New Roman"/>
                <a:cs typeface="Times New Roman"/>
              </a:rPr>
              <a:t> </a:t>
            </a:r>
            <a:r>
              <a:rPr sz="999" b="1" dirty="0">
                <a:latin typeface="Times New Roman"/>
                <a:cs typeface="Times New Roman"/>
              </a:rPr>
              <a:t>New</a:t>
            </a:r>
            <a:r>
              <a:rPr sz="999" b="1" spc="-10" dirty="0">
                <a:latin typeface="Times New Roman"/>
                <a:cs typeface="Times New Roman"/>
              </a:rPr>
              <a:t> </a:t>
            </a:r>
            <a:r>
              <a:rPr sz="999" b="1" dirty="0">
                <a:latin typeface="Times New Roman"/>
                <a:cs typeface="Times New Roman"/>
              </a:rPr>
              <a:t>Delhi</a:t>
            </a:r>
            <a:r>
              <a:rPr sz="999" b="1" spc="-20" dirty="0">
                <a:latin typeface="Times New Roman"/>
                <a:cs typeface="Times New Roman"/>
              </a:rPr>
              <a:t> </a:t>
            </a:r>
            <a:r>
              <a:rPr sz="999" b="1" dirty="0">
                <a:latin typeface="Times New Roman"/>
                <a:cs typeface="Times New Roman"/>
              </a:rPr>
              <a:t>and</a:t>
            </a:r>
            <a:r>
              <a:rPr sz="999" b="1" spc="5" dirty="0">
                <a:latin typeface="Times New Roman"/>
                <a:cs typeface="Times New Roman"/>
              </a:rPr>
              <a:t> </a:t>
            </a:r>
            <a:r>
              <a:rPr sz="999" b="1" spc="-10" dirty="0">
                <a:latin typeface="Times New Roman"/>
                <a:cs typeface="Times New Roman"/>
              </a:rPr>
              <a:t>Affiliated </a:t>
            </a:r>
            <a:r>
              <a:rPr sz="999" b="1" dirty="0">
                <a:latin typeface="Times New Roman"/>
                <a:cs typeface="Times New Roman"/>
              </a:rPr>
              <a:t>to</a:t>
            </a:r>
            <a:r>
              <a:rPr sz="999" b="1" spc="-30" dirty="0">
                <a:latin typeface="Times New Roman"/>
                <a:cs typeface="Times New Roman"/>
              </a:rPr>
              <a:t> </a:t>
            </a:r>
            <a:r>
              <a:rPr sz="999" b="1" dirty="0">
                <a:latin typeface="Times New Roman"/>
                <a:cs typeface="Times New Roman"/>
              </a:rPr>
              <a:t>JNTUK,</a:t>
            </a:r>
            <a:r>
              <a:rPr sz="999" b="1" spc="-15" dirty="0">
                <a:latin typeface="Times New Roman"/>
                <a:cs typeface="Times New Roman"/>
              </a:rPr>
              <a:t> </a:t>
            </a:r>
            <a:r>
              <a:rPr sz="999" b="1" dirty="0">
                <a:latin typeface="Times New Roman"/>
                <a:cs typeface="Times New Roman"/>
              </a:rPr>
              <a:t>Kakinada</a:t>
            </a:r>
            <a:r>
              <a:rPr sz="999" b="1" spc="-25" dirty="0">
                <a:latin typeface="Times New Roman"/>
                <a:cs typeface="Times New Roman"/>
              </a:rPr>
              <a:t> </a:t>
            </a:r>
            <a:r>
              <a:rPr sz="999" b="1" spc="-20" dirty="0">
                <a:latin typeface="Times New Roman"/>
                <a:cs typeface="Times New Roman"/>
              </a:rPr>
              <a:t>L.B.</a:t>
            </a:r>
            <a:endParaRPr sz="999">
              <a:latin typeface="Times New Roman"/>
              <a:cs typeface="Times New Roman"/>
            </a:endParaRPr>
          </a:p>
          <a:p>
            <a:pPr marR="212470" algn="ctr">
              <a:spcBef>
                <a:spcPts val="719"/>
              </a:spcBef>
            </a:pPr>
            <a:r>
              <a:rPr sz="999" b="1" spc="-20" dirty="0">
                <a:latin typeface="Times New Roman"/>
                <a:cs typeface="Times New Roman"/>
              </a:rPr>
              <a:t>REDDY</a:t>
            </a:r>
            <a:r>
              <a:rPr sz="999" b="1" spc="-25" dirty="0">
                <a:latin typeface="Times New Roman"/>
                <a:cs typeface="Times New Roman"/>
              </a:rPr>
              <a:t> NAGAR,</a:t>
            </a:r>
            <a:r>
              <a:rPr sz="999" b="1" spc="-40" dirty="0">
                <a:latin typeface="Times New Roman"/>
                <a:cs typeface="Times New Roman"/>
              </a:rPr>
              <a:t> </a:t>
            </a:r>
            <a:r>
              <a:rPr sz="999" b="1" spc="-25" dirty="0">
                <a:latin typeface="Times New Roman"/>
                <a:cs typeface="Times New Roman"/>
              </a:rPr>
              <a:t>MYLAVARAM,</a:t>
            </a:r>
            <a:r>
              <a:rPr sz="999" b="1" spc="15" dirty="0">
                <a:latin typeface="Times New Roman"/>
                <a:cs typeface="Times New Roman"/>
              </a:rPr>
              <a:t> </a:t>
            </a:r>
            <a:r>
              <a:rPr sz="999" b="1" spc="-25" dirty="0">
                <a:latin typeface="Times New Roman"/>
                <a:cs typeface="Times New Roman"/>
              </a:rPr>
              <a:t>NTR</a:t>
            </a:r>
            <a:r>
              <a:rPr sz="999" b="1" spc="-70" dirty="0">
                <a:latin typeface="Times New Roman"/>
                <a:cs typeface="Times New Roman"/>
              </a:rPr>
              <a:t> </a:t>
            </a:r>
            <a:r>
              <a:rPr sz="999" b="1" spc="-10" dirty="0">
                <a:latin typeface="Times New Roman"/>
                <a:cs typeface="Times New Roman"/>
              </a:rPr>
              <a:t>Dist,</a:t>
            </a:r>
            <a:r>
              <a:rPr sz="999" b="1" spc="5" dirty="0">
                <a:latin typeface="Times New Roman"/>
                <a:cs typeface="Times New Roman"/>
              </a:rPr>
              <a:t> </a:t>
            </a:r>
            <a:r>
              <a:rPr sz="999" b="1" spc="-35" dirty="0">
                <a:latin typeface="Times New Roman"/>
                <a:cs typeface="Times New Roman"/>
              </a:rPr>
              <a:t>A.P.-</a:t>
            </a:r>
            <a:r>
              <a:rPr sz="999" b="1" dirty="0">
                <a:latin typeface="Times New Roman"/>
                <a:cs typeface="Times New Roman"/>
              </a:rPr>
              <a:t>521</a:t>
            </a:r>
            <a:r>
              <a:rPr sz="999" b="1" spc="-25" dirty="0">
                <a:latin typeface="Times New Roman"/>
                <a:cs typeface="Times New Roman"/>
              </a:rPr>
              <a:t> 230</a:t>
            </a:r>
            <a:endParaRPr sz="999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999">
              <a:latin typeface="Times New Roman"/>
              <a:cs typeface="Times New Roman"/>
            </a:endParaRPr>
          </a:p>
          <a:p>
            <a:pPr>
              <a:spcBef>
                <a:spcPts val="809"/>
              </a:spcBef>
            </a:pPr>
            <a:endParaRPr sz="999">
              <a:latin typeface="Times New Roman"/>
              <a:cs typeface="Times New Roman"/>
            </a:endParaRPr>
          </a:p>
          <a:p>
            <a:pPr marR="422402" algn="ctr"/>
            <a:r>
              <a:rPr sz="1199" b="1" dirty="0">
                <a:latin typeface="Times New Roman"/>
                <a:cs typeface="Times New Roman"/>
              </a:rPr>
              <a:t>June</a:t>
            </a:r>
            <a:r>
              <a:rPr sz="1199" b="1" spc="-50" dirty="0">
                <a:latin typeface="Times New Roman"/>
                <a:cs typeface="Times New Roman"/>
              </a:rPr>
              <a:t> </a:t>
            </a:r>
            <a:r>
              <a:rPr sz="1199" b="1" spc="-20" dirty="0">
                <a:latin typeface="Times New Roman"/>
                <a:cs typeface="Times New Roman"/>
              </a:rPr>
              <a:t>2025</a:t>
            </a:r>
            <a:endParaRPr sz="1199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5274" y="304438"/>
            <a:ext cx="6959599" cy="10095320"/>
            <a:chOff x="304800" y="304799"/>
            <a:chExt cx="6967855" cy="10107295"/>
          </a:xfrm>
        </p:grpSpPr>
        <p:sp>
          <p:nvSpPr>
            <p:cNvPr id="6" name="object 6"/>
            <p:cNvSpPr/>
            <p:nvPr/>
          </p:nvSpPr>
          <p:spPr>
            <a:xfrm>
              <a:off x="304800" y="304799"/>
              <a:ext cx="6967855" cy="10107295"/>
            </a:xfrm>
            <a:custGeom>
              <a:avLst/>
              <a:gdLst/>
              <a:ahLst/>
              <a:cxnLst/>
              <a:rect l="l" t="t" r="r" b="b"/>
              <a:pathLst>
                <a:path w="6967855" h="10107295">
                  <a:moveTo>
                    <a:pt x="6967474" y="0"/>
                  </a:moveTo>
                  <a:lnTo>
                    <a:pt x="6961378" y="0"/>
                  </a:lnTo>
                  <a:lnTo>
                    <a:pt x="6961378" y="6096"/>
                  </a:lnTo>
                  <a:lnTo>
                    <a:pt x="6961378" y="10101072"/>
                  </a:lnTo>
                  <a:lnTo>
                    <a:pt x="6096" y="10101072"/>
                  </a:lnTo>
                  <a:lnTo>
                    <a:pt x="6096" y="6096"/>
                  </a:lnTo>
                  <a:lnTo>
                    <a:pt x="6961378" y="6096"/>
                  </a:lnTo>
                  <a:lnTo>
                    <a:pt x="6961378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10101072"/>
                  </a:lnTo>
                  <a:lnTo>
                    <a:pt x="0" y="10107168"/>
                  </a:lnTo>
                  <a:lnTo>
                    <a:pt x="6096" y="10107168"/>
                  </a:lnTo>
                  <a:lnTo>
                    <a:pt x="6961378" y="10107168"/>
                  </a:lnTo>
                  <a:lnTo>
                    <a:pt x="6967474" y="10107168"/>
                  </a:lnTo>
                  <a:lnTo>
                    <a:pt x="6967474" y="10101072"/>
                  </a:lnTo>
                  <a:lnTo>
                    <a:pt x="6967474" y="6096"/>
                  </a:lnTo>
                  <a:lnTo>
                    <a:pt x="69674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5770" y="6442963"/>
              <a:ext cx="1211580" cy="13709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508" y="884935"/>
            <a:ext cx="6083935" cy="893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98245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CHAPTER1:</a:t>
            </a:r>
            <a:r>
              <a:rPr sz="1400" b="1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EXECUTIVE</a:t>
            </a:r>
            <a:r>
              <a:rPr sz="1400" b="1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SUMMARY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6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Executive</a:t>
            </a:r>
            <a:r>
              <a:rPr sz="1200" b="1" spc="-6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Summary:</a:t>
            </a:r>
            <a:endParaRPr sz="1200">
              <a:latin typeface="Times New Roman"/>
              <a:cs typeface="Times New Roman"/>
            </a:endParaRPr>
          </a:p>
          <a:p>
            <a:pPr marL="12700" marR="6350" indent="647065" algn="just">
              <a:lnSpc>
                <a:spcPct val="143600"/>
              </a:lnSpc>
              <a:spcBef>
                <a:spcPts val="121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presents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investigation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landscape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Venkatayapalem.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aims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challenges </a:t>
            </a:r>
            <a:r>
              <a:rPr sz="1200" dirty="0">
                <a:latin typeface="Times New Roman"/>
                <a:cs typeface="Times New Roman"/>
              </a:rPr>
              <a:t>faced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regarding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rates,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guide </a:t>
            </a:r>
            <a:r>
              <a:rPr sz="1200" dirty="0">
                <a:latin typeface="Times New Roman"/>
                <a:cs typeface="Times New Roman"/>
              </a:rPr>
              <a:t>intervention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strategies.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Community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Description:</a:t>
            </a:r>
            <a:endParaRPr sz="1200">
              <a:latin typeface="Times New Roman"/>
              <a:cs typeface="Times New Roman"/>
            </a:endParaRPr>
          </a:p>
          <a:p>
            <a:pPr marL="12700" marR="5080" indent="647065" algn="just">
              <a:lnSpc>
                <a:spcPct val="143900"/>
              </a:lnSpc>
              <a:spcBef>
                <a:spcPts val="1195"/>
              </a:spcBef>
            </a:pPr>
            <a:r>
              <a:rPr sz="1200" spc="-10" dirty="0">
                <a:latin typeface="Times New Roman"/>
                <a:cs typeface="Times New Roman"/>
              </a:rPr>
              <a:t>Village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Venkatayapalem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rural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area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population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of</a:t>
            </a:r>
            <a:r>
              <a:rPr sz="1200" spc="-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approximately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1000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residents.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Despite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efforts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improve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education,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village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faces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significant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obstacles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such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inadequate infrastructure,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limited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quality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education,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and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socio-</a:t>
            </a:r>
            <a:r>
              <a:rPr sz="1200" spc="-10" dirty="0">
                <a:latin typeface="Times New Roman"/>
                <a:cs typeface="Times New Roman"/>
              </a:rPr>
              <a:t>economic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disparities.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factors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contribute</a:t>
            </a:r>
            <a:r>
              <a:rPr sz="1200" spc="-5" dirty="0">
                <a:latin typeface="Times New Roman"/>
                <a:cs typeface="Times New Roman"/>
              </a:rPr>
              <a:t> to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high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dropout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rates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hinder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academic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progress.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Activities:</a:t>
            </a:r>
            <a:endParaRPr sz="1200">
              <a:latin typeface="Times New Roman"/>
              <a:cs typeface="Times New Roman"/>
            </a:endParaRPr>
          </a:p>
          <a:p>
            <a:pPr marL="12700" marR="10795" indent="685165" algn="just">
              <a:lnSpc>
                <a:spcPct val="144200"/>
              </a:lnSpc>
              <a:spcBef>
                <a:spcPts val="118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activities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scenario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rates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Venkatayapalem:</a:t>
            </a:r>
            <a:endParaRPr sz="1200">
              <a:latin typeface="Times New Roman"/>
              <a:cs typeface="Times New Roman"/>
            </a:endParaRPr>
          </a:p>
          <a:p>
            <a:pPr marL="12700" marR="10160" indent="170180">
              <a:lnSpc>
                <a:spcPct val="144200"/>
              </a:lnSpc>
              <a:spcBef>
                <a:spcPts val="1190"/>
              </a:spcBef>
              <a:buAutoNum type="arabicPeriod"/>
              <a:tabLst>
                <a:tab pos="182880" algn="l"/>
              </a:tabLst>
            </a:pPr>
            <a:r>
              <a:rPr sz="1200" dirty="0">
                <a:latin typeface="Times New Roman"/>
                <a:cs typeface="Times New Roman"/>
              </a:rPr>
              <a:t>Conducting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interviews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influencing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challenges.</a:t>
            </a:r>
            <a:endParaRPr sz="1200">
              <a:latin typeface="Times New Roman"/>
              <a:cs typeface="Times New Roman"/>
            </a:endParaRPr>
          </a:p>
          <a:p>
            <a:pPr marL="12700" marR="8890" indent="170180">
              <a:lnSpc>
                <a:spcPct val="144200"/>
              </a:lnSpc>
              <a:spcBef>
                <a:spcPts val="1190"/>
              </a:spcBef>
              <a:buAutoNum type="arabicPeriod"/>
              <a:tabLst>
                <a:tab pos="182880" algn="l"/>
              </a:tabLst>
            </a:pPr>
            <a:r>
              <a:rPr sz="1200" dirty="0">
                <a:latin typeface="Times New Roman"/>
                <a:cs typeface="Times New Roman"/>
              </a:rPr>
              <a:t>Analyzing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authorities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enrollment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trends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patterns.</a:t>
            </a:r>
            <a:endParaRPr sz="1200">
              <a:latin typeface="Times New Roman"/>
              <a:cs typeface="Times New Roman"/>
            </a:endParaRPr>
          </a:p>
          <a:p>
            <a:pPr marL="12700" marR="10160" indent="170180">
              <a:lnSpc>
                <a:spcPct val="144200"/>
              </a:lnSpc>
              <a:spcBef>
                <a:spcPts val="1185"/>
              </a:spcBef>
              <a:buAutoNum type="arabicPeriod"/>
              <a:tabLst>
                <a:tab pos="182880" algn="l"/>
              </a:tabLst>
            </a:pPr>
            <a:r>
              <a:rPr sz="1200" dirty="0">
                <a:latin typeface="Times New Roman"/>
                <a:cs typeface="Times New Roman"/>
              </a:rPr>
              <a:t>Organizing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discussions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gather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perspectives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teachers,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parents,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students </a:t>
            </a:r>
            <a:r>
              <a:rPr sz="1200" dirty="0">
                <a:latin typeface="Times New Roman"/>
                <a:cs typeface="Times New Roman"/>
              </a:rPr>
              <a:t>regarding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barriers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Learning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Objectives:</a:t>
            </a:r>
            <a:endParaRPr sz="1200">
              <a:latin typeface="Times New Roman"/>
              <a:cs typeface="Times New Roman"/>
            </a:endParaRPr>
          </a:p>
          <a:p>
            <a:pPr marL="12700" marR="10160" lvl="1" indent="170180">
              <a:lnSpc>
                <a:spcPct val="143300"/>
              </a:lnSpc>
              <a:spcBef>
                <a:spcPts val="1215"/>
              </a:spcBef>
              <a:buAutoNum type="arabicPeriod"/>
              <a:tabLst>
                <a:tab pos="18288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recognize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socio-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attainment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rural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communities.</a:t>
            </a:r>
            <a:endParaRPr sz="1200">
              <a:latin typeface="Times New Roman"/>
              <a:cs typeface="Times New Roman"/>
            </a:endParaRPr>
          </a:p>
          <a:p>
            <a:pPr marL="12700" marR="10795" lvl="1" indent="170180">
              <a:lnSpc>
                <a:spcPct val="143300"/>
              </a:lnSpc>
              <a:spcBef>
                <a:spcPts val="1215"/>
              </a:spcBef>
              <a:buAutoNum type="arabicPeriod"/>
              <a:tabLst>
                <a:tab pos="18288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strategies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improving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reducing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rates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engagement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advocacy.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165100" lvl="1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understand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importance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data-</a:t>
            </a:r>
            <a:r>
              <a:rPr sz="1200" dirty="0">
                <a:latin typeface="Times New Roman"/>
                <a:cs typeface="Times New Roman"/>
              </a:rPr>
              <a:t>driven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approaches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disparities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3508" y="840740"/>
            <a:ext cx="6084570" cy="563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targeted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interventions.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Outcomes: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revealed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findings:</a:t>
            </a:r>
            <a:endParaRPr sz="1200">
              <a:latin typeface="Times New Roman"/>
              <a:cs typeface="Times New Roman"/>
            </a:endParaRPr>
          </a:p>
          <a:p>
            <a:pPr marL="12700" marR="9525" indent="170180">
              <a:lnSpc>
                <a:spcPct val="143300"/>
              </a:lnSpc>
              <a:spcBef>
                <a:spcPts val="1215"/>
              </a:spcBef>
              <a:buAutoNum type="arabicPeriod"/>
              <a:tabLst>
                <a:tab pos="182880" algn="l"/>
              </a:tabLst>
            </a:pP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adolescents,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particularly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secondary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levels,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financial </a:t>
            </a:r>
            <a:r>
              <a:rPr sz="1200" dirty="0">
                <a:latin typeface="Times New Roman"/>
                <a:cs typeface="Times New Roman"/>
              </a:rPr>
              <a:t>constraints,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parental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child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labor.</a:t>
            </a:r>
            <a:endParaRPr sz="1200">
              <a:latin typeface="Times New Roman"/>
              <a:cs typeface="Times New Roman"/>
            </a:endParaRPr>
          </a:p>
          <a:p>
            <a:pPr marL="12700" marR="8255" indent="170180">
              <a:lnSpc>
                <a:spcPct val="143300"/>
              </a:lnSpc>
              <a:spcBef>
                <a:spcPts val="1210"/>
              </a:spcBef>
              <a:buAutoNum type="arabicPeriod"/>
              <a:tabLst>
                <a:tab pos="182880" algn="l"/>
              </a:tabLst>
            </a:pP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infrastructure,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inadequate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facilities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insufficient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teaching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staff.</a:t>
            </a:r>
            <a:endParaRPr sz="1200">
              <a:latin typeface="Times New Roman"/>
              <a:cs typeface="Times New Roman"/>
            </a:endParaRPr>
          </a:p>
          <a:p>
            <a:pPr marL="12700" marR="8890" indent="-12700">
              <a:lnSpc>
                <a:spcPct val="144200"/>
              </a:lnSpc>
              <a:spcBef>
                <a:spcPts val="1190"/>
              </a:spcBef>
              <a:buAutoNum type="arabicPeriod"/>
              <a:tabLst>
                <a:tab pos="127000" algn="l"/>
              </a:tabLst>
            </a:pPr>
            <a:r>
              <a:rPr sz="1200" spc="-10" dirty="0">
                <a:latin typeface="Times New Roman"/>
                <a:cs typeface="Times New Roman"/>
              </a:rPr>
              <a:t>	Socio-economic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disparities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contribute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inequalities,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marginalized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groups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facing </a:t>
            </a:r>
            <a:r>
              <a:rPr sz="1200" dirty="0">
                <a:latin typeface="Times New Roman"/>
                <a:cs typeface="Times New Roman"/>
              </a:rPr>
              <a:t>greater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barriers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academic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success.</a:t>
            </a:r>
            <a:endParaRPr sz="1200">
              <a:latin typeface="Times New Roman"/>
              <a:cs typeface="Times New Roman"/>
            </a:endParaRPr>
          </a:p>
          <a:p>
            <a:pPr marL="12700" marR="124460" indent="170180">
              <a:lnSpc>
                <a:spcPct val="144200"/>
              </a:lnSpc>
              <a:spcBef>
                <a:spcPts val="1190"/>
              </a:spcBef>
              <a:buAutoNum type="arabicPeriod"/>
              <a:tabLst>
                <a:tab pos="182880" algn="l"/>
              </a:tabLst>
            </a:pP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awareness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emphasis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among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 </a:t>
            </a:r>
            <a:r>
              <a:rPr sz="1200" dirty="0">
                <a:latin typeface="Times New Roman"/>
                <a:cs typeface="Times New Roman"/>
              </a:rPr>
              <a:t>members,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enrollment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rates.</a:t>
            </a:r>
            <a:endParaRPr sz="1200">
              <a:latin typeface="Times New Roman"/>
              <a:cs typeface="Times New Roman"/>
            </a:endParaRPr>
          </a:p>
          <a:p>
            <a:pPr marL="12700" marR="123189" indent="170180" algn="just">
              <a:lnSpc>
                <a:spcPct val="143700"/>
              </a:lnSpc>
              <a:spcBef>
                <a:spcPts val="1195"/>
              </a:spcBef>
              <a:buAutoNum type="arabicPeriod"/>
              <a:tabLst>
                <a:tab pos="182880" algn="l"/>
              </a:tabLst>
            </a:pPr>
            <a:r>
              <a:rPr sz="1200" dirty="0">
                <a:latin typeface="Times New Roman"/>
                <a:cs typeface="Times New Roman"/>
              </a:rPr>
              <a:t>Opportunities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intervention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targeted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initiatives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scholarship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programs, vocational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training,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outreach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efforts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promote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0" dirty="0">
                <a:latin typeface="Times New Roman"/>
                <a:cs typeface="Times New Roman"/>
              </a:rPr>
              <a:t> education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challenges.</a:t>
            </a:r>
            <a:endParaRPr sz="1200">
              <a:latin typeface="Times New Roman"/>
              <a:cs typeface="Times New Roman"/>
            </a:endParaRPr>
          </a:p>
          <a:p>
            <a:pPr marL="12700" marR="5080" indent="647065" algn="just">
              <a:lnSpc>
                <a:spcPct val="143700"/>
              </a:lnSpc>
              <a:spcBef>
                <a:spcPts val="1205"/>
              </a:spcBef>
            </a:pPr>
            <a:r>
              <a:rPr sz="1200" spc="-10" dirty="0">
                <a:latin typeface="Times New Roman"/>
                <a:cs typeface="Times New Roman"/>
              </a:rPr>
              <a:t>Overall,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underscore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urgent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comprehensive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improve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opportunities,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empower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towards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academic </a:t>
            </a:r>
            <a:r>
              <a:rPr sz="1200" dirty="0">
                <a:latin typeface="Times New Roman"/>
                <a:cs typeface="Times New Roman"/>
              </a:rPr>
              <a:t>success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socio-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advancement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Venkatayapalem.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881888"/>
            <a:ext cx="5982970" cy="855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CHAPTER2: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OVERVIEW</a:t>
            </a:r>
            <a:r>
              <a:rPr sz="14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4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COMMUNITY</a:t>
            </a:r>
            <a:endParaRPr sz="1400">
              <a:latin typeface="Times New Roman"/>
              <a:cs typeface="Times New Roman"/>
            </a:endParaRPr>
          </a:p>
          <a:p>
            <a:pPr marL="12700" marR="5080" indent="608965" algn="just">
              <a:lnSpc>
                <a:spcPct val="143900"/>
              </a:lnSpc>
              <a:spcBef>
                <a:spcPts val="96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Community/Habitation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undertaken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is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located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rural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diverse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consisting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different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ethnic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religious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long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history,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evidence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human </a:t>
            </a:r>
            <a:r>
              <a:rPr sz="1200" dirty="0">
                <a:latin typeface="Times New Roman"/>
                <a:cs typeface="Times New Roman"/>
              </a:rPr>
              <a:t>settlements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back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centuries.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890" indent="64706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cultural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heritage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customs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still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today.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emphasis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family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family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central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unit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community.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places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values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hard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self-sufficiency.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" indent="647065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socio-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conditions,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Most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population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farmers,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agriculture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income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community. </a:t>
            </a:r>
            <a:r>
              <a:rPr sz="1200" dirty="0">
                <a:latin typeface="Times New Roman"/>
                <a:cs typeface="Times New Roman"/>
              </a:rPr>
              <a:t>However,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productivity,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modern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farming </a:t>
            </a:r>
            <a:r>
              <a:rPr sz="1200" dirty="0">
                <a:latin typeface="Times New Roman"/>
                <a:cs typeface="Times New Roman"/>
              </a:rPr>
              <a:t>techniques,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markets.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5240" indent="60896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care, education,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clean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water.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primary/secondary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school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village,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residents</a:t>
            </a:r>
            <a:r>
              <a:rPr sz="1200" spc="-20" dirty="0">
                <a:latin typeface="Times New Roman"/>
                <a:cs typeface="Times New Roman"/>
              </a:rPr>
              <a:t> have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travel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nearby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villages/towns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poorly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equipped,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children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resources.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indent="761365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Despite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resilient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resourceful.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together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committed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improving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living </a:t>
            </a:r>
            <a:r>
              <a:rPr sz="1200" dirty="0">
                <a:latin typeface="Times New Roman"/>
                <a:cs typeface="Times New Roman"/>
              </a:rPr>
              <a:t>conditions.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opportunity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challenges.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Times New Roman"/>
              <a:cs typeface="Times New Roman"/>
            </a:endParaRPr>
          </a:p>
          <a:p>
            <a:pPr marL="44450" marR="4467225" indent="-32384">
              <a:lnSpc>
                <a:spcPct val="203600"/>
              </a:lnSpc>
            </a:pPr>
            <a:r>
              <a:rPr sz="1100" b="1" dirty="0">
                <a:latin typeface="Calibri"/>
                <a:cs typeface="Calibri"/>
              </a:rPr>
              <a:t>Locality:</a:t>
            </a:r>
            <a:r>
              <a:rPr sz="1100" b="1" spc="-4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Venkatayapalem Mandal:</a:t>
            </a:r>
            <a:r>
              <a:rPr sz="1100" b="1" spc="-8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Nuzvid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latin typeface="Calibri"/>
                <a:cs typeface="Calibri"/>
              </a:rPr>
              <a:t>District: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Eluru</a:t>
            </a:r>
            <a:endParaRPr sz="1100">
              <a:latin typeface="Calibri"/>
              <a:cs typeface="Calibri"/>
            </a:endParaRPr>
          </a:p>
          <a:p>
            <a:pPr marL="12700" marR="4675505">
              <a:lnSpc>
                <a:spcPct val="203600"/>
              </a:lnSpc>
            </a:pPr>
            <a:r>
              <a:rPr sz="1100" b="1" spc="-10" dirty="0">
                <a:latin typeface="Calibri"/>
                <a:cs typeface="Calibri"/>
              </a:rPr>
              <a:t>State:</a:t>
            </a:r>
            <a:r>
              <a:rPr sz="1100" b="1" spc="-7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Andhra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Pradesh </a:t>
            </a:r>
            <a:r>
              <a:rPr sz="1100" b="1" dirty="0">
                <a:latin typeface="Calibri"/>
                <a:cs typeface="Calibri"/>
              </a:rPr>
              <a:t>Pin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code:</a:t>
            </a:r>
            <a:r>
              <a:rPr sz="1100" b="1" spc="-10" dirty="0">
                <a:latin typeface="Calibri"/>
                <a:cs typeface="Calibri"/>
              </a:rPr>
              <a:t> 521201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92055"/>
          </a:xfrm>
          <a:custGeom>
            <a:avLst/>
            <a:gdLst/>
            <a:ahLst/>
            <a:cxnLst/>
            <a:rect l="l" t="t" r="r" b="b"/>
            <a:pathLst>
              <a:path w="6962140" h="10092055">
                <a:moveTo>
                  <a:pt x="6961632" y="10085845"/>
                </a:moveTo>
                <a:lnTo>
                  <a:pt x="6955536" y="10085845"/>
                </a:lnTo>
                <a:lnTo>
                  <a:pt x="6096" y="10085845"/>
                </a:lnTo>
                <a:lnTo>
                  <a:pt x="0" y="10085845"/>
                </a:lnTo>
                <a:lnTo>
                  <a:pt x="0" y="10091928"/>
                </a:lnTo>
                <a:lnTo>
                  <a:pt x="6096" y="10091928"/>
                </a:lnTo>
                <a:lnTo>
                  <a:pt x="6955536" y="10091928"/>
                </a:lnTo>
                <a:lnTo>
                  <a:pt x="6961632" y="10091928"/>
                </a:lnTo>
                <a:lnTo>
                  <a:pt x="6961632" y="10085845"/>
                </a:lnTo>
                <a:close/>
              </a:path>
              <a:path w="6962140" h="10092055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85832"/>
                </a:lnTo>
                <a:lnTo>
                  <a:pt x="6096" y="10085832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85832"/>
                </a:lnTo>
                <a:lnTo>
                  <a:pt x="6961632" y="10085832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877315"/>
            <a:ext cx="6047740" cy="907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58775" algn="ctr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</a:t>
            </a:r>
            <a:r>
              <a:rPr sz="1400" b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3:</a:t>
            </a:r>
            <a:r>
              <a:rPr sz="1400" b="1" u="sng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COMMUNITY</a:t>
            </a:r>
            <a:r>
              <a:rPr sz="14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SERVICE</a:t>
            </a:r>
            <a:r>
              <a:rPr sz="14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PART</a:t>
            </a:r>
            <a:endParaRPr sz="1400">
              <a:latin typeface="Times New Roman"/>
              <a:cs typeface="Times New Roman"/>
            </a:endParaRPr>
          </a:p>
          <a:p>
            <a:pPr marL="12700" marR="5080" indent="608965" algn="just">
              <a:lnSpc>
                <a:spcPct val="143800"/>
              </a:lnSpc>
              <a:spcBef>
                <a:spcPts val="1230"/>
              </a:spcBef>
            </a:pP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engaged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series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impactful </a:t>
            </a:r>
            <a:r>
              <a:rPr sz="1200" dirty="0">
                <a:latin typeface="Times New Roman"/>
                <a:cs typeface="Times New Roman"/>
              </a:rPr>
              <a:t>activities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aimed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community.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activities included:</a:t>
            </a:r>
            <a:endParaRPr sz="1200">
              <a:latin typeface="Times New Roman"/>
              <a:cs typeface="Times New Roman"/>
            </a:endParaRPr>
          </a:p>
          <a:p>
            <a:pPr marL="165100" indent="-152400" algn="just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</a:rPr>
              <a:t>Conducting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community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needs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assessment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715" indent="570865" algn="just">
              <a:lnSpc>
                <a:spcPct val="1436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collaborated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leaders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assess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faced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preventive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facilities,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5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 algn="just">
              <a:lnSpc>
                <a:spcPct val="100000"/>
              </a:lnSpc>
              <a:buAutoNum type="arabicPeriod" startAt="2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</a:rPr>
              <a:t>Developing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implementing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education-</a:t>
            </a:r>
            <a:r>
              <a:rPr sz="1200" b="1" dirty="0">
                <a:latin typeface="Times New Roman"/>
                <a:cs typeface="Times New Roman"/>
              </a:rPr>
              <a:t>focused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community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projects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 indent="570865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assessment,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developed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implemented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education- </a:t>
            </a:r>
            <a:r>
              <a:rPr sz="1200" dirty="0">
                <a:latin typeface="Times New Roman"/>
                <a:cs typeface="Times New Roman"/>
              </a:rPr>
              <a:t>focused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members.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included </a:t>
            </a:r>
            <a:r>
              <a:rPr sz="1200" dirty="0">
                <a:latin typeface="Times New Roman"/>
                <a:cs typeface="Times New Roman"/>
              </a:rPr>
              <a:t>establishing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library,little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classrooms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awareness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campaigns.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200">
              <a:latin typeface="Times New Roman"/>
              <a:cs typeface="Times New Roman"/>
            </a:endParaRPr>
          </a:p>
          <a:p>
            <a:pPr marL="165100" indent="-152400" algn="just">
              <a:lnSpc>
                <a:spcPct val="100000"/>
              </a:lnSpc>
              <a:buAutoNum type="arabicPeriod" startAt="3"/>
              <a:tabLst>
                <a:tab pos="165100" algn="l"/>
              </a:tabLst>
            </a:pPr>
            <a:r>
              <a:rPr sz="1200" b="1" dirty="0">
                <a:latin typeface="Times New Roman"/>
                <a:cs typeface="Times New Roman"/>
              </a:rPr>
              <a:t>Conducting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workshops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training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sessions:</a:t>
            </a:r>
            <a:endParaRPr sz="1200">
              <a:latin typeface="Times New Roman"/>
              <a:cs typeface="Times New Roman"/>
            </a:endParaRPr>
          </a:p>
          <a:p>
            <a:pPr marL="12700" marR="6350" indent="608965" algn="just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conducted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workshops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education-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topics,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awareness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benefits.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" indent="629285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activities,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acquired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life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technical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values.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learned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engagement,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leadership,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teamwork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achieving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goals.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gained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technical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assessment,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project management,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promotion.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62928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empathy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compassion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members.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learned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appreciate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community.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instilled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responsibility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commitment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community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,</a:t>
            </a:r>
            <a:r>
              <a:rPr sz="1200" spc="-10" dirty="0">
                <a:latin typeface="Times New Roman"/>
                <a:cs typeface="Times New Roman"/>
              </a:rPr>
              <a:t> which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careers.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629285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conclusion,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Dropout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project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students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valuable </a:t>
            </a:r>
            <a:r>
              <a:rPr sz="1200" dirty="0">
                <a:latin typeface="Times New Roman"/>
                <a:cs typeface="Times New Roman"/>
              </a:rPr>
              <a:t>life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technical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values.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initiatives.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10" dirty="0">
                <a:latin typeface="Times New Roman"/>
                <a:cs typeface="Times New Roman"/>
              </a:rPr>
              <a:t> highlighted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continued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efforts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communities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promoting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sustainable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92055"/>
          </a:xfrm>
          <a:custGeom>
            <a:avLst/>
            <a:gdLst/>
            <a:ahLst/>
            <a:cxnLst/>
            <a:rect l="l" t="t" r="r" b="b"/>
            <a:pathLst>
              <a:path w="6962140" h="10092055">
                <a:moveTo>
                  <a:pt x="6961632" y="10085845"/>
                </a:moveTo>
                <a:lnTo>
                  <a:pt x="6955536" y="10085845"/>
                </a:lnTo>
                <a:lnTo>
                  <a:pt x="6096" y="10085845"/>
                </a:lnTo>
                <a:lnTo>
                  <a:pt x="0" y="10085845"/>
                </a:lnTo>
                <a:lnTo>
                  <a:pt x="0" y="10091928"/>
                </a:lnTo>
                <a:lnTo>
                  <a:pt x="6096" y="10091928"/>
                </a:lnTo>
                <a:lnTo>
                  <a:pt x="6955536" y="10091928"/>
                </a:lnTo>
                <a:lnTo>
                  <a:pt x="6961632" y="10091928"/>
                </a:lnTo>
                <a:lnTo>
                  <a:pt x="6961632" y="10085845"/>
                </a:lnTo>
                <a:close/>
              </a:path>
              <a:path w="6962140" h="10092055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85832"/>
                </a:lnTo>
                <a:lnTo>
                  <a:pt x="6096" y="10085832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85832"/>
                </a:lnTo>
                <a:lnTo>
                  <a:pt x="6961632" y="10085832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16582" y="839215"/>
            <a:ext cx="3339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ACTIVITY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</a:t>
            </a:r>
            <a:r>
              <a:rPr sz="1400" b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400" b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FIRST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800" y="1338326"/>
          <a:ext cx="5741035" cy="8451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81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86385" marR="287655" indent="-5080">
                        <a:lnSpc>
                          <a:spcPct val="143600"/>
                        </a:lnSpc>
                        <a:spcBef>
                          <a:spcPts val="5"/>
                        </a:spcBef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Day 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49910" marR="231775" indent="-343535">
                        <a:lnSpc>
                          <a:spcPct val="1429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Brief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Daily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Activity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19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034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Outcome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4130" marR="200660">
                        <a:lnSpc>
                          <a:spcPct val="1436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Person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In-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Charge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413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Signature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19621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Introduction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goals.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Cultural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awareness,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0185" marR="195580" indent="-635" algn="ctr">
                        <a:lnSpc>
                          <a:spcPct val="143600"/>
                        </a:lnSpc>
                        <a:spcBef>
                          <a:spcPts val="1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understanding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needs.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8605">
                <a:tc>
                  <a:txBody>
                    <a:bodyPr/>
                    <a:lstStyle/>
                    <a:p>
                      <a:pPr marL="212725">
                        <a:lnSpc>
                          <a:spcPts val="1625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Day-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Meeting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0" marR="31750" algn="ctr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leaders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discuss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scope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timeline.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skills,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890" indent="2540" algn="ctr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engagement,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details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conditions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196215">
                        <a:lnSpc>
                          <a:spcPts val="1625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Meeting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parents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analyze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problems.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Identifying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dropout-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related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issues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4895">
                <a:tc>
                  <a:txBody>
                    <a:bodyPr/>
                    <a:lstStyle/>
                    <a:p>
                      <a:pPr marL="196215">
                        <a:lnSpc>
                          <a:spcPts val="1625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Researching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existing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335" marR="15875" algn="ctr">
                        <a:lnSpc>
                          <a:spcPct val="1436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infrastructure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3815">
                        <a:lnSpc>
                          <a:spcPts val="163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analysis,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research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302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schools.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19621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Conducting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assess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763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needs.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methodology,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53085" marR="179070" indent="-364490">
                        <a:lnSpc>
                          <a:spcPct val="1436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collection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analysis.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6165">
                <a:tc>
                  <a:txBody>
                    <a:bodyPr/>
                    <a:lstStyle/>
                    <a:p>
                      <a:pPr marL="184150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Organizing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13130" marR="175260" indent="-739775">
                        <a:lnSpc>
                          <a:spcPct val="1435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identifying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 issues.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Surveying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0645" marR="168275" algn="ctr">
                        <a:lnSpc>
                          <a:spcPct val="1435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community,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detailed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analysis.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62140" cy="10092055"/>
          </a:xfrm>
          <a:custGeom>
            <a:avLst/>
            <a:gdLst/>
            <a:ahLst/>
            <a:cxnLst/>
            <a:rect l="l" t="t" r="r" b="b"/>
            <a:pathLst>
              <a:path w="6962140" h="10092055">
                <a:moveTo>
                  <a:pt x="6961632" y="10085845"/>
                </a:moveTo>
                <a:lnTo>
                  <a:pt x="6955536" y="10085845"/>
                </a:lnTo>
                <a:lnTo>
                  <a:pt x="6096" y="10085845"/>
                </a:lnTo>
                <a:lnTo>
                  <a:pt x="0" y="10085845"/>
                </a:lnTo>
                <a:lnTo>
                  <a:pt x="0" y="10091928"/>
                </a:lnTo>
                <a:lnTo>
                  <a:pt x="6096" y="10091928"/>
                </a:lnTo>
                <a:lnTo>
                  <a:pt x="6955536" y="10091928"/>
                </a:lnTo>
                <a:lnTo>
                  <a:pt x="6961632" y="10091928"/>
                </a:lnTo>
                <a:lnTo>
                  <a:pt x="6961632" y="10085845"/>
                </a:lnTo>
                <a:close/>
              </a:path>
              <a:path w="6962140" h="10092055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85832"/>
                </a:lnTo>
                <a:lnTo>
                  <a:pt x="6096" y="10085832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85832"/>
                </a:lnTo>
                <a:lnTo>
                  <a:pt x="6961632" y="10085832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7358" y="898574"/>
            <a:ext cx="3110230" cy="4946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1200" b="1" spc="-10" dirty="0">
                <a:latin typeface="Times New Roman"/>
                <a:cs typeface="Times New Roman"/>
              </a:rPr>
              <a:t>WEEKLY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1100" b="1" dirty="0">
                <a:latin typeface="Times New Roman"/>
                <a:cs typeface="Times New Roman"/>
              </a:rPr>
              <a:t>WEEK–1(From</a:t>
            </a:r>
            <a:r>
              <a:rPr sz="1100" b="1" spc="-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Dt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……….......</a:t>
            </a:r>
            <a:r>
              <a:rPr sz="1100" b="1" spc="-4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to</a:t>
            </a:r>
            <a:r>
              <a:rPr sz="1100" b="1" spc="-40" dirty="0">
                <a:latin typeface="Times New Roman"/>
                <a:cs typeface="Times New Roman"/>
              </a:rPr>
              <a:t> </a:t>
            </a:r>
            <a:r>
              <a:rPr sz="1100" b="1" spc="-30" dirty="0">
                <a:latin typeface="Times New Roman"/>
                <a:cs typeface="Times New Roman"/>
              </a:rPr>
              <a:t>Dt</a:t>
            </a:r>
            <a:r>
              <a:rPr sz="1100" b="1" spc="-15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........................</a:t>
            </a:r>
            <a:r>
              <a:rPr sz="1100" spc="-5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800" y="1550162"/>
          <a:ext cx="5743575" cy="81775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585">
                <a:tc>
                  <a:txBody>
                    <a:bodyPr/>
                    <a:lstStyle/>
                    <a:p>
                      <a:pPr marL="889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Objective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Done:</a:t>
                      </a:r>
                      <a:r>
                        <a:rPr sz="1400" b="1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Challenges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8890">
                        <a:lnSpc>
                          <a:spcPts val="1625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Report: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survey,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conducted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09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needs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understand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faced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community.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interviewed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25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households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collected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responses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5715">
                        <a:lnSpc>
                          <a:spcPts val="1614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structured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questionnaire.</a:t>
                      </a:r>
                      <a:r>
                        <a:rPr sz="1400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Additionally,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held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meetings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local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educators,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parents,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leaders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gain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insights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5715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landscape.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week,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analyzed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identify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contributing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dropout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rates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within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respondents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highlighted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significant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issues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related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facilities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accessibility.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Both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parents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expressed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concerns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lack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14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nearby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schools,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forcing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children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travel long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distances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forego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altogether.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transportation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barrier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emerged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major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obstacle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regular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school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attendance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academic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success.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end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week,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major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problems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identified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findings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first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week's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include: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1183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14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Access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Education</a:t>
                      </a:r>
                      <a:r>
                        <a:rPr sz="14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Facilities:</a:t>
                      </a:r>
                      <a:r>
                        <a:rPr sz="1400" b="1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face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due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lack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 marR="1905">
                        <a:lnSpc>
                          <a:spcPts val="1850"/>
                        </a:lnSpc>
                        <a:spcBef>
                          <a:spcPts val="8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accessible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facilities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within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community.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Long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travel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distances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impact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attendance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engagement.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912494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14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Quality</a:t>
                      </a:r>
                      <a:r>
                        <a:rPr sz="14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Education: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Concerns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were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raised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regarding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quality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 marR="1905">
                        <a:lnSpc>
                          <a:spcPct val="11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provided.</a:t>
                      </a:r>
                      <a:r>
                        <a:rPr sz="1400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There</a:t>
                      </a:r>
                      <a:r>
                        <a:rPr sz="1400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14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improved</a:t>
                      </a:r>
                      <a:r>
                        <a:rPr sz="14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teaching</a:t>
                      </a:r>
                      <a:r>
                        <a:rPr sz="1400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standards,</a:t>
                      </a:r>
                      <a:r>
                        <a:rPr sz="1400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resources,</a:t>
                      </a:r>
                      <a:r>
                        <a:rPr sz="1400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curriculum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relevance.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1400" b="1" spc="1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Financial</a:t>
                      </a:r>
                      <a:r>
                        <a:rPr sz="1400" b="1" spc="10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Constraints:</a:t>
                      </a:r>
                      <a:r>
                        <a:rPr sz="1400" b="1" spc="114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Economic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factors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pose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significant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barriers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 marR="635">
                        <a:lnSpc>
                          <a:spcPts val="186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education.</a:t>
                      </a:r>
                      <a:r>
                        <a:rPr sz="1400" spc="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Families</a:t>
                      </a:r>
                      <a:r>
                        <a:rPr sz="140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struggle</a:t>
                      </a:r>
                      <a:r>
                        <a:rPr sz="1400" spc="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afford</a:t>
                      </a:r>
                      <a:r>
                        <a:rPr sz="1400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school</a:t>
                      </a:r>
                      <a:r>
                        <a:rPr sz="1400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fees,</a:t>
                      </a:r>
                      <a:r>
                        <a:rPr sz="1400" spc="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uniforms,</a:t>
                      </a:r>
                      <a:r>
                        <a:rPr sz="1400" spc="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learning materials.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62140" cy="10092055"/>
          </a:xfrm>
          <a:custGeom>
            <a:avLst/>
            <a:gdLst/>
            <a:ahLst/>
            <a:cxnLst/>
            <a:rect l="l" t="t" r="r" b="b"/>
            <a:pathLst>
              <a:path w="6962140" h="10092055">
                <a:moveTo>
                  <a:pt x="6961632" y="10085845"/>
                </a:moveTo>
                <a:lnTo>
                  <a:pt x="6955536" y="10085845"/>
                </a:lnTo>
                <a:lnTo>
                  <a:pt x="6096" y="10085845"/>
                </a:lnTo>
                <a:lnTo>
                  <a:pt x="0" y="10085845"/>
                </a:lnTo>
                <a:lnTo>
                  <a:pt x="0" y="10091928"/>
                </a:lnTo>
                <a:lnTo>
                  <a:pt x="6096" y="10091928"/>
                </a:lnTo>
                <a:lnTo>
                  <a:pt x="6955536" y="10091928"/>
                </a:lnTo>
                <a:lnTo>
                  <a:pt x="6961632" y="10091928"/>
                </a:lnTo>
                <a:lnTo>
                  <a:pt x="6961632" y="10085845"/>
                </a:lnTo>
                <a:close/>
              </a:path>
              <a:path w="6962140" h="10092055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85832"/>
                </a:lnTo>
                <a:lnTo>
                  <a:pt x="6096" y="10085832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85832"/>
                </a:lnTo>
                <a:lnTo>
                  <a:pt x="6961632" y="10085832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11426" y="1014730"/>
            <a:ext cx="355155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ACTIVITY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</a:t>
            </a:r>
            <a:r>
              <a:rPr sz="1400" b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4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4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SECOND</a:t>
            </a:r>
            <a:r>
              <a:rPr sz="1400" b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800" y="1573022"/>
          <a:ext cx="5741033" cy="800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0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36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86385" marR="287655" indent="-5080">
                        <a:lnSpc>
                          <a:spcPct val="11000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Day 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49910" marR="160020" indent="-343535">
                        <a:lnSpc>
                          <a:spcPct val="11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Brief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Daily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Activity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68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Outcome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225" marR="202565">
                        <a:lnSpc>
                          <a:spcPct val="11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Person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In-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Charge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Signature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7610">
                <a:tc>
                  <a:txBody>
                    <a:bodyPr/>
                    <a:lstStyle/>
                    <a:p>
                      <a:pPr marL="19621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9370"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Meeting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educators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937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school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administrators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05104" marR="245110" algn="ctr">
                        <a:lnSpc>
                          <a:spcPct val="11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discuss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goals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potential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partnerships.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Professional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networking,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35255" marR="124460" indent="-1270" algn="ctr">
                        <a:lnSpc>
                          <a:spcPct val="1101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collaboration, understanding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facilities.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370">
                <a:tc>
                  <a:txBody>
                    <a:bodyPr/>
                    <a:lstStyle/>
                    <a:p>
                      <a:pPr marL="212725">
                        <a:lnSpc>
                          <a:spcPts val="1610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Day-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35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Researching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potential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6695" marR="386080" indent="114300">
                        <a:lnSpc>
                          <a:spcPts val="186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funding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sources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initiatives.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Grant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writing,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fundraising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skills,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710" marR="84455" algn="ctr">
                        <a:lnSpc>
                          <a:spcPct val="11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understanding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funding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government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private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sources.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19621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1275" algn="ctr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Planning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organizing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556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fair.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outreach,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3189" marR="113030" indent="-1905" algn="ctr">
                        <a:lnSpc>
                          <a:spcPts val="1850"/>
                        </a:lnSpc>
                        <a:spcBef>
                          <a:spcPts val="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understanding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issues.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3625">
                <a:tc>
                  <a:txBody>
                    <a:bodyPr/>
                    <a:lstStyle/>
                    <a:p>
                      <a:pPr marL="19621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Recruiting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volunteers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556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fair.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Leadership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skills,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team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5405" marR="92075" algn="ctr">
                        <a:lnSpc>
                          <a:spcPct val="11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management,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organizing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events.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8405">
                <a:tc>
                  <a:txBody>
                    <a:bodyPr/>
                    <a:lstStyle/>
                    <a:p>
                      <a:pPr marL="19621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ctr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Preparing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materials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1435" marR="208915" algn="ctr">
                        <a:lnSpc>
                          <a:spcPct val="11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supplies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 fair.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0" algn="ctr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management,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8595" marR="200660" algn="ctr">
                        <a:lnSpc>
                          <a:spcPct val="11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resource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allocation,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handling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logistical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01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challenges.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6165">
                <a:tc>
                  <a:txBody>
                    <a:bodyPr/>
                    <a:lstStyle/>
                    <a:p>
                      <a:pPr marL="184150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87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Distributing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9405" marR="240029" indent="-119380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resources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supplies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families.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Helping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59765" marR="102870" indent="-570230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 needs.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62140" cy="10092055"/>
          </a:xfrm>
          <a:custGeom>
            <a:avLst/>
            <a:gdLst/>
            <a:ahLst/>
            <a:cxnLst/>
            <a:rect l="l" t="t" r="r" b="b"/>
            <a:pathLst>
              <a:path w="6962140" h="10092055">
                <a:moveTo>
                  <a:pt x="6961632" y="10085845"/>
                </a:moveTo>
                <a:lnTo>
                  <a:pt x="6955536" y="10085845"/>
                </a:lnTo>
                <a:lnTo>
                  <a:pt x="6096" y="10085845"/>
                </a:lnTo>
                <a:lnTo>
                  <a:pt x="0" y="10085845"/>
                </a:lnTo>
                <a:lnTo>
                  <a:pt x="0" y="10091928"/>
                </a:lnTo>
                <a:lnTo>
                  <a:pt x="6096" y="10091928"/>
                </a:lnTo>
                <a:lnTo>
                  <a:pt x="6955536" y="10091928"/>
                </a:lnTo>
                <a:lnTo>
                  <a:pt x="6961632" y="10091928"/>
                </a:lnTo>
                <a:lnTo>
                  <a:pt x="6961632" y="10085845"/>
                </a:lnTo>
                <a:close/>
              </a:path>
              <a:path w="6962140" h="10092055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85832"/>
                </a:lnTo>
                <a:lnTo>
                  <a:pt x="6096" y="10085832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85832"/>
                </a:lnTo>
                <a:lnTo>
                  <a:pt x="6961632" y="10085832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4973" y="783065"/>
            <a:ext cx="3177540" cy="54927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725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WEEKLY</a:t>
            </a:r>
            <a:r>
              <a:rPr sz="1400" b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REPORT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100" b="1" dirty="0">
                <a:latin typeface="Calibri"/>
                <a:cs typeface="Calibri"/>
              </a:rPr>
              <a:t>WEEK–2</a:t>
            </a:r>
            <a:r>
              <a:rPr sz="1100" b="1" spc="-5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(From</a:t>
            </a:r>
            <a:r>
              <a:rPr sz="1100" b="1" spc="-2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Dt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………..……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Dt</a:t>
            </a:r>
            <a:r>
              <a:rPr sz="1100" b="1" spc="-95" dirty="0">
                <a:latin typeface="Calibri"/>
                <a:cs typeface="Calibri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................................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71448" y="1495298"/>
          <a:ext cx="5892800" cy="8006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Objective</a:t>
                      </a:r>
                      <a:r>
                        <a:rPr sz="12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2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Done:</a:t>
                      </a:r>
                      <a:r>
                        <a:rPr sz="12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Raising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awareness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importance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reducing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dropout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rates.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sz="12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Report:</a:t>
                      </a:r>
                      <a:r>
                        <a:rPr sz="12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uring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survey,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focused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creating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awareness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campaign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importance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strategies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reduce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dropout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rates.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designed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posters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pamphlets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about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14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benefits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tips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parents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children's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learning.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spoke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village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organize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fair.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responded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positively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helped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organize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fair,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where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we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provided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resources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distributed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materials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students.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held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discussions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members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gather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feedback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5715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materials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services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provided.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asked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they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faced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4572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accessing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could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help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issues.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interaction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helped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understand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community's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needs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better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effective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interventions.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main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done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interacted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people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activities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outcomes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second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include: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3469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  <a:tabLst>
                          <a:tab pos="1997710" algn="l"/>
                        </a:tabLst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Awareness</a:t>
                      </a:r>
                      <a:r>
                        <a:rPr sz="1400" b="1" spc="9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campaign: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Designed</a:t>
                      </a:r>
                      <a:r>
                        <a:rPr sz="1400" spc="114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distributed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posters</a:t>
                      </a:r>
                      <a:r>
                        <a:rPr sz="1400" spc="114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pamphlets</a:t>
                      </a:r>
                      <a:r>
                        <a:rPr sz="140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highlighting</a:t>
                      </a:r>
                      <a:r>
                        <a:rPr sz="1400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importance</a:t>
                      </a:r>
                      <a:r>
                        <a:rPr sz="140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</a:t>
                      </a:r>
                      <a:r>
                        <a:rPr sz="1400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strategies</a:t>
                      </a:r>
                      <a:r>
                        <a:rPr sz="1400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support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success.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2540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b="1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fair</a:t>
                      </a:r>
                      <a:r>
                        <a:rPr sz="1400" b="1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organization:</a:t>
                      </a:r>
                      <a:r>
                        <a:rPr sz="1400" b="1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Collaborated</a:t>
                      </a:r>
                      <a:r>
                        <a:rPr sz="14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local</a:t>
                      </a:r>
                      <a:r>
                        <a:rPr sz="14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sz="140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sz="14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 marR="635">
                        <a:lnSpc>
                          <a:spcPct val="11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fair,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providing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resources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distributing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materials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supplies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students.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13105">
                <a:tc>
                  <a:txBody>
                    <a:bodyPr/>
                    <a:lstStyle/>
                    <a:p>
                      <a:pPr marL="2540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b="1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engagement:</a:t>
                      </a:r>
                      <a:r>
                        <a:rPr sz="1400" b="1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Held</a:t>
                      </a:r>
                      <a:r>
                        <a:rPr sz="1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discussions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members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collect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 marR="3175">
                        <a:lnSpc>
                          <a:spcPct val="11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feedback</a:t>
                      </a:r>
                      <a:r>
                        <a:rPr sz="140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materials</a:t>
                      </a:r>
                      <a:r>
                        <a:rPr sz="1400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services</a:t>
                      </a:r>
                      <a:r>
                        <a:rPr sz="1400" spc="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provided.</a:t>
                      </a:r>
                      <a:r>
                        <a:rPr sz="140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sz="140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asked</a:t>
                      </a:r>
                      <a:r>
                        <a:rPr sz="1400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40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other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they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faced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could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further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assist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62140" cy="10092055"/>
          </a:xfrm>
          <a:custGeom>
            <a:avLst/>
            <a:gdLst/>
            <a:ahLst/>
            <a:cxnLst/>
            <a:rect l="l" t="t" r="r" b="b"/>
            <a:pathLst>
              <a:path w="6962140" h="10092055">
                <a:moveTo>
                  <a:pt x="6961632" y="10085845"/>
                </a:moveTo>
                <a:lnTo>
                  <a:pt x="6955536" y="10085845"/>
                </a:lnTo>
                <a:lnTo>
                  <a:pt x="6096" y="10085845"/>
                </a:lnTo>
                <a:lnTo>
                  <a:pt x="0" y="10085845"/>
                </a:lnTo>
                <a:lnTo>
                  <a:pt x="0" y="10091928"/>
                </a:lnTo>
                <a:lnTo>
                  <a:pt x="6096" y="10091928"/>
                </a:lnTo>
                <a:lnTo>
                  <a:pt x="6955536" y="10091928"/>
                </a:lnTo>
                <a:lnTo>
                  <a:pt x="6961632" y="10091928"/>
                </a:lnTo>
                <a:lnTo>
                  <a:pt x="6961632" y="10085845"/>
                </a:lnTo>
                <a:close/>
              </a:path>
              <a:path w="6962140" h="10092055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85832"/>
                </a:lnTo>
                <a:lnTo>
                  <a:pt x="6096" y="10085832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85832"/>
                </a:lnTo>
                <a:lnTo>
                  <a:pt x="6961632" y="10085832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8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4226" y="918464"/>
            <a:ext cx="29273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ACTIVITY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</a:t>
            </a:r>
            <a:r>
              <a:rPr sz="12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THIRD</a:t>
            </a:r>
            <a:r>
              <a:rPr sz="12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800" y="1390141"/>
          <a:ext cx="5741035" cy="8312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9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86385" marR="287655" indent="-5080">
                        <a:lnSpc>
                          <a:spcPct val="14320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Day 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49910" marR="269875" indent="-343535">
                        <a:lnSpc>
                          <a:spcPct val="1436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Brief</a:t>
                      </a:r>
                      <a:r>
                        <a:rPr sz="14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Daily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Activity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733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Outcome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225" marR="202565">
                        <a:lnSpc>
                          <a:spcPct val="1432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Person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In-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Charge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Signature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1145">
                <a:tc>
                  <a:txBody>
                    <a:bodyPr/>
                    <a:lstStyle/>
                    <a:p>
                      <a:pPr marL="19621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Conducting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7945" marR="69215" indent="1905" algn="ctr">
                        <a:lnSpc>
                          <a:spcPct val="1436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fair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gathering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details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what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major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issues.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87325" algn="ctr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Coordination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7800" marR="365125" algn="ctr">
                        <a:lnSpc>
                          <a:spcPct val="1436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speaking, analyzing educational problems.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212725">
                        <a:lnSpc>
                          <a:spcPts val="1625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Day-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Analyzing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00" marR="64135" algn="ctr">
                        <a:lnSpc>
                          <a:spcPct val="1436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fair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information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school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analysis,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problem-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solving.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675">
                <a:tc>
                  <a:txBody>
                    <a:bodyPr/>
                    <a:lstStyle/>
                    <a:p>
                      <a:pPr marL="196215">
                        <a:lnSpc>
                          <a:spcPts val="1625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289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Meeting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educators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1454" marR="513715" indent="-1270" algn="ctr">
                        <a:lnSpc>
                          <a:spcPct val="1436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discuss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identified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problems.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287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Collaboration,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critical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0160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thinking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9010">
                <a:tc>
                  <a:txBody>
                    <a:bodyPr/>
                    <a:lstStyle/>
                    <a:p>
                      <a:pPr marL="19621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Planning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school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officials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1454" marR="213360" algn="ctr">
                        <a:lnSpc>
                          <a:spcPct val="1436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organize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educational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design,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problem-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solving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skills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6465">
                <a:tc>
                  <a:txBody>
                    <a:bodyPr/>
                    <a:lstStyle/>
                    <a:p>
                      <a:pPr marL="19621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6830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Recruiting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volunteers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302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survey.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Recruitment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685" marR="493395" indent="237490">
                        <a:lnSpc>
                          <a:spcPts val="2430"/>
                        </a:lnSpc>
                        <a:spcBef>
                          <a:spcPts val="18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strategies,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leadership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skills.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3805">
                <a:tc>
                  <a:txBody>
                    <a:bodyPr/>
                    <a:lstStyle/>
                    <a:p>
                      <a:pPr marL="184150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Meeting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127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leaders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explain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39725" marR="340995" algn="ctr">
                        <a:lnSpc>
                          <a:spcPct val="1435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challenges identified.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ts val="1625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Effective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66065" marR="292100" algn="ctr">
                        <a:lnSpc>
                          <a:spcPts val="2420"/>
                        </a:lnSpc>
                        <a:spcBef>
                          <a:spcPts val="19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communication,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advocacy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skills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62140" cy="10092055"/>
          </a:xfrm>
          <a:custGeom>
            <a:avLst/>
            <a:gdLst/>
            <a:ahLst/>
            <a:cxnLst/>
            <a:rect l="l" t="t" r="r" b="b"/>
            <a:pathLst>
              <a:path w="6962140" h="10092055">
                <a:moveTo>
                  <a:pt x="6961632" y="10085845"/>
                </a:moveTo>
                <a:lnTo>
                  <a:pt x="6955536" y="10085845"/>
                </a:lnTo>
                <a:lnTo>
                  <a:pt x="6096" y="10085845"/>
                </a:lnTo>
                <a:lnTo>
                  <a:pt x="0" y="10085845"/>
                </a:lnTo>
                <a:lnTo>
                  <a:pt x="0" y="10091928"/>
                </a:lnTo>
                <a:lnTo>
                  <a:pt x="6096" y="10091928"/>
                </a:lnTo>
                <a:lnTo>
                  <a:pt x="6955536" y="10091928"/>
                </a:lnTo>
                <a:lnTo>
                  <a:pt x="6961632" y="10091928"/>
                </a:lnTo>
                <a:lnTo>
                  <a:pt x="6961632" y="10085845"/>
                </a:lnTo>
                <a:close/>
              </a:path>
              <a:path w="6962140" h="10092055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85832"/>
                </a:lnTo>
                <a:lnTo>
                  <a:pt x="6096" y="10085832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85832"/>
                </a:lnTo>
                <a:lnTo>
                  <a:pt x="6961632" y="10085832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9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8882" y="825489"/>
            <a:ext cx="3107055" cy="5175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675"/>
              </a:spcBef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WEEKLY</a:t>
            </a:r>
            <a:r>
              <a:rPr sz="12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REPORT</a:t>
            </a:r>
            <a:endParaRPr sz="1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100" b="1" spc="-10" dirty="0">
                <a:latin typeface="Calibri"/>
                <a:cs typeface="Calibri"/>
              </a:rPr>
              <a:t>WEEK–3(From</a:t>
            </a:r>
            <a:r>
              <a:rPr sz="1100" b="1" spc="-5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Dt………..…..to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Dt</a:t>
            </a:r>
            <a:r>
              <a:rPr sz="1100" dirty="0">
                <a:latin typeface="Times New Roman"/>
                <a:cs typeface="Times New Roman"/>
              </a:rPr>
              <a:t>..................................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800" y="1505966"/>
          <a:ext cx="5743575" cy="8324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Objective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Done:</a:t>
                      </a:r>
                      <a:r>
                        <a:rPr sz="14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Meeting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village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conveying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57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problems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people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officials.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Report: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third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week,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worked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developing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improve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infrastructure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spoke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village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discuss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establishment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additional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65">
                <a:tc>
                  <a:txBody>
                    <a:bodyPr/>
                    <a:lstStyle/>
                    <a:p>
                      <a:pPr marL="5715">
                        <a:lnSpc>
                          <a:spcPts val="1614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facilities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resources.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invited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participate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observe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families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2540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firsthand.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conducted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resources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needed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improve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outcomes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including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textbooks,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school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supplies,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after-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school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tutoring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programs.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gathered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needs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estimated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costs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required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resources.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Additionally,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local education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authorities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present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we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had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prepared,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urging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them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issues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promptly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provide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better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facilities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activities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outcomes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third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include: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Planning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Improvement: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comprehensive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for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 marR="2540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enhancing</a:t>
                      </a:r>
                      <a:r>
                        <a:rPr sz="14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facilities</a:t>
                      </a:r>
                      <a:r>
                        <a:rPr sz="14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4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systems,</a:t>
                      </a:r>
                      <a:r>
                        <a:rPr sz="14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including</a:t>
                      </a:r>
                      <a:r>
                        <a:rPr sz="1400" spc="1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necessary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resources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equipment.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1183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Engaging</a:t>
                      </a:r>
                      <a:r>
                        <a:rPr sz="1400" b="1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b="1" spc="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Officials:</a:t>
                      </a:r>
                      <a:r>
                        <a:rPr sz="1400" b="1" spc="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Spoke</a:t>
                      </a:r>
                      <a:r>
                        <a:rPr sz="1400" spc="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village</a:t>
                      </a:r>
                      <a:r>
                        <a:rPr sz="1400" spc="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400" spc="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 marR="3175">
                        <a:lnSpc>
                          <a:spcPct val="11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4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faced</a:t>
                      </a:r>
                      <a:r>
                        <a:rPr sz="14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1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14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additional</a:t>
                      </a:r>
                      <a:r>
                        <a:rPr sz="14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resources</a:t>
                      </a:r>
                      <a:r>
                        <a:rPr sz="1400" spc="1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facilities.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encouraged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them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participate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survey.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Resource</a:t>
                      </a:r>
                      <a:r>
                        <a:rPr sz="1400" b="1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Equipment</a:t>
                      </a:r>
                      <a:r>
                        <a:rPr sz="1400" b="1" spc="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Research:</a:t>
                      </a:r>
                      <a:r>
                        <a:rPr sz="1400" b="1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Conducted</a:t>
                      </a:r>
                      <a:r>
                        <a:rPr sz="14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sz="14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sz="1400" spc="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resources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equipment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needed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improve</a:t>
                      </a:r>
                      <a:r>
                        <a:rPr sz="1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outcomes,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focusing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on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needs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community's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students.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Advocacy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Fundraising: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local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authorities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present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our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findings</a:t>
                      </a:r>
                      <a:r>
                        <a:rPr sz="14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advocate</a:t>
                      </a:r>
                      <a:r>
                        <a:rPr sz="14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sz="14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challenges.</a:t>
                      </a:r>
                      <a:r>
                        <a:rPr sz="14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requested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funding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necessary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improvements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resources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62140" cy="10092055"/>
          </a:xfrm>
          <a:custGeom>
            <a:avLst/>
            <a:gdLst/>
            <a:ahLst/>
            <a:cxnLst/>
            <a:rect l="l" t="t" r="r" b="b"/>
            <a:pathLst>
              <a:path w="6962140" h="10092055">
                <a:moveTo>
                  <a:pt x="6961632" y="10085845"/>
                </a:moveTo>
                <a:lnTo>
                  <a:pt x="6955536" y="10085845"/>
                </a:lnTo>
                <a:lnTo>
                  <a:pt x="6096" y="10085845"/>
                </a:lnTo>
                <a:lnTo>
                  <a:pt x="0" y="10085845"/>
                </a:lnTo>
                <a:lnTo>
                  <a:pt x="0" y="10091928"/>
                </a:lnTo>
                <a:lnTo>
                  <a:pt x="6096" y="10091928"/>
                </a:lnTo>
                <a:lnTo>
                  <a:pt x="6955536" y="10091928"/>
                </a:lnTo>
                <a:lnTo>
                  <a:pt x="6961632" y="10091928"/>
                </a:lnTo>
                <a:lnTo>
                  <a:pt x="6961632" y="10085845"/>
                </a:lnTo>
                <a:close/>
              </a:path>
              <a:path w="6962140" h="10092055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85832"/>
                </a:lnTo>
                <a:lnTo>
                  <a:pt x="6096" y="10085832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85832"/>
                </a:lnTo>
                <a:lnTo>
                  <a:pt x="6961632" y="10085832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5274" y="304438"/>
            <a:ext cx="6959599" cy="10088977"/>
            <a:chOff x="304800" y="304799"/>
            <a:chExt cx="6967855" cy="10100945"/>
          </a:xfrm>
        </p:grpSpPr>
        <p:sp>
          <p:nvSpPr>
            <p:cNvPr id="3" name="object 3"/>
            <p:cNvSpPr/>
            <p:nvPr/>
          </p:nvSpPr>
          <p:spPr>
            <a:xfrm>
              <a:off x="310515" y="309879"/>
              <a:ext cx="6955790" cy="10086340"/>
            </a:xfrm>
            <a:custGeom>
              <a:avLst/>
              <a:gdLst/>
              <a:ahLst/>
              <a:cxnLst/>
              <a:rect l="l" t="t" r="r" b="b"/>
              <a:pathLst>
                <a:path w="6955790" h="10086340">
                  <a:moveTo>
                    <a:pt x="6955536" y="6350"/>
                  </a:moveTo>
                  <a:lnTo>
                    <a:pt x="6949440" y="6350"/>
                  </a:lnTo>
                  <a:lnTo>
                    <a:pt x="6949440" y="0"/>
                  </a:lnTo>
                  <a:lnTo>
                    <a:pt x="6943344" y="0"/>
                  </a:lnTo>
                  <a:lnTo>
                    <a:pt x="6943344" y="6350"/>
                  </a:lnTo>
                  <a:lnTo>
                    <a:pt x="6943344" y="10073640"/>
                  </a:lnTo>
                  <a:lnTo>
                    <a:pt x="6096" y="10073640"/>
                  </a:lnTo>
                  <a:lnTo>
                    <a:pt x="6096" y="6350"/>
                  </a:lnTo>
                  <a:lnTo>
                    <a:pt x="6943344" y="6350"/>
                  </a:lnTo>
                  <a:lnTo>
                    <a:pt x="6943344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0073640"/>
                  </a:lnTo>
                  <a:lnTo>
                    <a:pt x="0" y="10079990"/>
                  </a:lnTo>
                  <a:lnTo>
                    <a:pt x="6096" y="10079990"/>
                  </a:lnTo>
                  <a:lnTo>
                    <a:pt x="6096" y="10086340"/>
                  </a:lnTo>
                  <a:lnTo>
                    <a:pt x="6955536" y="10086340"/>
                  </a:lnTo>
                  <a:lnTo>
                    <a:pt x="6955536" y="10079990"/>
                  </a:lnTo>
                  <a:lnTo>
                    <a:pt x="6955536" y="10073640"/>
                  </a:lnTo>
                  <a:lnTo>
                    <a:pt x="6955536" y="63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0220" y="837310"/>
              <a:ext cx="6632194" cy="12839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4800" y="304799"/>
              <a:ext cx="6967855" cy="10100945"/>
            </a:xfrm>
            <a:custGeom>
              <a:avLst/>
              <a:gdLst/>
              <a:ahLst/>
              <a:cxnLst/>
              <a:rect l="l" t="t" r="r" b="b"/>
              <a:pathLst>
                <a:path w="6967855" h="10100945">
                  <a:moveTo>
                    <a:pt x="6967474" y="10094354"/>
                  </a:moveTo>
                  <a:lnTo>
                    <a:pt x="0" y="10094354"/>
                  </a:lnTo>
                  <a:lnTo>
                    <a:pt x="0" y="10100437"/>
                  </a:lnTo>
                  <a:lnTo>
                    <a:pt x="6967474" y="10100437"/>
                  </a:lnTo>
                  <a:lnTo>
                    <a:pt x="6967474" y="10094354"/>
                  </a:lnTo>
                  <a:close/>
                </a:path>
                <a:path w="6967855" h="10100945">
                  <a:moveTo>
                    <a:pt x="6967474" y="0"/>
                  </a:moveTo>
                  <a:lnTo>
                    <a:pt x="0" y="0"/>
                  </a:lnTo>
                  <a:lnTo>
                    <a:pt x="0" y="5080"/>
                  </a:lnTo>
                  <a:lnTo>
                    <a:pt x="0" y="10093960"/>
                  </a:lnTo>
                  <a:lnTo>
                    <a:pt x="6096" y="10093960"/>
                  </a:lnTo>
                  <a:lnTo>
                    <a:pt x="6096" y="5080"/>
                  </a:lnTo>
                  <a:lnTo>
                    <a:pt x="6961378" y="5080"/>
                  </a:lnTo>
                  <a:lnTo>
                    <a:pt x="6961378" y="10093960"/>
                  </a:lnTo>
                  <a:lnTo>
                    <a:pt x="6967474" y="10093960"/>
                  </a:lnTo>
                  <a:lnTo>
                    <a:pt x="6967474" y="5080"/>
                  </a:lnTo>
                  <a:lnTo>
                    <a:pt x="69674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122960" y="3294409"/>
            <a:ext cx="983718" cy="181757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099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CERTIFICATE</a:t>
            </a:r>
            <a:endParaRPr sz="1099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-644990" y="4205757"/>
            <a:ext cx="9084140" cy="2316196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373760" marR="1463187" algn="just">
              <a:lnSpc>
                <a:spcPct val="145400"/>
              </a:lnSpc>
              <a:spcBef>
                <a:spcPts val="80"/>
              </a:spcBef>
            </a:pPr>
            <a:r>
              <a:rPr lang="en-US" sz="1199" dirty="0">
                <a:latin typeface="Times New Roman"/>
                <a:cs typeface="Times New Roman"/>
              </a:rPr>
              <a:t>This</a:t>
            </a:r>
            <a:r>
              <a:rPr lang="en-US" sz="1199" spc="114" dirty="0">
                <a:latin typeface="Times New Roman"/>
                <a:cs typeface="Times New Roman"/>
              </a:rPr>
              <a:t> </a:t>
            </a:r>
            <a:r>
              <a:rPr lang="en-US" sz="1199" dirty="0">
                <a:latin typeface="Times New Roman"/>
                <a:cs typeface="Times New Roman"/>
              </a:rPr>
              <a:t>is</a:t>
            </a:r>
            <a:r>
              <a:rPr lang="en-US" sz="1199" spc="100" dirty="0">
                <a:latin typeface="Times New Roman"/>
                <a:cs typeface="Times New Roman"/>
              </a:rPr>
              <a:t> </a:t>
            </a:r>
            <a:r>
              <a:rPr lang="en-US" sz="1199" dirty="0">
                <a:latin typeface="Times New Roman"/>
                <a:cs typeface="Times New Roman"/>
              </a:rPr>
              <a:t>to</a:t>
            </a:r>
            <a:r>
              <a:rPr lang="en-US" sz="1199" spc="110" dirty="0">
                <a:latin typeface="Times New Roman"/>
                <a:cs typeface="Times New Roman"/>
              </a:rPr>
              <a:t> </a:t>
            </a:r>
            <a:r>
              <a:rPr lang="en-US" sz="1199" dirty="0">
                <a:latin typeface="Times New Roman"/>
                <a:cs typeface="Times New Roman"/>
              </a:rPr>
              <a:t>certify</a:t>
            </a:r>
            <a:r>
              <a:rPr lang="en-US" sz="1199" spc="65" dirty="0">
                <a:latin typeface="Times New Roman"/>
                <a:cs typeface="Times New Roman"/>
              </a:rPr>
              <a:t> </a:t>
            </a:r>
            <a:r>
              <a:rPr lang="en-US" sz="1199" dirty="0">
                <a:latin typeface="Times New Roman"/>
                <a:cs typeface="Times New Roman"/>
              </a:rPr>
              <a:t>that</a:t>
            </a:r>
            <a:r>
              <a:rPr lang="en-US" sz="1199" spc="110" dirty="0">
                <a:latin typeface="Times New Roman"/>
                <a:cs typeface="Times New Roman"/>
              </a:rPr>
              <a:t> </a:t>
            </a:r>
            <a:r>
              <a:rPr lang="en-US" sz="1199" dirty="0">
                <a:latin typeface="Times New Roman"/>
                <a:cs typeface="Times New Roman"/>
              </a:rPr>
              <a:t>the</a:t>
            </a:r>
            <a:r>
              <a:rPr lang="en-US" sz="1199" spc="105" dirty="0">
                <a:latin typeface="Times New Roman"/>
                <a:cs typeface="Times New Roman"/>
              </a:rPr>
              <a:t> </a:t>
            </a:r>
            <a:r>
              <a:rPr lang="en-US" sz="1199" dirty="0">
                <a:latin typeface="Times New Roman"/>
                <a:cs typeface="Times New Roman"/>
              </a:rPr>
              <a:t>community</a:t>
            </a:r>
            <a:r>
              <a:rPr lang="en-US" sz="1199" spc="65" dirty="0">
                <a:latin typeface="Times New Roman"/>
                <a:cs typeface="Times New Roman"/>
              </a:rPr>
              <a:t> </a:t>
            </a:r>
            <a:r>
              <a:rPr lang="en-US" sz="1199" dirty="0">
                <a:latin typeface="Times New Roman"/>
                <a:cs typeface="Times New Roman"/>
              </a:rPr>
              <a:t>service</a:t>
            </a:r>
            <a:r>
              <a:rPr lang="en-US" sz="1199" spc="110" dirty="0">
                <a:latin typeface="Times New Roman"/>
                <a:cs typeface="Times New Roman"/>
              </a:rPr>
              <a:t> </a:t>
            </a:r>
            <a:r>
              <a:rPr lang="en-US" sz="1199" dirty="0">
                <a:latin typeface="Times New Roman"/>
                <a:cs typeface="Times New Roman"/>
              </a:rPr>
              <a:t>project</a:t>
            </a:r>
            <a:r>
              <a:rPr lang="en-US" sz="1199" spc="110" dirty="0">
                <a:latin typeface="Times New Roman"/>
                <a:cs typeface="Times New Roman"/>
              </a:rPr>
              <a:t> </a:t>
            </a:r>
            <a:r>
              <a:rPr lang="en-US" sz="1199" dirty="0">
                <a:latin typeface="Times New Roman"/>
                <a:cs typeface="Times New Roman"/>
              </a:rPr>
              <a:t>entitled</a:t>
            </a:r>
            <a:r>
              <a:rPr lang="en-US" sz="1199" spc="150" dirty="0">
                <a:latin typeface="Times New Roman"/>
                <a:cs typeface="Times New Roman"/>
              </a:rPr>
              <a:t> </a:t>
            </a:r>
            <a:r>
              <a:rPr lang="en-US" sz="1199" dirty="0">
                <a:latin typeface="Cambria"/>
                <a:cs typeface="Cambria"/>
              </a:rPr>
              <a:t>“</a:t>
            </a:r>
            <a:r>
              <a:rPr lang="en-US" sz="1199" b="1" dirty="0">
                <a:latin typeface="Cambria"/>
                <a:cs typeface="Cambria"/>
              </a:rPr>
              <a:t>Education For </a:t>
            </a:r>
            <a:r>
              <a:rPr lang="en-US" sz="1199" b="1" dirty="0" err="1">
                <a:latin typeface="Cambria"/>
                <a:cs typeface="Cambria"/>
              </a:rPr>
              <a:t>All:Say</a:t>
            </a:r>
            <a:r>
              <a:rPr lang="en-US" sz="1199" b="1" dirty="0">
                <a:latin typeface="Cambria"/>
                <a:cs typeface="Cambria"/>
              </a:rPr>
              <a:t> No To </a:t>
            </a:r>
            <a:r>
              <a:rPr lang="en-US" sz="1199" b="1" dirty="0" err="1">
                <a:latin typeface="Cambria"/>
                <a:cs typeface="Cambria"/>
              </a:rPr>
              <a:t>Droputs</a:t>
            </a:r>
            <a:r>
              <a:rPr lang="en-US" sz="1199" b="1" dirty="0">
                <a:latin typeface="Cambria"/>
                <a:cs typeface="Cambria"/>
              </a:rPr>
              <a:t>”</a:t>
            </a:r>
            <a:r>
              <a:rPr lang="en-US" sz="1199" b="1" spc="105" dirty="0">
                <a:latin typeface="Cambria"/>
                <a:cs typeface="Cambria"/>
              </a:rPr>
              <a:t> </a:t>
            </a:r>
            <a:r>
              <a:rPr lang="en-US" sz="1199" spc="-25" dirty="0" err="1">
                <a:latin typeface="Times New Roman"/>
                <a:cs typeface="Times New Roman"/>
              </a:rPr>
              <a:t>is</a:t>
            </a:r>
            <a:r>
              <a:rPr sz="1199" spc="-10" dirty="0" err="1">
                <a:latin typeface="Times New Roman"/>
                <a:cs typeface="Times New Roman"/>
              </a:rPr>
              <a:t>being</a:t>
            </a:r>
            <a:r>
              <a:rPr sz="1199" dirty="0">
                <a:latin typeface="Times New Roman"/>
                <a:cs typeface="Times New Roman"/>
              </a:rPr>
              <a:t>	</a:t>
            </a:r>
            <a:r>
              <a:rPr sz="1199" b="1" spc="-10" dirty="0">
                <a:latin typeface="Times New Roman"/>
                <a:cs typeface="Times New Roman"/>
              </a:rPr>
              <a:t>submitted</a:t>
            </a:r>
            <a:r>
              <a:rPr lang="en-IN" sz="1199" b="1" spc="-10" dirty="0">
                <a:latin typeface="Times New Roman"/>
                <a:cs typeface="Times New Roman"/>
              </a:rPr>
              <a:t> </a:t>
            </a:r>
            <a:r>
              <a:rPr sz="1199" b="1" spc="-25" dirty="0">
                <a:latin typeface="Times New Roman"/>
                <a:cs typeface="Times New Roman"/>
              </a:rPr>
              <a:t>by</a:t>
            </a:r>
            <a:r>
              <a:rPr lang="en-IN" sz="1199" b="1" spc="-25" dirty="0">
                <a:latin typeface="Times New Roman"/>
                <a:cs typeface="Times New Roman"/>
              </a:rPr>
              <a:t> </a:t>
            </a:r>
            <a:r>
              <a:rPr lang="en-IN" sz="1199" b="1" spc="-10" dirty="0" err="1">
                <a:latin typeface="Times New Roman"/>
                <a:cs typeface="Times New Roman"/>
              </a:rPr>
              <a:t>Mulukuri</a:t>
            </a:r>
            <a:r>
              <a:rPr lang="en-IN" sz="1199" b="1" spc="-10" dirty="0">
                <a:latin typeface="Times New Roman"/>
                <a:cs typeface="Times New Roman"/>
              </a:rPr>
              <a:t> Sreeram </a:t>
            </a:r>
            <a:r>
              <a:rPr sz="1199" b="1" spc="-10" dirty="0">
                <a:latin typeface="Times New Roman"/>
                <a:cs typeface="Times New Roman"/>
              </a:rPr>
              <a:t>(23761A423</a:t>
            </a:r>
            <a:r>
              <a:rPr lang="en-IN" sz="1199" b="1" spc="-10" dirty="0">
                <a:latin typeface="Times New Roman"/>
                <a:cs typeface="Times New Roman"/>
              </a:rPr>
              <a:t>6</a:t>
            </a:r>
            <a:r>
              <a:rPr sz="1199" b="1" spc="-10" dirty="0">
                <a:latin typeface="Times New Roman"/>
                <a:cs typeface="Times New Roman"/>
              </a:rPr>
              <a:t>),</a:t>
            </a:r>
            <a:r>
              <a:rPr lang="en-IN" sz="1200" b="1" spc="-10" dirty="0">
                <a:latin typeface="Times New Roman"/>
                <a:cs typeface="Times New Roman"/>
              </a:rPr>
              <a:t> </a:t>
            </a:r>
            <a:r>
              <a:rPr lang="en-IN" sz="1200" b="1" spc="-10" dirty="0" err="1">
                <a:latin typeface="Times New Roman"/>
                <a:cs typeface="Times New Roman"/>
              </a:rPr>
              <a:t>Supuri</a:t>
            </a:r>
            <a:r>
              <a:rPr lang="en-IN" sz="1200" b="1" spc="-10" dirty="0">
                <a:latin typeface="Times New Roman"/>
                <a:cs typeface="Times New Roman"/>
              </a:rPr>
              <a:t> NarendraKumar </a:t>
            </a:r>
            <a:r>
              <a:rPr lang="en-IN" sz="1100" b="1" dirty="0">
                <a:latin typeface="Times New Roman"/>
                <a:cs typeface="Times New Roman"/>
              </a:rPr>
              <a:t>(</a:t>
            </a:r>
            <a:r>
              <a:rPr lang="en-IN" sz="1100" b="1" spc="-10" dirty="0">
                <a:latin typeface="Times New Roman"/>
                <a:cs typeface="Times New Roman"/>
              </a:rPr>
              <a:t>23761A4257), </a:t>
            </a:r>
            <a:r>
              <a:rPr lang="en-IN" sz="1100" b="1" spc="-55" dirty="0">
                <a:latin typeface="Times New Roman"/>
                <a:cs typeface="Times New Roman"/>
              </a:rPr>
              <a:t>Bontha Nitheesh Kumar </a:t>
            </a:r>
            <a:r>
              <a:rPr lang="en-IN" sz="1050" b="1" spc="-10" dirty="0">
                <a:latin typeface="Times New Roman"/>
                <a:cs typeface="Times New Roman"/>
              </a:rPr>
              <a:t>(23761A4207), </a:t>
            </a:r>
            <a:r>
              <a:rPr lang="en-IN" sz="1100" b="1" spc="-40" dirty="0">
                <a:latin typeface="Times New Roman"/>
                <a:cs typeface="Times New Roman"/>
              </a:rPr>
              <a:t>Gandhi Seshagiri Rao </a:t>
            </a:r>
            <a:r>
              <a:rPr lang="en-IN" sz="1050" b="1" dirty="0">
                <a:latin typeface="Times New Roman"/>
                <a:cs typeface="Times New Roman"/>
              </a:rPr>
              <a:t>(</a:t>
            </a:r>
            <a:r>
              <a:rPr lang="en-IN" sz="1050" b="1" spc="-15" dirty="0">
                <a:latin typeface="Times New Roman"/>
                <a:cs typeface="Times New Roman"/>
              </a:rPr>
              <a:t> </a:t>
            </a:r>
            <a:r>
              <a:rPr lang="en-IN" sz="1050" b="1" dirty="0">
                <a:latin typeface="Times New Roman"/>
                <a:cs typeface="Times New Roman"/>
              </a:rPr>
              <a:t>23761A4223</a:t>
            </a:r>
            <a:r>
              <a:rPr lang="en-IN" sz="1200" b="1" spc="-50" dirty="0">
                <a:latin typeface="Times New Roman"/>
                <a:cs typeface="Times New Roman"/>
              </a:rPr>
              <a:t>)</a:t>
            </a:r>
            <a:r>
              <a:rPr lang="en-US" sz="1200" b="1" spc="15" dirty="0">
                <a:latin typeface="Times New Roman"/>
                <a:cs typeface="Times New Roman"/>
              </a:rPr>
              <a:t> </a:t>
            </a:r>
            <a:r>
              <a:rPr lang="en-US" sz="1200" spc="-20" dirty="0">
                <a:latin typeface="Times New Roman"/>
                <a:cs typeface="Times New Roman"/>
              </a:rPr>
              <a:t>in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partial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fulfilment</a:t>
            </a:r>
            <a:r>
              <a:rPr lang="en-US" sz="1200" spc="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for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award</a:t>
            </a:r>
            <a:r>
              <a:rPr lang="en-US" sz="1200" spc="-6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of</a:t>
            </a:r>
            <a:r>
              <a:rPr lang="en-US" sz="1200" spc="145" dirty="0">
                <a:latin typeface="Times New Roman"/>
                <a:cs typeface="Times New Roman"/>
              </a:rPr>
              <a:t> </a:t>
            </a:r>
            <a:r>
              <a:rPr lang="en-US" sz="1200" spc="-20" dirty="0">
                <a:latin typeface="Times New Roman"/>
                <a:cs typeface="Times New Roman"/>
              </a:rPr>
              <a:t>B.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20" dirty="0">
                <a:latin typeface="Times New Roman"/>
                <a:cs typeface="Times New Roman"/>
              </a:rPr>
              <a:t>Tech </a:t>
            </a:r>
            <a:r>
              <a:rPr lang="en-US" sz="1200" dirty="0">
                <a:latin typeface="Times New Roman"/>
                <a:cs typeface="Times New Roman"/>
              </a:rPr>
              <a:t>in</a:t>
            </a:r>
            <a:r>
              <a:rPr lang="en-US" sz="1200" spc="15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Computer</a:t>
            </a:r>
            <a:r>
              <a:rPr lang="en-US" sz="1200" spc="19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Science</a:t>
            </a:r>
            <a:r>
              <a:rPr lang="en-US" sz="1200" spc="14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&amp;</a:t>
            </a:r>
            <a:r>
              <a:rPr lang="en-US" sz="1200" spc="18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Engineering(AI&amp;ML)</a:t>
            </a:r>
            <a:r>
              <a:rPr lang="en-US" sz="1200" spc="464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1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14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Jawaharlal</a:t>
            </a:r>
            <a:r>
              <a:rPr lang="en-US" sz="1200" spc="16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Nehru</a:t>
            </a:r>
            <a:r>
              <a:rPr lang="en-US" sz="1200" spc="15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Technological</a:t>
            </a:r>
            <a:r>
              <a:rPr lang="en-US" sz="1200" spc="18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University Kakinada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is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</a:t>
            </a:r>
            <a:r>
              <a:rPr lang="en-US" sz="1200" spc="-7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record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spc="-30" dirty="0">
                <a:latin typeface="Times New Roman"/>
                <a:cs typeface="Times New Roman"/>
              </a:rPr>
              <a:t>of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dirty="0" err="1">
                <a:latin typeface="Times New Roman"/>
                <a:cs typeface="Times New Roman"/>
              </a:rPr>
              <a:t>bonafide</a:t>
            </a:r>
            <a:r>
              <a:rPr lang="en-US" sz="1200" spc="-55" dirty="0">
                <a:latin typeface="Times New Roman"/>
                <a:cs typeface="Times New Roman"/>
              </a:rPr>
              <a:t> </a:t>
            </a:r>
            <a:r>
              <a:rPr lang="en-US" sz="1200" spc="-20" dirty="0">
                <a:latin typeface="Times New Roman"/>
                <a:cs typeface="Times New Roman"/>
              </a:rPr>
              <a:t>work</a:t>
            </a:r>
            <a:r>
              <a:rPr lang="en-US" sz="1200" spc="-5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carried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out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by</a:t>
            </a:r>
            <a:r>
              <a:rPr lang="en-US" sz="1200" spc="-7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him/her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under</a:t>
            </a:r>
            <a:r>
              <a:rPr lang="en-US" sz="1200" spc="-10" dirty="0">
                <a:latin typeface="Times New Roman"/>
                <a:cs typeface="Times New Roman"/>
              </a:rPr>
              <a:t> our</a:t>
            </a:r>
            <a:r>
              <a:rPr lang="en-US" sz="1200" spc="-35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guidance.</a:t>
            </a:r>
            <a:r>
              <a:rPr lang="en-US" sz="1200" spc="-3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The</a:t>
            </a:r>
            <a:r>
              <a:rPr lang="en-US" sz="1200" spc="-6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results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embodied </a:t>
            </a:r>
            <a:r>
              <a:rPr lang="en-US" sz="1200" dirty="0">
                <a:latin typeface="Times New Roman"/>
                <a:cs typeface="Times New Roman"/>
              </a:rPr>
              <a:t>in</a:t>
            </a:r>
            <a:r>
              <a:rPr lang="en-US" sz="1200" spc="-4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this project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report</a:t>
            </a:r>
            <a:r>
              <a:rPr lang="en-US" sz="1200" spc="3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have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not</a:t>
            </a:r>
            <a:r>
              <a:rPr lang="en-US" sz="1200" spc="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been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submitted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to</a:t>
            </a:r>
            <a:r>
              <a:rPr lang="en-US" sz="1200" spc="-2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any</a:t>
            </a:r>
            <a:r>
              <a:rPr lang="en-US" sz="1200" spc="-2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other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University</a:t>
            </a:r>
            <a:r>
              <a:rPr lang="en-US" sz="1200" spc="-1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or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Institute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for</a:t>
            </a:r>
            <a:r>
              <a:rPr lang="en-US" sz="1200" spc="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the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award</a:t>
            </a:r>
            <a:r>
              <a:rPr lang="en-US" sz="1200" spc="-5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of</a:t>
            </a:r>
            <a:r>
              <a:rPr lang="en-US" sz="1200" spc="15" dirty="0">
                <a:latin typeface="Times New Roman"/>
                <a:cs typeface="Times New Roman"/>
              </a:rPr>
              <a:t> </a:t>
            </a:r>
            <a:r>
              <a:rPr lang="en-US" sz="1200" spc="-25" dirty="0">
                <a:latin typeface="Times New Roman"/>
                <a:cs typeface="Times New Roman"/>
              </a:rPr>
              <a:t>any </a:t>
            </a:r>
            <a:r>
              <a:rPr lang="en-US" sz="1200" dirty="0">
                <a:latin typeface="Times New Roman"/>
                <a:cs typeface="Times New Roman"/>
              </a:rPr>
              <a:t>degree</a:t>
            </a:r>
            <a:r>
              <a:rPr lang="en-US" sz="1200" spc="-4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Times New Roman"/>
                <a:cs typeface="Times New Roman"/>
              </a:rPr>
              <a:t>or</a:t>
            </a:r>
            <a:r>
              <a:rPr lang="en-US" sz="1200" spc="10" dirty="0">
                <a:latin typeface="Times New Roman"/>
                <a:cs typeface="Times New Roman"/>
              </a:rPr>
              <a:t> </a:t>
            </a:r>
            <a:r>
              <a:rPr lang="en-US" sz="1200" spc="-10" dirty="0">
                <a:latin typeface="Times New Roman"/>
                <a:cs typeface="Times New Roman"/>
              </a:rPr>
              <a:t>diploma.</a:t>
            </a:r>
            <a:endParaRPr lang="en-US" sz="1200" dirty="0">
              <a:latin typeface="Times New Roman"/>
              <a:cs typeface="Times New Roman"/>
            </a:endParaRPr>
          </a:p>
          <a:p>
            <a:pPr marL="1373760" marR="1463187" algn="just">
              <a:lnSpc>
                <a:spcPct val="145400"/>
              </a:lnSpc>
              <a:spcBef>
                <a:spcPts val="80"/>
              </a:spcBef>
            </a:pPr>
            <a:endParaRPr lang="en-IN" sz="1050" b="1" spc="-50" dirty="0">
              <a:latin typeface="Times New Roman"/>
              <a:cs typeface="Times New Roman"/>
            </a:endParaRPr>
          </a:p>
          <a:p>
            <a:pPr marL="12685" algn="just">
              <a:spcBef>
                <a:spcPts val="100"/>
              </a:spcBef>
              <a:tabLst>
                <a:tab pos="506122" algn="l"/>
                <a:tab pos="1317947" algn="l"/>
                <a:tab pos="1636968" algn="l"/>
                <a:tab pos="2665702" algn="l"/>
                <a:tab pos="3440741" algn="l"/>
                <a:tab pos="4577930" algn="l"/>
              </a:tabLst>
            </a:pPr>
            <a:endParaRPr lang="en-IN" sz="1100" b="1" spc="-1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0403" y="6376217"/>
            <a:ext cx="917122" cy="197128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199" spc="-10" dirty="0">
                <a:latin typeface="Times New Roman"/>
                <a:cs typeface="Times New Roman"/>
              </a:rPr>
              <a:t>Period</a:t>
            </a:r>
            <a:r>
              <a:rPr sz="1199" spc="-3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-60" dirty="0">
                <a:latin typeface="Times New Roman"/>
                <a:cs typeface="Times New Roman"/>
              </a:rPr>
              <a:t> </a:t>
            </a:r>
            <a:r>
              <a:rPr sz="1199" spc="-20" dirty="0">
                <a:latin typeface="Times New Roman"/>
                <a:cs typeface="Times New Roman"/>
              </a:rPr>
              <a:t>CSP:</a:t>
            </a:r>
            <a:endParaRPr sz="119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31039" y="6376217"/>
            <a:ext cx="1867859" cy="197128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199" dirty="0">
                <a:latin typeface="Times New Roman"/>
                <a:cs typeface="Times New Roman"/>
              </a:rPr>
              <a:t>From:</a:t>
            </a:r>
            <a:r>
              <a:rPr sz="1199" spc="-2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15-05-25</a:t>
            </a:r>
            <a:r>
              <a:rPr sz="1199" spc="-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To:</a:t>
            </a:r>
            <a:r>
              <a:rPr sz="1199" spc="2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28-06-</a:t>
            </a:r>
            <a:r>
              <a:rPr sz="1199" spc="-25" dirty="0">
                <a:latin typeface="Times New Roman"/>
                <a:cs typeface="Times New Roman"/>
              </a:rPr>
              <a:t>25</a:t>
            </a:r>
            <a:endParaRPr sz="1199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0402" y="6936765"/>
            <a:ext cx="4022147" cy="548597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199" spc="-25" dirty="0">
                <a:latin typeface="Times New Roman"/>
                <a:cs typeface="Times New Roman"/>
              </a:rPr>
              <a:t>Name</a:t>
            </a:r>
            <a:r>
              <a:rPr sz="1199" spc="-35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&amp;</a:t>
            </a:r>
            <a:r>
              <a:rPr sz="1199" spc="-105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Address</a:t>
            </a:r>
            <a:r>
              <a:rPr sz="1199" spc="-9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ofthe</a:t>
            </a:r>
            <a:r>
              <a:rPr sz="1199" spc="-30" dirty="0">
                <a:latin typeface="Times New Roman"/>
                <a:cs typeface="Times New Roman"/>
              </a:rPr>
              <a:t> </a:t>
            </a:r>
            <a:r>
              <a:rPr sz="1199" spc="-25" dirty="0">
                <a:latin typeface="Times New Roman"/>
                <a:cs typeface="Times New Roman"/>
              </a:rPr>
              <a:t>Community</a:t>
            </a:r>
            <a:r>
              <a:rPr sz="1199" spc="-13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/</a:t>
            </a:r>
            <a:r>
              <a:rPr sz="1199" spc="5" dirty="0">
                <a:latin typeface="Times New Roman"/>
                <a:cs typeface="Times New Roman"/>
              </a:rPr>
              <a:t> </a:t>
            </a:r>
            <a:r>
              <a:rPr sz="1199" spc="-20" dirty="0">
                <a:latin typeface="Times New Roman"/>
                <a:cs typeface="Times New Roman"/>
              </a:rPr>
              <a:t>Habitation:</a:t>
            </a:r>
            <a:r>
              <a:rPr sz="1199" spc="25" dirty="0">
                <a:latin typeface="Times New Roman"/>
                <a:cs typeface="Times New Roman"/>
              </a:rPr>
              <a:t> </a:t>
            </a:r>
            <a:r>
              <a:rPr lang="en-IN" sz="1199" spc="-10" dirty="0" err="1">
                <a:latin typeface="Times New Roman"/>
                <a:cs typeface="Times New Roman"/>
              </a:rPr>
              <a:t>Ibrahimpatanam</a:t>
            </a:r>
            <a:endParaRPr sz="1199" dirty="0">
              <a:latin typeface="Times New Roman"/>
              <a:cs typeface="Times New Roman"/>
            </a:endParaRPr>
          </a:p>
          <a:p>
            <a:pPr marL="12685">
              <a:spcBef>
                <a:spcPts val="1318"/>
              </a:spcBef>
              <a:tabLst>
                <a:tab pos="1406740" algn="l"/>
              </a:tabLst>
            </a:pPr>
            <a:r>
              <a:rPr sz="1199" dirty="0">
                <a:latin typeface="Times New Roman"/>
                <a:cs typeface="Times New Roman"/>
              </a:rPr>
              <a:t>Date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-3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Submission:</a:t>
            </a:r>
            <a:r>
              <a:rPr sz="1199" dirty="0">
                <a:latin typeface="Times New Roman"/>
                <a:cs typeface="Times New Roman"/>
              </a:rPr>
              <a:t>	/</a:t>
            </a:r>
            <a:r>
              <a:rPr sz="1199" spc="195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/2025</a:t>
            </a:r>
            <a:endParaRPr sz="1199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0403" y="7926445"/>
            <a:ext cx="1715005" cy="786467"/>
          </a:xfrm>
          <a:prstGeom prst="rect">
            <a:avLst/>
          </a:prstGeom>
        </p:spPr>
        <p:txBody>
          <a:bodyPr vert="horz" wrap="square" lIns="0" tIns="82452" rIns="0" bIns="0" rtlCol="0">
            <a:spAutoFit/>
          </a:bodyPr>
          <a:lstStyle/>
          <a:p>
            <a:pPr marL="12685">
              <a:spcBef>
                <a:spcPts val="649"/>
              </a:spcBef>
            </a:pPr>
            <a:r>
              <a:rPr sz="1199" spc="-10" dirty="0">
                <a:latin typeface="Cambria"/>
                <a:cs typeface="Cambria"/>
              </a:rPr>
              <a:t>Project</a:t>
            </a:r>
            <a:r>
              <a:rPr sz="1199" spc="-35" dirty="0">
                <a:latin typeface="Cambria"/>
                <a:cs typeface="Cambria"/>
              </a:rPr>
              <a:t> </a:t>
            </a:r>
            <a:r>
              <a:rPr sz="1199" spc="-10" dirty="0">
                <a:latin typeface="Cambria"/>
                <a:cs typeface="Cambria"/>
              </a:rPr>
              <a:t>guide</a:t>
            </a:r>
            <a:endParaRPr sz="1199" dirty="0">
              <a:latin typeface="Cambria"/>
              <a:cs typeface="Cambria"/>
            </a:endParaRPr>
          </a:p>
          <a:p>
            <a:pPr marL="12685">
              <a:spcBef>
                <a:spcPts val="554"/>
              </a:spcBef>
            </a:pPr>
            <a:r>
              <a:rPr sz="1199" dirty="0">
                <a:latin typeface="Times New Roman"/>
                <a:cs typeface="Times New Roman"/>
              </a:rPr>
              <a:t>Dr.</a:t>
            </a:r>
            <a:r>
              <a:rPr sz="1199" spc="-7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Sk.</a:t>
            </a:r>
            <a:r>
              <a:rPr sz="1199" spc="-75" dirty="0">
                <a:latin typeface="Times New Roman"/>
                <a:cs typeface="Times New Roman"/>
              </a:rPr>
              <a:t> </a:t>
            </a:r>
            <a:r>
              <a:rPr lang="en-IN" sz="1199" spc="-10" dirty="0">
                <a:latin typeface="Times New Roman"/>
                <a:cs typeface="Times New Roman"/>
              </a:rPr>
              <a:t>Razeena</a:t>
            </a:r>
            <a:r>
              <a:rPr sz="1199" spc="-5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Begum</a:t>
            </a:r>
            <a:endParaRPr sz="1199" dirty="0">
              <a:latin typeface="Times New Roman"/>
              <a:cs typeface="Times New Roman"/>
            </a:endParaRPr>
          </a:p>
          <a:p>
            <a:pPr marL="12685">
              <a:spcBef>
                <a:spcPts val="574"/>
              </a:spcBef>
            </a:pPr>
            <a:r>
              <a:rPr sz="1199" spc="-10" dirty="0">
                <a:latin typeface="Cambria"/>
                <a:cs typeface="Cambria"/>
              </a:rPr>
              <a:t>Assosiate</a:t>
            </a:r>
            <a:r>
              <a:rPr sz="1199" spc="-30" dirty="0">
                <a:latin typeface="Cambria"/>
                <a:cs typeface="Cambria"/>
              </a:rPr>
              <a:t> </a:t>
            </a:r>
            <a:r>
              <a:rPr sz="1199" spc="-10" dirty="0">
                <a:latin typeface="Cambria"/>
                <a:cs typeface="Cambria"/>
              </a:rPr>
              <a:t>Professor</a:t>
            </a:r>
            <a:endParaRPr sz="1199" dirty="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34879" y="7926445"/>
            <a:ext cx="1950311" cy="786467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21564" marR="407815" indent="-9514">
              <a:lnSpc>
                <a:spcPct val="138300"/>
              </a:lnSpc>
              <a:spcBef>
                <a:spcPts val="100"/>
              </a:spcBef>
            </a:pPr>
            <a:r>
              <a:rPr sz="1199" dirty="0">
                <a:latin typeface="Cambria"/>
                <a:cs typeface="Cambria"/>
              </a:rPr>
              <a:t>Head</a:t>
            </a:r>
            <a:r>
              <a:rPr sz="1199" spc="-30" dirty="0">
                <a:latin typeface="Cambria"/>
                <a:cs typeface="Cambria"/>
              </a:rPr>
              <a:t> </a:t>
            </a:r>
            <a:r>
              <a:rPr sz="1199" dirty="0">
                <a:latin typeface="Cambria"/>
                <a:cs typeface="Cambria"/>
              </a:rPr>
              <a:t>of</a:t>
            </a:r>
            <a:r>
              <a:rPr sz="1199" spc="-40" dirty="0">
                <a:latin typeface="Cambria"/>
                <a:cs typeface="Cambria"/>
              </a:rPr>
              <a:t> </a:t>
            </a:r>
            <a:r>
              <a:rPr sz="1199" dirty="0">
                <a:latin typeface="Cambria"/>
                <a:cs typeface="Cambria"/>
              </a:rPr>
              <a:t>the</a:t>
            </a:r>
            <a:r>
              <a:rPr sz="1199" spc="-50" dirty="0">
                <a:latin typeface="Cambria"/>
                <a:cs typeface="Cambria"/>
              </a:rPr>
              <a:t> </a:t>
            </a:r>
            <a:r>
              <a:rPr sz="1199" spc="-10" dirty="0">
                <a:latin typeface="Cambria"/>
                <a:cs typeface="Cambria"/>
              </a:rPr>
              <a:t>department Dr.S.Jayaprada</a:t>
            </a:r>
            <a:endParaRPr sz="1199" dirty="0">
              <a:latin typeface="Cambria"/>
              <a:cs typeface="Cambria"/>
            </a:endParaRPr>
          </a:p>
          <a:p>
            <a:pPr marL="12685">
              <a:spcBef>
                <a:spcPts val="574"/>
              </a:spcBef>
            </a:pPr>
            <a:r>
              <a:rPr sz="1199" spc="-10" dirty="0">
                <a:latin typeface="Cambria"/>
                <a:cs typeface="Cambria"/>
              </a:rPr>
              <a:t>Professor</a:t>
            </a:r>
            <a:r>
              <a:rPr sz="1199" spc="-60" dirty="0">
                <a:latin typeface="Cambria"/>
                <a:cs typeface="Cambria"/>
              </a:rPr>
              <a:t> </a:t>
            </a:r>
            <a:r>
              <a:rPr sz="1199" dirty="0">
                <a:latin typeface="Cambria"/>
                <a:cs typeface="Cambria"/>
              </a:rPr>
              <a:t>&amp;</a:t>
            </a:r>
            <a:r>
              <a:rPr sz="1199" spc="-30" dirty="0">
                <a:latin typeface="Cambria"/>
                <a:cs typeface="Cambria"/>
              </a:rPr>
              <a:t> </a:t>
            </a:r>
            <a:r>
              <a:rPr sz="1199" spc="-10" dirty="0">
                <a:latin typeface="Cambria"/>
                <a:cs typeface="Cambria"/>
              </a:rPr>
              <a:t>HOD</a:t>
            </a:r>
            <a:r>
              <a:rPr sz="1199" spc="-45" dirty="0">
                <a:latin typeface="Cambria"/>
                <a:cs typeface="Cambria"/>
              </a:rPr>
              <a:t> </a:t>
            </a:r>
            <a:r>
              <a:rPr sz="1199" spc="-10" dirty="0">
                <a:latin typeface="Cambria"/>
                <a:cs typeface="Cambria"/>
              </a:rPr>
              <a:t>CSE(AI&amp;ML)</a:t>
            </a:r>
            <a:endParaRPr sz="1199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78735" y="889508"/>
            <a:ext cx="2416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ACTIVITY</a:t>
            </a:r>
            <a:r>
              <a:rPr sz="12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LOG</a:t>
            </a:r>
            <a:r>
              <a:rPr sz="12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</a:t>
            </a:r>
            <a:r>
              <a:rPr sz="1200" b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FOURTH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WEEK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800" y="1341374"/>
          <a:ext cx="5741035" cy="8402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1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8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76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86385" marR="287655" indent="-5080">
                        <a:lnSpc>
                          <a:spcPct val="14390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Day 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49910" marR="321310" indent="-267335">
                        <a:lnSpc>
                          <a:spcPct val="1436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Brief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Daily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Activity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95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9075" marR="659765">
                        <a:lnSpc>
                          <a:spcPct val="1436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Learning Outcome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038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225" marR="202565">
                        <a:lnSpc>
                          <a:spcPct val="1439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Person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In-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Charge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Signature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196215">
                        <a:lnSpc>
                          <a:spcPts val="1625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3045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Conducting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11480" marR="201930" indent="-210820">
                        <a:lnSpc>
                          <a:spcPct val="1436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workshop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informing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works.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Public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speaking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3815" marR="35560" algn="ctr">
                        <a:lnSpc>
                          <a:spcPct val="1436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ability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capability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people.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340">
                <a:tc>
                  <a:txBody>
                    <a:bodyPr/>
                    <a:lstStyle/>
                    <a:p>
                      <a:pPr marL="212725">
                        <a:lnSpc>
                          <a:spcPts val="1625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Day-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Evaluating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effectiveness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of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workshop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Evaluation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skills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analysis.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39240">
                <a:tc>
                  <a:txBody>
                    <a:bodyPr/>
                    <a:lstStyle/>
                    <a:p>
                      <a:pPr marL="196215">
                        <a:lnSpc>
                          <a:spcPts val="1625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Meeting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5880" marR="57785" algn="ctr">
                        <a:lnSpc>
                          <a:spcPts val="242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discuss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outcomes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workshop.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90830" indent="-76200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engagement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83540" marR="281940" indent="-93345">
                        <a:lnSpc>
                          <a:spcPct val="1436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understanding educational challenges.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2535">
                <a:tc>
                  <a:txBody>
                    <a:bodyPr/>
                    <a:lstStyle/>
                    <a:p>
                      <a:pPr marL="196215">
                        <a:lnSpc>
                          <a:spcPts val="1625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Researching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potential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42875" marR="143510" algn="ctr">
                        <a:lnSpc>
                          <a:spcPct val="1436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partnerships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resources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implementing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 interventions.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Research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skills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resource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allocation.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196215">
                        <a:lnSpc>
                          <a:spcPts val="1625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Planning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organizing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69240" marR="178435" indent="-128270">
                        <a:lnSpc>
                          <a:spcPts val="2420"/>
                        </a:lnSpc>
                        <a:spcBef>
                          <a:spcPts val="19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after-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school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tutoring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program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helps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0" algn="ctr">
                        <a:lnSpc>
                          <a:spcPts val="1625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5880" marR="318135" indent="-4445" algn="ctr">
                        <a:lnSpc>
                          <a:spcPts val="2420"/>
                        </a:lnSpc>
                        <a:spcBef>
                          <a:spcPts val="19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engagement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planning.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32535">
                <a:tc>
                  <a:txBody>
                    <a:bodyPr/>
                    <a:lstStyle/>
                    <a:p>
                      <a:pPr marL="184150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Discussing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progress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715" marR="8255" algn="ctr">
                        <a:lnSpc>
                          <a:spcPct val="1436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outcomes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ongoing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projects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determining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if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problems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have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been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resolved.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work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done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far.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62140" cy="10092055"/>
          </a:xfrm>
          <a:custGeom>
            <a:avLst/>
            <a:gdLst/>
            <a:ahLst/>
            <a:cxnLst/>
            <a:rect l="l" t="t" r="r" b="b"/>
            <a:pathLst>
              <a:path w="6962140" h="10092055">
                <a:moveTo>
                  <a:pt x="6961632" y="10085845"/>
                </a:moveTo>
                <a:lnTo>
                  <a:pt x="6955536" y="10085845"/>
                </a:lnTo>
                <a:lnTo>
                  <a:pt x="6096" y="10085845"/>
                </a:lnTo>
                <a:lnTo>
                  <a:pt x="0" y="10085845"/>
                </a:lnTo>
                <a:lnTo>
                  <a:pt x="0" y="10091928"/>
                </a:lnTo>
                <a:lnTo>
                  <a:pt x="6096" y="10091928"/>
                </a:lnTo>
                <a:lnTo>
                  <a:pt x="6955536" y="10091928"/>
                </a:lnTo>
                <a:lnTo>
                  <a:pt x="6961632" y="10091928"/>
                </a:lnTo>
                <a:lnTo>
                  <a:pt x="6961632" y="10085845"/>
                </a:lnTo>
                <a:close/>
              </a:path>
              <a:path w="6962140" h="10092055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85832"/>
                </a:lnTo>
                <a:lnTo>
                  <a:pt x="6096" y="10085832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85832"/>
                </a:lnTo>
                <a:lnTo>
                  <a:pt x="6961632" y="10085832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11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8882" y="860077"/>
            <a:ext cx="3107055" cy="50419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62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WEEKLY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REPORT</a:t>
            </a:r>
            <a:endParaRPr sz="1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84"/>
              </a:spcBef>
            </a:pPr>
            <a:r>
              <a:rPr sz="1100" b="1" spc="-10" dirty="0">
                <a:latin typeface="Calibri"/>
                <a:cs typeface="Calibri"/>
              </a:rPr>
              <a:t>WEEK–4(From</a:t>
            </a:r>
            <a:r>
              <a:rPr sz="1100" b="1" spc="-5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Dt………..…..to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Dt</a:t>
            </a:r>
            <a:r>
              <a:rPr sz="1100" dirty="0">
                <a:latin typeface="Times New Roman"/>
                <a:cs typeface="Times New Roman"/>
              </a:rPr>
              <a:t>..................................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800" y="1527302"/>
          <a:ext cx="5743575" cy="8497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Objective</a:t>
                      </a:r>
                      <a:r>
                        <a:rPr sz="14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Done: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Requesting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arrange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improvement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Report:</a:t>
                      </a:r>
                      <a:r>
                        <a:rPr sz="1400" b="1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fourth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week,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officials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explain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being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faced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community.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We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requested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establishment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additional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facilities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sought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funds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40">
                        <a:lnSpc>
                          <a:spcPts val="1614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various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improvement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projects.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organized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raise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awareness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among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problems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faced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community,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emphasizing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prompt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action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support.</a:t>
                      </a:r>
                      <a:r>
                        <a:rPr sz="140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addition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meeting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officials,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held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session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potential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donors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discuss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issues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within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community.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explained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challenges,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expectations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community,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how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problems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could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solved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with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40">
                        <a:lnSpc>
                          <a:spcPts val="1614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support.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further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engage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community,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planned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fair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promote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importance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encourage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involvement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address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issues.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fourth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project.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2540">
                        <a:lnSpc>
                          <a:spcPts val="149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activities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outcomes</a:t>
                      </a:r>
                      <a:r>
                        <a:rPr sz="13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3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fourth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include: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7510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Meeting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Officials: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61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Activity:</a:t>
                      </a:r>
                      <a:r>
                        <a:rPr sz="1400" b="1" spc="8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Discussed</a:t>
                      </a:r>
                      <a:r>
                        <a:rPr sz="1400" spc="8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9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9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400" spc="9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faced</a:t>
                      </a:r>
                      <a:r>
                        <a:rPr sz="1400" spc="9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9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8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requested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establishment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funding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additional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facilities.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 marR="1270">
                        <a:lnSpc>
                          <a:spcPct val="110000"/>
                        </a:lnSpc>
                        <a:spcBef>
                          <a:spcPts val="1120"/>
                        </a:spcBef>
                        <a:tabLst>
                          <a:tab pos="894080" algn="l"/>
                          <a:tab pos="1715135" algn="l"/>
                          <a:tab pos="2585720" algn="l"/>
                          <a:tab pos="3209290" algn="l"/>
                          <a:tab pos="3931285" algn="l"/>
                          <a:tab pos="4465955" algn="l"/>
                          <a:tab pos="4823460" algn="l"/>
                        </a:tabLst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Outcome: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Increased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awareness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among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community's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challenges,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indications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projects.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3733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Organizing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Awareness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Event: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 marR="635">
                        <a:lnSpc>
                          <a:spcPct val="110700"/>
                        </a:lnSpc>
                        <a:spcBef>
                          <a:spcPts val="139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Activity:</a:t>
                      </a:r>
                      <a:r>
                        <a:rPr sz="1400" b="1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Highlighted</a:t>
                      </a:r>
                      <a:r>
                        <a:rPr sz="14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4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solutions,</a:t>
                      </a:r>
                      <a:r>
                        <a:rPr sz="14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educated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strategies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reduce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dropout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rates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improve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outcomes.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10000"/>
                        </a:lnSpc>
                        <a:spcBef>
                          <a:spcPts val="140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Outcome: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Enhanced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understanding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urgent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improved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facilities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support,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positive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engagement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officials.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62140" cy="10092055"/>
          </a:xfrm>
          <a:custGeom>
            <a:avLst/>
            <a:gdLst/>
            <a:ahLst/>
            <a:cxnLst/>
            <a:rect l="l" t="t" r="r" b="b"/>
            <a:pathLst>
              <a:path w="6962140" h="10092055">
                <a:moveTo>
                  <a:pt x="6961632" y="10085845"/>
                </a:moveTo>
                <a:lnTo>
                  <a:pt x="6955536" y="10085845"/>
                </a:lnTo>
                <a:lnTo>
                  <a:pt x="6096" y="10085845"/>
                </a:lnTo>
                <a:lnTo>
                  <a:pt x="0" y="10085845"/>
                </a:lnTo>
                <a:lnTo>
                  <a:pt x="0" y="10091928"/>
                </a:lnTo>
                <a:lnTo>
                  <a:pt x="6096" y="10091928"/>
                </a:lnTo>
                <a:lnTo>
                  <a:pt x="6955536" y="10091928"/>
                </a:lnTo>
                <a:lnTo>
                  <a:pt x="6961632" y="10091928"/>
                </a:lnTo>
                <a:lnTo>
                  <a:pt x="6961632" y="10085845"/>
                </a:lnTo>
                <a:close/>
              </a:path>
              <a:path w="6962140" h="10092055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85832"/>
                </a:lnTo>
                <a:lnTo>
                  <a:pt x="6096" y="10085832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85832"/>
                </a:lnTo>
                <a:lnTo>
                  <a:pt x="6961632" y="10085832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12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8961" y="914146"/>
            <a:ext cx="335787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ACTIVITY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</a:t>
            </a:r>
            <a:r>
              <a:rPr sz="1400" b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400" b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FIFTH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800" y="1413002"/>
          <a:ext cx="5741035" cy="7775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0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30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78765" marR="295275">
                        <a:lnSpc>
                          <a:spcPct val="11040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Day 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50875" marR="191770" indent="-367665">
                        <a:lnSpc>
                          <a:spcPct val="11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Brief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Daily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Activity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47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Outcome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225" marR="202565">
                        <a:lnSpc>
                          <a:spcPct val="11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Person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In-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Charge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Signature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19621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Recruiting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volunteers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assist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9705" marR="179705" algn="ctr">
                        <a:lnSpc>
                          <a:spcPts val="186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 challenges.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370">
                        <a:lnSpc>
                          <a:spcPts val="163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Recruitment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strategies,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65735" marR="29209" indent="-128270">
                        <a:lnSpc>
                          <a:spcPts val="186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team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management,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supporting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students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212725">
                        <a:lnSpc>
                          <a:spcPts val="1610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Day-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Planning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designing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4150" marR="183515" indent="76200">
                        <a:lnSpc>
                          <a:spcPct val="11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program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Planning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skills,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1125" marR="102870" algn="ctr">
                        <a:lnSpc>
                          <a:spcPct val="11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leadership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skills,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commitment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pPr marL="19621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Preparing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document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4210" marR="60960" indent="-603885">
                        <a:lnSpc>
                          <a:spcPct val="11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identify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who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the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support.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0245"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Survey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3185" marR="771525" algn="ctr">
                        <a:lnSpc>
                          <a:spcPct val="11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preparation,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data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3025" marR="762000" indent="-635" algn="ctr">
                        <a:lnSpc>
                          <a:spcPct val="1101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collection,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analysis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4895">
                <a:tc>
                  <a:txBody>
                    <a:bodyPr/>
                    <a:lstStyle/>
                    <a:p>
                      <a:pPr marL="19621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Initiating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students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3980" marR="100965" indent="7620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basic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needs,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supplies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tutoring.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Providing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essential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4965" marR="169545" indent="-349250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resources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support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L="19621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9870"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Meeting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54610" marR="283845" algn="ctr">
                        <a:lnSpc>
                          <a:spcPct val="11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funds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for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support programs.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3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Leadership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capabilities,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fundraising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skills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6165">
                <a:tc>
                  <a:txBody>
                    <a:bodyPr/>
                    <a:lstStyle/>
                    <a:p>
                      <a:pPr marL="184150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Distributing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essential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87655" marR="288925" algn="ctr">
                        <a:lnSpc>
                          <a:spcPts val="186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resources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need.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9720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Fulfilling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0162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44145" marR="444500" algn="ctr">
                        <a:lnSpc>
                          <a:spcPct val="11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students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62140" cy="10092055"/>
          </a:xfrm>
          <a:custGeom>
            <a:avLst/>
            <a:gdLst/>
            <a:ahLst/>
            <a:cxnLst/>
            <a:rect l="l" t="t" r="r" b="b"/>
            <a:pathLst>
              <a:path w="6962140" h="10092055">
                <a:moveTo>
                  <a:pt x="6961632" y="10085845"/>
                </a:moveTo>
                <a:lnTo>
                  <a:pt x="6955536" y="10085845"/>
                </a:lnTo>
                <a:lnTo>
                  <a:pt x="6096" y="10085845"/>
                </a:lnTo>
                <a:lnTo>
                  <a:pt x="0" y="10085845"/>
                </a:lnTo>
                <a:lnTo>
                  <a:pt x="0" y="10091928"/>
                </a:lnTo>
                <a:lnTo>
                  <a:pt x="6096" y="10091928"/>
                </a:lnTo>
                <a:lnTo>
                  <a:pt x="6955536" y="10091928"/>
                </a:lnTo>
                <a:lnTo>
                  <a:pt x="6961632" y="10091928"/>
                </a:lnTo>
                <a:lnTo>
                  <a:pt x="6961632" y="10085845"/>
                </a:lnTo>
                <a:close/>
              </a:path>
              <a:path w="6962140" h="10092055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85832"/>
                </a:lnTo>
                <a:lnTo>
                  <a:pt x="6096" y="10085832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85832"/>
                </a:lnTo>
                <a:lnTo>
                  <a:pt x="6961632" y="10085832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13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8882" y="802181"/>
            <a:ext cx="3107055" cy="54229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695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WEEKLY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REPORT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sz="1100" b="1" spc="-10" dirty="0">
                <a:latin typeface="Calibri"/>
                <a:cs typeface="Calibri"/>
              </a:rPr>
              <a:t>WEEK–5</a:t>
            </a:r>
            <a:r>
              <a:rPr sz="1100" b="1" spc="-4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(From</a:t>
            </a:r>
            <a:r>
              <a:rPr sz="1100" b="1" spc="-30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Dt………..….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.to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20" dirty="0">
                <a:latin typeface="Calibri"/>
                <a:cs typeface="Calibri"/>
              </a:rPr>
              <a:t>Dt</a:t>
            </a:r>
            <a:r>
              <a:rPr sz="1100" b="1" spc="-70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.............................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20800" y="1507490"/>
          <a:ext cx="5743575" cy="8433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 marL="8890">
                        <a:lnSpc>
                          <a:spcPct val="110000"/>
                        </a:lnSpc>
                        <a:spcBef>
                          <a:spcPts val="30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Objective</a:t>
                      </a:r>
                      <a:r>
                        <a:rPr sz="14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b="1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14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Done:</a:t>
                      </a:r>
                      <a:r>
                        <a:rPr sz="1400" b="1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Fulfilling</a:t>
                      </a:r>
                      <a:r>
                        <a:rPr sz="14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sz="14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Report: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fifth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week,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continued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fundraising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efforts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715">
                        <a:lnSpc>
                          <a:spcPts val="165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secure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necessary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funds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meet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basic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educational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needs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the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5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community.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plan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students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who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risk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of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5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dropping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out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funds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purchase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essential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educational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supplies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su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715">
                        <a:lnSpc>
                          <a:spcPts val="166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-ch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textbooks,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notebooks,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stationery.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gathered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volunteers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assist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5715">
                        <a:lnSpc>
                          <a:spcPts val="165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distributing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these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supplies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students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need.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also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conducted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needs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5715">
                        <a:lnSpc>
                          <a:spcPts val="165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assessment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determine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staffing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potential after-school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L="5715">
                        <a:lnSpc>
                          <a:spcPts val="165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tutoring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programs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educational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initiatives.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engaged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with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5715">
                        <a:lnSpc>
                          <a:spcPts val="165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community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members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understand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additional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educational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facilities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and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5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resources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they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expect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these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programs.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goal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establish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strong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5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educational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collaborative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efforts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partnerships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258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local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stakeholders.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activities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5.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40">
                        <a:lnSpc>
                          <a:spcPts val="1510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13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activities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3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outcomes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3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3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fifth</a:t>
                      </a:r>
                      <a:r>
                        <a:rPr sz="13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sz="13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include: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Fundraising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Efforts: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Activity: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Continued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fundraising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meet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needs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10000"/>
                        </a:lnSpc>
                        <a:spcBef>
                          <a:spcPts val="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Outcome: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Secured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additional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funds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essential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supplies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resources.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99185">
                <a:tc>
                  <a:txBody>
                    <a:bodyPr/>
                    <a:lstStyle/>
                    <a:p>
                      <a:pPr marL="2540">
                        <a:lnSpc>
                          <a:spcPts val="149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Developing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3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Plan: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540" marR="635">
                        <a:lnSpc>
                          <a:spcPct val="110000"/>
                        </a:lnSpc>
                        <a:spcBef>
                          <a:spcPts val="15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Activity:</a:t>
                      </a:r>
                      <a:r>
                        <a:rPr sz="1300" b="1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sz="13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3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plan</a:t>
                      </a:r>
                      <a:r>
                        <a:rPr sz="13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3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assist</a:t>
                      </a:r>
                      <a:r>
                        <a:rPr sz="13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sz="13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at</a:t>
                      </a:r>
                      <a:r>
                        <a:rPr sz="1300" spc="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risk</a:t>
                      </a:r>
                      <a:r>
                        <a:rPr sz="13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3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dropping</a:t>
                      </a:r>
                      <a:r>
                        <a:rPr sz="13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out</a:t>
                      </a:r>
                      <a:r>
                        <a:rPr sz="13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3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3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funds raised.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540" marR="635">
                        <a:lnSpc>
                          <a:spcPct val="110000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Outcome:</a:t>
                      </a:r>
                      <a:r>
                        <a:rPr sz="130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Purchased</a:t>
                      </a:r>
                      <a:r>
                        <a:rPr sz="1300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essential</a:t>
                      </a:r>
                      <a:r>
                        <a:rPr sz="1300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3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items</a:t>
                      </a:r>
                      <a:r>
                        <a:rPr sz="13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such</a:t>
                      </a:r>
                      <a:r>
                        <a:rPr sz="13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3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textbooks,</a:t>
                      </a:r>
                      <a:r>
                        <a:rPr sz="13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notebooks,</a:t>
                      </a:r>
                      <a:r>
                        <a:rPr sz="13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stationery;</a:t>
                      </a: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mobilized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volunteers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distribution</a:t>
                      </a: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96645">
                <a:tc>
                  <a:txBody>
                    <a:bodyPr/>
                    <a:lstStyle/>
                    <a:p>
                      <a:pPr marL="2540">
                        <a:lnSpc>
                          <a:spcPts val="149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13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Needs</a:t>
                      </a:r>
                      <a:r>
                        <a:rPr sz="13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sz="13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3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Programs: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10000"/>
                        </a:lnSpc>
                        <a:tabLst>
                          <a:tab pos="1584325" algn="l"/>
                        </a:tabLst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Activity:</a:t>
                      </a:r>
                      <a:r>
                        <a:rPr sz="1300" b="1" spc="14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Conducted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	a</a:t>
                      </a:r>
                      <a:r>
                        <a:rPr sz="1300" spc="1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needs</a:t>
                      </a:r>
                      <a:r>
                        <a:rPr sz="1300" spc="1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sz="1300" spc="16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300" spc="1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determine</a:t>
                      </a:r>
                      <a:r>
                        <a:rPr sz="1300" spc="1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staffing</a:t>
                      </a:r>
                      <a:r>
                        <a:rPr sz="1300" spc="1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300" spc="1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resource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after-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school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tutoring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programs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3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3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support.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2540" marR="635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Outcome:</a:t>
                      </a:r>
                      <a:r>
                        <a:rPr sz="1300" b="1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Identified</a:t>
                      </a:r>
                      <a:r>
                        <a:rPr sz="13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13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3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needs</a:t>
                      </a:r>
                      <a:r>
                        <a:rPr sz="1300" spc="2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3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expectations</a:t>
                      </a:r>
                      <a:r>
                        <a:rPr sz="13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3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300" spc="20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community,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laying</a:t>
                      </a:r>
                      <a:r>
                        <a:rPr sz="13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3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groundwork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effective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3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spc="-10" dirty="0">
                          <a:latin typeface="Times New Roman"/>
                          <a:cs typeface="Times New Roman"/>
                        </a:rPr>
                        <a:t>systems.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62140" cy="10092055"/>
          </a:xfrm>
          <a:custGeom>
            <a:avLst/>
            <a:gdLst/>
            <a:ahLst/>
            <a:cxnLst/>
            <a:rect l="l" t="t" r="r" b="b"/>
            <a:pathLst>
              <a:path w="6962140" h="10092055">
                <a:moveTo>
                  <a:pt x="6961632" y="10085845"/>
                </a:moveTo>
                <a:lnTo>
                  <a:pt x="6955536" y="10085845"/>
                </a:lnTo>
                <a:lnTo>
                  <a:pt x="6096" y="10085845"/>
                </a:lnTo>
                <a:lnTo>
                  <a:pt x="0" y="10085845"/>
                </a:lnTo>
                <a:lnTo>
                  <a:pt x="0" y="10091928"/>
                </a:lnTo>
                <a:lnTo>
                  <a:pt x="6096" y="10091928"/>
                </a:lnTo>
                <a:lnTo>
                  <a:pt x="6955536" y="10091928"/>
                </a:lnTo>
                <a:lnTo>
                  <a:pt x="6961632" y="10091928"/>
                </a:lnTo>
                <a:lnTo>
                  <a:pt x="6961632" y="10085845"/>
                </a:lnTo>
                <a:close/>
              </a:path>
              <a:path w="6962140" h="10092055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85832"/>
                </a:lnTo>
                <a:lnTo>
                  <a:pt x="6096" y="10085832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85832"/>
                </a:lnTo>
                <a:lnTo>
                  <a:pt x="6961632" y="10085832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14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1342" y="901699"/>
            <a:ext cx="33699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ACTIVITY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LOG</a:t>
            </a:r>
            <a:r>
              <a:rPr sz="1400" b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4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SIXTH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28776" y="1402333"/>
          <a:ext cx="5741033" cy="7787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0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7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59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78765" marR="245110">
                        <a:lnSpc>
                          <a:spcPct val="11000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Day 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Date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01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9580" marR="318135" indent="-242570">
                        <a:lnSpc>
                          <a:spcPct val="11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Brief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Daily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Activity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460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9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Outcome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225" marR="202565">
                        <a:lnSpc>
                          <a:spcPct val="11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Person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In-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Charge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Signature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5530">
                <a:tc>
                  <a:txBody>
                    <a:bodyPr/>
                    <a:lstStyle/>
                    <a:p>
                      <a:pPr marR="58419"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Analyzing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dropout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7800" marR="180975" algn="ctr">
                        <a:lnSpc>
                          <a:spcPts val="186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improving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analysis,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evaluating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progress.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marR="55244" algn="ctr">
                        <a:lnSpc>
                          <a:spcPts val="1610"/>
                        </a:lnSpc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Day-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2410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Conducting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survey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2545" marR="273050" indent="-1905" algn="ctr">
                        <a:lnSpc>
                          <a:spcPts val="1860"/>
                        </a:lnSpc>
                        <a:spcBef>
                          <a:spcPts val="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planning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awareness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walk.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02284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Surveying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skills,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51765" marR="652145" indent="-1905" algn="ctr">
                        <a:lnSpc>
                          <a:spcPts val="1860"/>
                        </a:lnSpc>
                        <a:spcBef>
                          <a:spcPts val="8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 engagement.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7610">
                <a:tc>
                  <a:txBody>
                    <a:bodyPr/>
                    <a:lstStyle/>
                    <a:p>
                      <a:pPr marR="58419"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2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Recruiting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participants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7780" marR="11430" algn="ctr">
                        <a:lnSpc>
                          <a:spcPct val="11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appointing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them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volunteers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support education.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Outreach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skills,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recruitment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strategies.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4895">
                <a:tc>
                  <a:txBody>
                    <a:bodyPr/>
                    <a:lstStyle/>
                    <a:p>
                      <a:pPr marR="58419"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Conducting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2540"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awareness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walk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learning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6510" marR="18415" algn="ctr">
                        <a:lnSpc>
                          <a:spcPct val="11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changes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over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six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weeks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Event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coordination,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3304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analysis.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4895">
                <a:tc>
                  <a:txBody>
                    <a:bodyPr/>
                    <a:lstStyle/>
                    <a:p>
                      <a:pPr marR="58419" algn="ctr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0504" algn="ctr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Evaluating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impact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925" marR="267970" algn="ctr">
                        <a:lnSpc>
                          <a:spcPct val="11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awareness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walk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community's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attitudes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2298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towards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Evaluation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skills,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7241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critical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thinking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8070">
                <a:tc>
                  <a:txBody>
                    <a:bodyPr/>
                    <a:lstStyle/>
                    <a:p>
                      <a:pPr marR="60960" algn="ctr">
                        <a:lnSpc>
                          <a:spcPts val="1614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Day–6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735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Submitting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gathered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810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seek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24485" marR="359410" indent="-1905" algn="ctr">
                        <a:lnSpc>
                          <a:spcPct val="11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permanent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solution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ts val="1639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Advocacy,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effective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2095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communication.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15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34310" y="811738"/>
            <a:ext cx="3107055" cy="53848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WEEKLY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REPORT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100" b="1" spc="-10" dirty="0">
                <a:latin typeface="Calibri"/>
                <a:cs typeface="Calibri"/>
              </a:rPr>
              <a:t>WEEK–6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(From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Dt………..…..to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Dt</a:t>
            </a:r>
            <a:r>
              <a:rPr sz="1100" dirty="0">
                <a:latin typeface="Times New Roman"/>
                <a:cs typeface="Times New Roman"/>
              </a:rPr>
              <a:t>.................................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b="1" spc="-50" dirty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19276" y="1515109"/>
          <a:ext cx="5743575" cy="8468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Objective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Activity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Done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Analysis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whole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report.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Detailed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Report: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sixth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week,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presented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findings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recommendations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leaders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educators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community.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conducted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evaluation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assess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its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impact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reducing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dropout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rates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improving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outcomes.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a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14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comprehensive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summarizing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activities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providing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recommendations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initiatives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community.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We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conducted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follow-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survey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determine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whether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changes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had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occurred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during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previous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five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weeks.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assessed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any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development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improvement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conditions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within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community.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Additionally,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appointed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some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permanent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volunteers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continue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supporting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community’s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needs.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officials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leaders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submit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report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requested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establishment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permanent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center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village.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presented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our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officials,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highlighting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the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problems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faced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visual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comprehensive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manner.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This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detailed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have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done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5715">
                        <a:lnSpc>
                          <a:spcPts val="161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“Venkatayapalem”</a:t>
                      </a:r>
                      <a:r>
                        <a:rPr sz="14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village.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2540">
                        <a:lnSpc>
                          <a:spcPts val="1495"/>
                        </a:lnSpc>
                      </a:pPr>
                      <a:r>
                        <a:rPr sz="1300" b="1" dirty="0">
                          <a:latin typeface="Times New Roman"/>
                          <a:cs typeface="Times New Roman"/>
                        </a:rPr>
                        <a:t>Key</a:t>
                      </a:r>
                      <a:r>
                        <a:rPr sz="13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activities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3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outcomes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3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3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sixth</a:t>
                      </a:r>
                      <a:r>
                        <a:rPr sz="13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dirty="0">
                          <a:latin typeface="Times New Roman"/>
                          <a:cs typeface="Times New Roman"/>
                        </a:rPr>
                        <a:t>week</a:t>
                      </a:r>
                      <a:r>
                        <a:rPr sz="13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300" b="1" spc="-10" dirty="0">
                          <a:latin typeface="Times New Roman"/>
                          <a:cs typeface="Times New Roman"/>
                        </a:rPr>
                        <a:t>include: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83005">
                <a:tc>
                  <a:txBody>
                    <a:bodyPr/>
                    <a:lstStyle/>
                    <a:p>
                      <a:pPr marL="2540">
                        <a:lnSpc>
                          <a:spcPts val="1614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Presentation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Findings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Evaluation: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860"/>
                        </a:lnSpc>
                        <a:spcBef>
                          <a:spcPts val="8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Activity:</a:t>
                      </a:r>
                      <a:r>
                        <a:rPr sz="140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Presented</a:t>
                      </a:r>
                      <a:r>
                        <a:rPr sz="14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findings</a:t>
                      </a:r>
                      <a:r>
                        <a:rPr sz="14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recommendations</a:t>
                      </a:r>
                      <a:r>
                        <a:rPr sz="14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leaders</a:t>
                      </a:r>
                      <a:r>
                        <a:rPr sz="1400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educators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conducted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final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evaluation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assess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project's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impact.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Outcome:</a:t>
                      </a:r>
                      <a:r>
                        <a:rPr sz="140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Increased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awareness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among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leaders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educators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about</a:t>
                      </a:r>
                      <a:r>
                        <a:rPr sz="1400" spc="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challenge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demonstrated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changes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over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period.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2540">
                        <a:lnSpc>
                          <a:spcPts val="161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Creation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Summary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Follow-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Survey: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Activity: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Created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summary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report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conducted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follow-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survey.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Outcome: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Identified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improvements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secured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educational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center.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16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927861"/>
            <a:ext cx="4713605" cy="219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98575">
              <a:lnSpc>
                <a:spcPct val="100000"/>
              </a:lnSpc>
              <a:spcBef>
                <a:spcPts val="100"/>
              </a:spcBef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5: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OUTCOMES</a:t>
            </a:r>
            <a:r>
              <a:rPr sz="14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DESCRIPTION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200" b="1" spc="-10" dirty="0">
                <a:latin typeface="Times New Roman"/>
                <a:cs typeface="Times New Roman"/>
              </a:rPr>
              <a:t>Details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Socio-</a:t>
            </a:r>
            <a:r>
              <a:rPr sz="1200" b="1" dirty="0">
                <a:latin typeface="Times New Roman"/>
                <a:cs typeface="Times New Roman"/>
              </a:rPr>
              <a:t>Economic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Survey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Village/Habitation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imes New Roman"/>
              <a:cs typeface="Times New Roman"/>
            </a:endParaRPr>
          </a:p>
          <a:p>
            <a:pPr marL="487680" indent="-474980">
              <a:lnSpc>
                <a:spcPct val="100000"/>
              </a:lnSpc>
              <a:buSzPct val="116666"/>
              <a:buAutoNum type="arabicParenR"/>
              <a:tabLst>
                <a:tab pos="487680" algn="l"/>
              </a:tabLst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children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have?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487680" indent="-474980">
              <a:lnSpc>
                <a:spcPct val="100000"/>
              </a:lnSpc>
              <a:buSzPct val="116666"/>
              <a:buAutoNum type="arabicParenR"/>
              <a:tabLst>
                <a:tab pos="487680" algn="l"/>
              </a:tabLst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major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487680" indent="-474980">
              <a:lnSpc>
                <a:spcPct val="100000"/>
              </a:lnSpc>
              <a:buSzPct val="116666"/>
              <a:buAutoNum type="arabicParenR"/>
              <a:tabLst>
                <a:tab pos="487680" algn="l"/>
              </a:tabLst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affecting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your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lifestyle?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487680" indent="-474980">
              <a:lnSpc>
                <a:spcPct val="100000"/>
              </a:lnSpc>
              <a:buSzPct val="116666"/>
              <a:buAutoNum type="arabicParenR"/>
              <a:tabLst>
                <a:tab pos="487680" algn="l"/>
              </a:tabLst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overcome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problems?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6076" y="3639439"/>
            <a:ext cx="4323715" cy="6424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Questions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about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Education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Dropouts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Times New Roman"/>
              <a:cs typeface="Times New Roman"/>
            </a:endParaRPr>
          </a:p>
          <a:p>
            <a:pPr marL="411480" indent="-325755">
              <a:lnSpc>
                <a:spcPct val="100000"/>
              </a:lnSpc>
              <a:buSzPct val="116666"/>
              <a:buAutoNum type="arabicParenR"/>
              <a:tabLst>
                <a:tab pos="411480" algn="l"/>
              </a:tabLst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village?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411480" indent="-325755">
              <a:lnSpc>
                <a:spcPct val="100000"/>
              </a:lnSpc>
              <a:buSzPct val="116666"/>
              <a:buAutoNum type="arabicParenR"/>
              <a:tabLst>
                <a:tab pos="411480" algn="l"/>
              </a:tabLst>
            </a:pPr>
            <a:r>
              <a:rPr sz="1200" spc="-10" dirty="0">
                <a:latin typeface="Times New Roman"/>
                <a:cs typeface="Times New Roman"/>
              </a:rPr>
              <a:t>Where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411480" indent="-325755">
              <a:lnSpc>
                <a:spcPct val="100000"/>
              </a:lnSpc>
              <a:spcBef>
                <a:spcPts val="5"/>
              </a:spcBef>
              <a:buSzPct val="116666"/>
              <a:buAutoNum type="arabicParenR"/>
              <a:tabLst>
                <a:tab pos="411480" algn="l"/>
              </a:tabLst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children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educating?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5"/>
              </a:spcBef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411480" indent="-325755">
              <a:lnSpc>
                <a:spcPct val="100000"/>
              </a:lnSpc>
              <a:buSzPct val="116666"/>
              <a:buAutoNum type="arabicParenR"/>
              <a:tabLst>
                <a:tab pos="411480" algn="l"/>
              </a:tabLst>
            </a:pP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awarness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camps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about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education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village?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411480" indent="-325755">
              <a:lnSpc>
                <a:spcPct val="100000"/>
              </a:lnSpc>
              <a:buSzPct val="116666"/>
              <a:buAutoNum type="arabicParenR"/>
              <a:tabLst>
                <a:tab pos="411480" algn="l"/>
              </a:tabLst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overcome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35" dirty="0">
                <a:latin typeface="Times New Roman"/>
                <a:cs typeface="Times New Roman"/>
              </a:rPr>
              <a:t>the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45" dirty="0">
                <a:latin typeface="Times New Roman"/>
                <a:cs typeface="Times New Roman"/>
              </a:rPr>
              <a:t>problems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438784" indent="-353060">
              <a:lnSpc>
                <a:spcPct val="100000"/>
              </a:lnSpc>
              <a:buSzPct val="116666"/>
              <a:buAutoNum type="arabicParenR"/>
              <a:tabLst>
                <a:tab pos="438784" algn="l"/>
              </a:tabLst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often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438784" indent="-353060">
              <a:lnSpc>
                <a:spcPct val="100000"/>
              </a:lnSpc>
              <a:buSzPct val="116666"/>
              <a:buAutoNum type="arabicParenR"/>
              <a:tabLst>
                <a:tab pos="438784" algn="l"/>
              </a:tabLst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transporation?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438784" indent="-353060">
              <a:lnSpc>
                <a:spcPct val="100000"/>
              </a:lnSpc>
              <a:spcBef>
                <a:spcPts val="5"/>
              </a:spcBef>
              <a:buSzPct val="116666"/>
              <a:buAutoNum type="arabicParenR"/>
              <a:tabLst>
                <a:tab pos="438784" algn="l"/>
              </a:tabLst>
            </a:pP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community?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438784" indent="-353060">
              <a:lnSpc>
                <a:spcPct val="100000"/>
              </a:lnSpc>
              <a:buSzPct val="116666"/>
              <a:buAutoNum type="arabicParenR"/>
              <a:tabLst>
                <a:tab pos="438784" algn="l"/>
              </a:tabLst>
            </a:pP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government?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410845" indent="-325120">
              <a:lnSpc>
                <a:spcPct val="100000"/>
              </a:lnSpc>
              <a:spcBef>
                <a:spcPts val="5"/>
              </a:spcBef>
              <a:buSzPct val="116666"/>
              <a:buAutoNum type="arabicParenR"/>
              <a:tabLst>
                <a:tab pos="410845" algn="l"/>
              </a:tabLst>
            </a:pP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schemes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government?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410845" indent="-325120">
              <a:lnSpc>
                <a:spcPct val="100000"/>
              </a:lnSpc>
              <a:buSzPct val="116666"/>
              <a:buAutoNum type="arabicParenR"/>
              <a:tabLst>
                <a:tab pos="410845" algn="l"/>
              </a:tabLst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you?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410845" indent="-325120">
              <a:lnSpc>
                <a:spcPct val="100000"/>
              </a:lnSpc>
              <a:spcBef>
                <a:spcPts val="5"/>
              </a:spcBef>
              <a:buSzPct val="116666"/>
              <a:buAutoNum type="arabicParenR"/>
              <a:tabLst>
                <a:tab pos="410845" algn="l"/>
              </a:tabLst>
            </a:pP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intrested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getting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448945" indent="-363220">
              <a:lnSpc>
                <a:spcPct val="100000"/>
              </a:lnSpc>
              <a:buSzPct val="116666"/>
              <a:buAutoNum type="arabicParenR"/>
              <a:tabLst>
                <a:tab pos="448945" algn="l"/>
              </a:tabLst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everyday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challenges?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Times New Roman"/>
              <a:buAutoNum type="arabicParenR"/>
            </a:pPr>
            <a:endParaRPr sz="12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116666"/>
              <a:buAutoNum type="arabicParenR"/>
              <a:tabLst>
                <a:tab pos="335280" algn="l"/>
              </a:tabLst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each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times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need?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076" y="915416"/>
            <a:ext cx="5239385" cy="2522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5280" indent="-322580">
              <a:lnSpc>
                <a:spcPts val="1580"/>
              </a:lnSpc>
              <a:buSzPct val="116666"/>
              <a:buAutoNum type="arabicParenR" startAt="15"/>
              <a:tabLst>
                <a:tab pos="335280" algn="l"/>
              </a:tabLst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wish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Times New Roman"/>
              <a:buAutoNum type="arabicParenR" startAt="15"/>
            </a:pPr>
            <a:endParaRPr sz="12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116666"/>
              <a:buAutoNum type="arabicParenR" startAt="15"/>
              <a:tabLst>
                <a:tab pos="335280" algn="l"/>
              </a:tabLst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hobbies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enjoy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time?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Times New Roman"/>
              <a:buAutoNum type="arabicParenR" startAt="15"/>
            </a:pPr>
            <a:endParaRPr sz="12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spcBef>
                <a:spcPts val="5"/>
              </a:spcBef>
              <a:buSzPct val="116666"/>
              <a:buAutoNum type="arabicParenR" startAt="15"/>
              <a:tabLst>
                <a:tab pos="335280" algn="l"/>
              </a:tabLst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income?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Times New Roman"/>
              <a:buAutoNum type="arabicParenR" startAt="15"/>
            </a:pPr>
            <a:endParaRPr sz="120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116666"/>
              <a:buAutoNum type="arabicParenR" startAt="15"/>
              <a:tabLst>
                <a:tab pos="335280" algn="l"/>
              </a:tabLst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overcome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problems?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Times New Roman"/>
              <a:buAutoNum type="arabicParenR" startAt="15"/>
            </a:pPr>
            <a:endParaRPr sz="12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buSzPct val="116666"/>
              <a:buAutoNum type="arabicParenR" startAt="15"/>
              <a:tabLst>
                <a:tab pos="297180" algn="l"/>
              </a:tabLst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dropout?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Times New Roman"/>
              <a:buAutoNum type="arabicParenR" startAt="15"/>
            </a:pPr>
            <a:endParaRPr sz="1200">
              <a:latin typeface="Times New Roman"/>
              <a:cs typeface="Times New Roman"/>
            </a:endParaRPr>
          </a:p>
          <a:p>
            <a:pPr marL="297180" indent="-284480">
              <a:lnSpc>
                <a:spcPct val="100000"/>
              </a:lnSpc>
              <a:buSzPct val="116666"/>
              <a:buAutoNum type="arabicParenR" startAt="15"/>
              <a:tabLst>
                <a:tab pos="297180" algn="l"/>
              </a:tabLst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children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18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881888"/>
            <a:ext cx="6141085" cy="1292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>
              <a:lnSpc>
                <a:spcPct val="100000"/>
              </a:lnSpc>
              <a:spcBef>
                <a:spcPts val="95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Describing</a:t>
            </a:r>
            <a:r>
              <a:rPr sz="16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6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problems</a:t>
            </a:r>
            <a:r>
              <a:rPr sz="1600" b="1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we</a:t>
            </a:r>
            <a:r>
              <a:rPr sz="1600" b="1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have</a:t>
            </a:r>
            <a:r>
              <a:rPr sz="1600" b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identified</a:t>
            </a:r>
            <a:r>
              <a:rPr sz="1600" b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600" b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600" b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community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 marR="5080" indent="761365" algn="just">
              <a:lnSpc>
                <a:spcPct val="143800"/>
              </a:lnSpc>
            </a:pP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where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Service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Project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conducted,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lack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basic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facilities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identified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significant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problem.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affects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ways,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problems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identified: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3612" y="2643885"/>
            <a:ext cx="6115050" cy="7364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Lack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Basic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Literacy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Numeracy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715" indent="702310">
              <a:lnSpc>
                <a:spcPct val="144400"/>
              </a:lnSpc>
              <a:spcBef>
                <a:spcPts val="1185"/>
              </a:spcBef>
            </a:pPr>
            <a:r>
              <a:rPr sz="1200" spc="-10" dirty="0">
                <a:latin typeface="Times New Roman"/>
                <a:cs typeface="Times New Roman"/>
              </a:rPr>
              <a:t>Without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many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villagers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lack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basic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literacy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numeracy </a:t>
            </a:r>
            <a:r>
              <a:rPr sz="1200" dirty="0">
                <a:latin typeface="Times New Roman"/>
                <a:cs typeface="Times New Roman"/>
              </a:rPr>
              <a:t>skills,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hindering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arithmetic.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ts val="2080"/>
              </a:lnSpc>
              <a:spcBef>
                <a:spcPts val="160"/>
              </a:spcBef>
            </a:pPr>
            <a:r>
              <a:rPr sz="1200" spc="-10" dirty="0">
                <a:latin typeface="Times New Roman"/>
                <a:cs typeface="Times New Roman"/>
              </a:rPr>
              <a:t>This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limitation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make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difficult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individuals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engage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activities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beyond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subsistence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farming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household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tasks.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Limited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Access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Knowledge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Information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 indent="702310">
              <a:lnSpc>
                <a:spcPct val="143300"/>
              </a:lnSpc>
              <a:spcBef>
                <a:spcPts val="121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absence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means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villagers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limited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formalized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knowledge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agriculture,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issues.</a:t>
            </a: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ct val="143300"/>
              </a:lnSpc>
              <a:spcBef>
                <a:spcPts val="10"/>
              </a:spcBef>
            </a:pP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villagers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struggle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farming </a:t>
            </a:r>
            <a:r>
              <a:rPr sz="1200" dirty="0">
                <a:latin typeface="Times New Roman"/>
                <a:cs typeface="Times New Roman"/>
              </a:rPr>
              <a:t>practices,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well-being.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Inter-</a:t>
            </a:r>
            <a:r>
              <a:rPr sz="1200" b="1" dirty="0">
                <a:latin typeface="Times New Roman"/>
                <a:cs typeface="Times New Roman"/>
              </a:rPr>
              <a:t>generational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Cycle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Poverty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 indent="702310">
              <a:lnSpc>
                <a:spcPct val="144200"/>
              </a:lnSpc>
              <a:spcBef>
                <a:spcPts val="119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perpetuates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poverty,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children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growing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communities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inherit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limitations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parents.</a:t>
            </a: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education,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opportunities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mobility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advancement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dirty="0">
                <a:latin typeface="Times New Roman"/>
                <a:cs typeface="Times New Roman"/>
              </a:rPr>
              <a:t>severely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restricted,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trapping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families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poverty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generations.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Limited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Economic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Opportunities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Beyond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Agriculture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6350" indent="758825">
              <a:lnSpc>
                <a:spcPct val="143500"/>
              </a:lnSpc>
              <a:spcBef>
                <a:spcPts val="121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absence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programs,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villagers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limited opportunities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alternative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livelihoods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income-</a:t>
            </a:r>
            <a:r>
              <a:rPr sz="1200" dirty="0">
                <a:latin typeface="Times New Roman"/>
                <a:cs typeface="Times New Roman"/>
              </a:rPr>
              <a:t>generating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beyond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agriculture.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433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reliance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agriculture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income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leave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communities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vulnerable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fluctuations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market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prices,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weather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patterns,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external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factors.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Underdeveloped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Human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Capital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6350" indent="758825">
              <a:lnSpc>
                <a:spcPct val="144200"/>
              </a:lnSpc>
              <a:spcBef>
                <a:spcPts val="1185"/>
              </a:spcBef>
            </a:pPr>
            <a:r>
              <a:rPr sz="1200" spc="-10" dirty="0">
                <a:latin typeface="Times New Roman"/>
                <a:cs typeface="Times New Roman"/>
              </a:rPr>
              <a:t>Education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plays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crucial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capital,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knowledge,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capabilities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essential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19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759714"/>
            <a:ext cx="6140450" cy="9175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 marR="6985" algn="just">
              <a:lnSpc>
                <a:spcPct val="1443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absence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human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capital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hindering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innovate,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adapt,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thrive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increasingly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interconnected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world.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200">
              <a:latin typeface="Times New Roman"/>
              <a:cs typeface="Times New Roman"/>
            </a:endParaRPr>
          </a:p>
          <a:p>
            <a:pPr marL="3683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Health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0" dirty="0">
                <a:latin typeface="Times New Roman"/>
                <a:cs typeface="Times New Roman"/>
              </a:rPr>
              <a:t> Well-</a:t>
            </a:r>
            <a:r>
              <a:rPr sz="1200" b="1" dirty="0">
                <a:latin typeface="Times New Roman"/>
                <a:cs typeface="Times New Roman"/>
              </a:rPr>
              <a:t>being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Challenges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36830" marR="5715" indent="758825" algn="just">
              <a:lnSpc>
                <a:spcPct val="143600"/>
              </a:lnSpc>
              <a:spcBef>
                <a:spcPts val="1205"/>
              </a:spcBef>
            </a:pP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closely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linked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poor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outcomes,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villagers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have </a:t>
            </a:r>
            <a:r>
              <a:rPr sz="1200" spc="-10" dirty="0">
                <a:latin typeface="Times New Roman"/>
                <a:cs typeface="Times New Roman"/>
              </a:rPr>
              <a:t>limited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awareness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hygiene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practices,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disease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prevention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strategies,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healthcare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resources.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likely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medical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attention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needed,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untreated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illnesses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preventable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complications.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Social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Cultural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Marginalization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 indent="782955" algn="just">
              <a:lnSpc>
                <a:spcPct val="143800"/>
              </a:lnSpc>
              <a:spcBef>
                <a:spcPts val="1210"/>
              </a:spcBef>
            </a:pPr>
            <a:r>
              <a:rPr sz="1200" dirty="0">
                <a:latin typeface="Times New Roman"/>
                <a:cs typeface="Times New Roman"/>
              </a:rPr>
              <a:t>Communities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experience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cultural marginalization,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excluded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broader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networks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communication,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influence.</a:t>
            </a:r>
            <a:endParaRPr sz="1200">
              <a:latin typeface="Times New Roman"/>
              <a:cs typeface="Times New Roman"/>
            </a:endParaRPr>
          </a:p>
          <a:p>
            <a:pPr marL="12700" marR="8255" algn="just">
              <a:lnSpc>
                <a:spcPts val="2080"/>
              </a:lnSpc>
              <a:spcBef>
                <a:spcPts val="160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marginalization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perpetuate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inequalities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opportunities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 </a:t>
            </a:r>
            <a:r>
              <a:rPr sz="1200" dirty="0">
                <a:latin typeface="Times New Roman"/>
                <a:cs typeface="Times New Roman"/>
              </a:rPr>
              <a:t>participation,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empowerment,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self-determination.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Gender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Disparities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Discrimination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7620" indent="840740" algn="just">
              <a:lnSpc>
                <a:spcPct val="143500"/>
              </a:lnSpc>
              <a:spcBef>
                <a:spcPts val="121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absence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education,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gender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disparities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discrimination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more </a:t>
            </a:r>
            <a:r>
              <a:rPr sz="1200" dirty="0">
                <a:latin typeface="Times New Roman"/>
                <a:cs typeface="Times New Roman"/>
              </a:rPr>
              <a:t>pronounced,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traditional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gender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unchallenged.</a:t>
            </a:r>
            <a:endParaRPr sz="1200">
              <a:latin typeface="Times New Roman"/>
              <a:cs typeface="Times New Roman"/>
            </a:endParaRPr>
          </a:p>
          <a:p>
            <a:pPr marL="12700" marR="8890" algn="just">
              <a:lnSpc>
                <a:spcPct val="143300"/>
              </a:lnSpc>
              <a:spcBef>
                <a:spcPts val="15"/>
              </a:spcBef>
            </a:pPr>
            <a:r>
              <a:rPr sz="1200" dirty="0">
                <a:latin typeface="Times New Roman"/>
                <a:cs typeface="Times New Roman"/>
              </a:rPr>
              <a:t>Women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girls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particular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barriers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education,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healthcare,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economic opportunities,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perpetuating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cycles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poverty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marginalization.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Limited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Community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Development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Capacity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Building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 indent="840740" algn="just">
              <a:lnSpc>
                <a:spcPct val="143700"/>
              </a:lnSpc>
              <a:spcBef>
                <a:spcPts val="1195"/>
              </a:spcBef>
            </a:pP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essential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capacity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building,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it </a:t>
            </a:r>
            <a:r>
              <a:rPr sz="1200" dirty="0">
                <a:latin typeface="Times New Roman"/>
                <a:cs typeface="Times New Roman"/>
              </a:rPr>
              <a:t>empowers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participate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actively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governance,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decision-making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processes,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development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initiatives.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ct val="143500"/>
              </a:lnSpc>
              <a:spcBef>
                <a:spcPts val="10"/>
              </a:spcBef>
            </a:pPr>
            <a:r>
              <a:rPr sz="1200" spc="-10" dirty="0">
                <a:latin typeface="Times New Roman"/>
                <a:cs typeface="Times New Roman"/>
              </a:rPr>
              <a:t>Without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struggle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identify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priorities,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aspirations,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hindering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efforts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sustainable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development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life.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Vulnerability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Exploitation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External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Influences</a:t>
            </a:r>
            <a:r>
              <a:rPr sz="1200" spc="-10" dirty="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6350" indent="840740" algn="just">
              <a:lnSpc>
                <a:spcPct val="144200"/>
              </a:lnSpc>
              <a:spcBef>
                <a:spcPts val="1190"/>
              </a:spcBef>
            </a:pPr>
            <a:r>
              <a:rPr sz="1200" dirty="0">
                <a:latin typeface="Times New Roman"/>
                <a:cs typeface="Times New Roman"/>
              </a:rPr>
              <a:t>Communities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vulnerable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exploitation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external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actors,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unscrupulous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employers,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speculators,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predatory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lenders.</a:t>
            </a:r>
            <a:endParaRPr sz="1200">
              <a:latin typeface="Times New Roman"/>
              <a:cs typeface="Times New Roman"/>
            </a:endParaRPr>
          </a:p>
          <a:p>
            <a:pPr marL="12700" marR="7620" algn="just">
              <a:lnSpc>
                <a:spcPts val="2080"/>
              </a:lnSpc>
              <a:spcBef>
                <a:spcPts val="80"/>
              </a:spcBef>
            </a:pP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villagers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assert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rights,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negotiate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fair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terms,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or </a:t>
            </a:r>
            <a:r>
              <a:rPr sz="1200" dirty="0">
                <a:latin typeface="Times New Roman"/>
                <a:cs typeface="Times New Roman"/>
              </a:rPr>
              <a:t>advocate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leaving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susceptible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manipulation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abuse.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5274" y="304438"/>
            <a:ext cx="6959599" cy="10088977"/>
          </a:xfrm>
          <a:custGeom>
            <a:avLst/>
            <a:gdLst/>
            <a:ahLst/>
            <a:cxnLst/>
            <a:rect l="l" t="t" r="r" b="b"/>
            <a:pathLst>
              <a:path w="6967855" h="10100945">
                <a:moveTo>
                  <a:pt x="6967474" y="10094354"/>
                </a:moveTo>
                <a:lnTo>
                  <a:pt x="0" y="10094354"/>
                </a:lnTo>
                <a:lnTo>
                  <a:pt x="0" y="10100437"/>
                </a:lnTo>
                <a:lnTo>
                  <a:pt x="6967474" y="10100437"/>
                </a:lnTo>
                <a:lnTo>
                  <a:pt x="6967474" y="10094354"/>
                </a:lnTo>
                <a:close/>
              </a:path>
              <a:path w="6967855" h="10100945">
                <a:moveTo>
                  <a:pt x="6967474" y="5461"/>
                </a:moveTo>
                <a:lnTo>
                  <a:pt x="6961378" y="5461"/>
                </a:lnTo>
                <a:lnTo>
                  <a:pt x="6961378" y="10094341"/>
                </a:lnTo>
                <a:lnTo>
                  <a:pt x="6967474" y="10094341"/>
                </a:lnTo>
                <a:lnTo>
                  <a:pt x="6967474" y="5461"/>
                </a:lnTo>
                <a:close/>
              </a:path>
              <a:path w="6967855" h="10100945">
                <a:moveTo>
                  <a:pt x="6967474" y="0"/>
                </a:moveTo>
                <a:lnTo>
                  <a:pt x="6949059" y="0"/>
                </a:lnTo>
                <a:lnTo>
                  <a:pt x="6949059" y="11430"/>
                </a:lnTo>
                <a:lnTo>
                  <a:pt x="6949059" y="10078720"/>
                </a:lnTo>
                <a:lnTo>
                  <a:pt x="11811" y="10078720"/>
                </a:lnTo>
                <a:lnTo>
                  <a:pt x="11811" y="11430"/>
                </a:lnTo>
                <a:lnTo>
                  <a:pt x="6949059" y="11430"/>
                </a:lnTo>
                <a:lnTo>
                  <a:pt x="6949059" y="0"/>
                </a:lnTo>
                <a:lnTo>
                  <a:pt x="0" y="0"/>
                </a:lnTo>
                <a:lnTo>
                  <a:pt x="0" y="11430"/>
                </a:lnTo>
                <a:lnTo>
                  <a:pt x="0" y="10078720"/>
                </a:lnTo>
                <a:lnTo>
                  <a:pt x="0" y="10085070"/>
                </a:lnTo>
                <a:lnTo>
                  <a:pt x="0" y="10093960"/>
                </a:lnTo>
                <a:lnTo>
                  <a:pt x="6096" y="10093960"/>
                </a:lnTo>
                <a:lnTo>
                  <a:pt x="6096" y="10085070"/>
                </a:lnTo>
                <a:lnTo>
                  <a:pt x="11811" y="10085070"/>
                </a:lnTo>
                <a:lnTo>
                  <a:pt x="11811" y="10091052"/>
                </a:lnTo>
                <a:lnTo>
                  <a:pt x="6961251" y="10091052"/>
                </a:lnTo>
                <a:lnTo>
                  <a:pt x="6961251" y="10085070"/>
                </a:lnTo>
                <a:lnTo>
                  <a:pt x="6961251" y="10084689"/>
                </a:lnTo>
                <a:lnTo>
                  <a:pt x="6961251" y="10078720"/>
                </a:lnTo>
                <a:lnTo>
                  <a:pt x="6961251" y="11430"/>
                </a:lnTo>
                <a:lnTo>
                  <a:pt x="6955155" y="11430"/>
                </a:lnTo>
                <a:lnTo>
                  <a:pt x="6955155" y="5080"/>
                </a:lnTo>
                <a:lnTo>
                  <a:pt x="6967474" y="5080"/>
                </a:lnTo>
                <a:lnTo>
                  <a:pt x="69674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11123" y="721266"/>
            <a:ext cx="2144391" cy="273789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698" b="1" spc="-20" dirty="0">
                <a:latin typeface="Cambria"/>
                <a:cs typeface="Cambria"/>
              </a:rPr>
              <a:t>Student</a:t>
            </a:r>
            <a:r>
              <a:rPr sz="1698" b="1" spc="-20" dirty="0">
                <a:latin typeface="Times New Roman"/>
                <a:cs typeface="Times New Roman"/>
              </a:rPr>
              <a:t>’</a:t>
            </a:r>
            <a:r>
              <a:rPr sz="1698" b="1" spc="-20" dirty="0">
                <a:latin typeface="Cambria"/>
                <a:cs typeface="Cambria"/>
              </a:rPr>
              <a:t>s</a:t>
            </a:r>
            <a:r>
              <a:rPr sz="1698" b="1" spc="-30" dirty="0">
                <a:latin typeface="Cambria"/>
                <a:cs typeface="Cambria"/>
              </a:rPr>
              <a:t> </a:t>
            </a:r>
            <a:r>
              <a:rPr sz="1698" b="1" spc="-10" dirty="0">
                <a:latin typeface="Cambria"/>
                <a:cs typeface="Cambria"/>
              </a:rPr>
              <a:t>Declaration</a:t>
            </a:r>
            <a:endParaRPr sz="1698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770" y="1735427"/>
            <a:ext cx="5790047" cy="1338263"/>
          </a:xfrm>
          <a:prstGeom prst="rect">
            <a:avLst/>
          </a:prstGeom>
        </p:spPr>
        <p:txBody>
          <a:bodyPr vert="horz" wrap="square" lIns="0" tIns="11416" rIns="0" bIns="0" rtlCol="0">
            <a:spAutoFit/>
          </a:bodyPr>
          <a:lstStyle/>
          <a:p>
            <a:pPr marL="12685" marR="5074" algn="just">
              <a:lnSpc>
                <a:spcPct val="143800"/>
              </a:lnSpc>
              <a:spcBef>
                <a:spcPts val="90"/>
              </a:spcBef>
            </a:pPr>
            <a:r>
              <a:rPr sz="1199" dirty="0">
                <a:latin typeface="Times New Roman"/>
                <a:cs typeface="Times New Roman"/>
              </a:rPr>
              <a:t>I</a:t>
            </a:r>
            <a:r>
              <a:rPr sz="1199" spc="125" dirty="0">
                <a:latin typeface="Times New Roman"/>
                <a:cs typeface="Times New Roman"/>
              </a:rPr>
              <a:t> </a:t>
            </a:r>
            <a:r>
              <a:rPr lang="en-IN" sz="1199" spc="125" dirty="0">
                <a:latin typeface="Times New Roman"/>
                <a:cs typeface="Times New Roman"/>
              </a:rPr>
              <a:t>MULUKURI SREERAM</a:t>
            </a:r>
            <a:r>
              <a:rPr sz="1199" spc="13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student</a:t>
            </a:r>
            <a:r>
              <a:rPr sz="1199" spc="1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B-</a:t>
            </a:r>
            <a:r>
              <a:rPr sz="1199" dirty="0">
                <a:latin typeface="Times New Roman"/>
                <a:cs typeface="Times New Roman"/>
              </a:rPr>
              <a:t>Tech</a:t>
            </a:r>
            <a:r>
              <a:rPr sz="1199" spc="10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Program,Reg.No.</a:t>
            </a:r>
            <a:r>
              <a:rPr sz="1199" spc="1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23761A423</a:t>
            </a:r>
            <a:r>
              <a:rPr lang="en-IN" sz="1199" dirty="0">
                <a:latin typeface="Times New Roman"/>
                <a:cs typeface="Times New Roman"/>
              </a:rPr>
              <a:t>6</a:t>
            </a:r>
            <a:r>
              <a:rPr sz="1199" spc="1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60" dirty="0">
                <a:latin typeface="Times New Roman"/>
                <a:cs typeface="Times New Roman"/>
              </a:rPr>
              <a:t> </a:t>
            </a:r>
            <a:r>
              <a:rPr sz="1199" spc="-25" dirty="0">
                <a:latin typeface="Times New Roman"/>
                <a:cs typeface="Times New Roman"/>
              </a:rPr>
              <a:t>the </a:t>
            </a:r>
            <a:r>
              <a:rPr sz="1199" dirty="0">
                <a:latin typeface="Times New Roman"/>
                <a:cs typeface="Times New Roman"/>
              </a:rPr>
              <a:t>Department</a:t>
            </a:r>
            <a:r>
              <a:rPr sz="1199" spc="17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13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CSE(AI</a:t>
            </a:r>
            <a:r>
              <a:rPr sz="1199" spc="18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&amp;</a:t>
            </a:r>
            <a:r>
              <a:rPr sz="1199" spc="1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ML),LakiReddy</a:t>
            </a:r>
            <a:r>
              <a:rPr sz="1199" spc="17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Bali</a:t>
            </a:r>
            <a:r>
              <a:rPr sz="1199" spc="1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Reddy</a:t>
            </a:r>
            <a:r>
              <a:rPr sz="1199" spc="12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College</a:t>
            </a:r>
            <a:r>
              <a:rPr sz="1199" spc="16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13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Engineering</a:t>
            </a:r>
            <a:r>
              <a:rPr sz="1199" spc="17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do</a:t>
            </a:r>
            <a:r>
              <a:rPr sz="1199" spc="19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here</a:t>
            </a:r>
            <a:r>
              <a:rPr sz="1199" spc="190" dirty="0">
                <a:latin typeface="Times New Roman"/>
                <a:cs typeface="Times New Roman"/>
              </a:rPr>
              <a:t> </a:t>
            </a:r>
            <a:r>
              <a:rPr sz="1199" spc="-25" dirty="0">
                <a:latin typeface="Times New Roman"/>
                <a:cs typeface="Times New Roman"/>
              </a:rPr>
              <a:t>by </a:t>
            </a:r>
            <a:r>
              <a:rPr sz="1199" dirty="0">
                <a:latin typeface="Times New Roman"/>
                <a:cs typeface="Times New Roman"/>
              </a:rPr>
              <a:t>declare</a:t>
            </a:r>
            <a:r>
              <a:rPr sz="1199" spc="9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that</a:t>
            </a:r>
            <a:r>
              <a:rPr sz="1199" spc="10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I</a:t>
            </a:r>
            <a:r>
              <a:rPr sz="1199" spc="8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have</a:t>
            </a:r>
            <a:r>
              <a:rPr sz="1199" spc="9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completed</a:t>
            </a:r>
            <a:r>
              <a:rPr sz="1199" spc="7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the</a:t>
            </a:r>
            <a:r>
              <a:rPr sz="1199" spc="9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mandatory</a:t>
            </a:r>
            <a:r>
              <a:rPr sz="1199" spc="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community</a:t>
            </a:r>
            <a:r>
              <a:rPr sz="1199" spc="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service</a:t>
            </a:r>
            <a:r>
              <a:rPr sz="1199" spc="114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from</a:t>
            </a:r>
            <a:r>
              <a:rPr sz="1199" spc="6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15-05-2025</a:t>
            </a:r>
            <a:r>
              <a:rPr sz="1199" spc="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to</a:t>
            </a:r>
            <a:r>
              <a:rPr sz="1199" spc="10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28-</a:t>
            </a:r>
            <a:r>
              <a:rPr sz="1199" spc="-25" dirty="0">
                <a:latin typeface="Times New Roman"/>
                <a:cs typeface="Times New Roman"/>
              </a:rPr>
              <a:t>06- </a:t>
            </a:r>
            <a:r>
              <a:rPr sz="1199" dirty="0">
                <a:latin typeface="Times New Roman"/>
                <a:cs typeface="Times New Roman"/>
              </a:rPr>
              <a:t>2025</a:t>
            </a:r>
            <a:r>
              <a:rPr sz="1199" spc="-7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in</a:t>
            </a:r>
            <a:r>
              <a:rPr sz="1199" spc="-6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Community</a:t>
            </a:r>
            <a:r>
              <a:rPr sz="1199" spc="-6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Service</a:t>
            </a:r>
            <a:r>
              <a:rPr sz="1199" spc="-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Project</a:t>
            </a:r>
            <a:r>
              <a:rPr sz="1199" spc="4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under</a:t>
            </a:r>
            <a:r>
              <a:rPr sz="1199" spc="-5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the</a:t>
            </a:r>
            <a:r>
              <a:rPr sz="1199" spc="-15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Faculty</a:t>
            </a:r>
            <a:r>
              <a:rPr sz="1199" spc="-6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Guideship</a:t>
            </a:r>
            <a:r>
              <a:rPr sz="1199" spc="-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-4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Dr.sk.Salma</a:t>
            </a:r>
            <a:r>
              <a:rPr sz="1199" spc="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Asiya</a:t>
            </a:r>
            <a:r>
              <a:rPr sz="1199" spc="-15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Begum Department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-5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CSE(Artificial</a:t>
            </a:r>
            <a:r>
              <a:rPr sz="1199" spc="-3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Intelligence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And</a:t>
            </a:r>
            <a:r>
              <a:rPr sz="1199" spc="-1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Machine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Learning)</a:t>
            </a:r>
            <a:r>
              <a:rPr sz="1199" spc="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in</a:t>
            </a:r>
            <a:r>
              <a:rPr sz="1199" spc="-35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College.</a:t>
            </a:r>
            <a:endParaRPr sz="1199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1769" y="4619351"/>
            <a:ext cx="936783" cy="197128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199" b="1" spc="-10" dirty="0">
                <a:latin typeface="Times New Roman"/>
                <a:cs typeface="Times New Roman"/>
              </a:rPr>
              <a:t>Faculty</a:t>
            </a:r>
            <a:r>
              <a:rPr sz="1199" b="1" spc="-60" dirty="0">
                <a:latin typeface="Times New Roman"/>
                <a:cs typeface="Times New Roman"/>
              </a:rPr>
              <a:t> </a:t>
            </a:r>
            <a:r>
              <a:rPr sz="1199" b="1" spc="-20" dirty="0">
                <a:latin typeface="Times New Roman"/>
                <a:cs typeface="Times New Roman"/>
              </a:rPr>
              <a:t>Guide</a:t>
            </a:r>
            <a:endParaRPr sz="1199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6830" y="4619351"/>
            <a:ext cx="1580545" cy="197128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199" b="1" dirty="0">
                <a:latin typeface="Times New Roman"/>
                <a:cs typeface="Times New Roman"/>
              </a:rPr>
              <a:t>Head</a:t>
            </a:r>
            <a:r>
              <a:rPr sz="1199" b="1" spc="-25" dirty="0">
                <a:latin typeface="Times New Roman"/>
                <a:cs typeface="Times New Roman"/>
              </a:rPr>
              <a:t> </a:t>
            </a:r>
            <a:r>
              <a:rPr sz="1199" b="1" dirty="0">
                <a:latin typeface="Times New Roman"/>
                <a:cs typeface="Times New Roman"/>
              </a:rPr>
              <a:t>of</a:t>
            </a:r>
            <a:r>
              <a:rPr sz="1199" b="1" spc="-45" dirty="0">
                <a:latin typeface="Times New Roman"/>
                <a:cs typeface="Times New Roman"/>
              </a:rPr>
              <a:t> </a:t>
            </a:r>
            <a:r>
              <a:rPr sz="1199" b="1" dirty="0">
                <a:latin typeface="Times New Roman"/>
                <a:cs typeface="Times New Roman"/>
              </a:rPr>
              <a:t>the</a:t>
            </a:r>
            <a:r>
              <a:rPr sz="1199" b="1" spc="-55" dirty="0">
                <a:latin typeface="Times New Roman"/>
                <a:cs typeface="Times New Roman"/>
              </a:rPr>
              <a:t> </a:t>
            </a:r>
            <a:r>
              <a:rPr sz="1199" b="1" spc="-10" dirty="0">
                <a:latin typeface="Times New Roman"/>
                <a:cs typeface="Times New Roman"/>
              </a:rPr>
              <a:t>Department</a:t>
            </a:r>
            <a:endParaRPr sz="119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54454" y="4619351"/>
            <a:ext cx="576531" cy="197128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199" b="1" spc="-10" dirty="0">
                <a:latin typeface="Times New Roman"/>
                <a:cs typeface="Times New Roman"/>
              </a:rPr>
              <a:t>Princpal</a:t>
            </a:r>
            <a:endParaRPr sz="119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855980"/>
            <a:ext cx="6141085" cy="8067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Conclusion:</a:t>
            </a:r>
            <a:endParaRPr sz="1200">
              <a:latin typeface="Times New Roman"/>
              <a:cs typeface="Times New Roman"/>
            </a:endParaRPr>
          </a:p>
          <a:p>
            <a:pPr marL="12700" marR="6350" indent="799465" algn="just">
              <a:lnSpc>
                <a:spcPct val="143800"/>
              </a:lnSpc>
              <a:spcBef>
                <a:spcPts val="1195"/>
              </a:spcBef>
            </a:pP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challenges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requires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multi-faceted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approach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prioritizes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fundamental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human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sustainable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development.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may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include </a:t>
            </a:r>
            <a:r>
              <a:rPr sz="1200" dirty="0">
                <a:latin typeface="Times New Roman"/>
                <a:cs typeface="Times New Roman"/>
              </a:rPr>
              <a:t>establishing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formal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alternative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(such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adult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2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vocational</a:t>
            </a:r>
            <a:r>
              <a:rPr sz="1200" spc="21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training),</a:t>
            </a:r>
            <a:r>
              <a:rPr sz="1200" spc="21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promoting</a:t>
            </a:r>
            <a:r>
              <a:rPr sz="1200" spc="21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community-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2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21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initiatives, </a:t>
            </a:r>
            <a:r>
              <a:rPr sz="1200" dirty="0">
                <a:latin typeface="Times New Roman"/>
                <a:cs typeface="Times New Roman"/>
              </a:rPr>
              <a:t>strengthening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healthcare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empowering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women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marginalized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fostering </a:t>
            </a:r>
            <a:r>
              <a:rPr sz="1200" dirty="0">
                <a:latin typeface="Times New Roman"/>
                <a:cs typeface="Times New Roman"/>
              </a:rPr>
              <a:t>partnerships</a:t>
            </a:r>
            <a:r>
              <a:rPr sz="1200" spc="19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agencies,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NGOs,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organizations,</a:t>
            </a:r>
            <a:r>
              <a:rPr sz="1200" spc="2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9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other stakeholders.</a:t>
            </a:r>
            <a:endParaRPr sz="1200">
              <a:latin typeface="Times New Roman"/>
              <a:cs typeface="Times New Roman"/>
            </a:endParaRPr>
          </a:p>
          <a:p>
            <a:pPr marL="12700" marR="5080" indent="799465" algn="just">
              <a:lnSpc>
                <a:spcPct val="143800"/>
              </a:lnSpc>
              <a:spcBef>
                <a:spcPts val="1190"/>
              </a:spcBef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conclusion,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challenges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heavily </a:t>
            </a:r>
            <a:r>
              <a:rPr sz="1200" dirty="0">
                <a:latin typeface="Times New Roman"/>
                <a:cs typeface="Times New Roman"/>
              </a:rPr>
              <a:t>reliant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agriculture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underscore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interconnected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nature</a:t>
            </a:r>
            <a:r>
              <a:rPr sz="1200" spc="4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issues</a:t>
            </a:r>
            <a:r>
              <a:rPr sz="1200" spc="4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communities.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absence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formal education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limits individual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opportunities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personal </a:t>
            </a:r>
            <a:r>
              <a:rPr sz="1200" dirty="0">
                <a:latin typeface="Times New Roman"/>
                <a:cs typeface="Times New Roman"/>
              </a:rPr>
              <a:t>growth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advancement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undermines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resilience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sustainability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community.</a:t>
            </a:r>
            <a:endParaRPr sz="1200">
              <a:latin typeface="Times New Roman"/>
              <a:cs typeface="Times New Roman"/>
            </a:endParaRPr>
          </a:p>
          <a:p>
            <a:pPr marL="12700" marR="6350" indent="799465" algn="just">
              <a:lnSpc>
                <a:spcPct val="143800"/>
              </a:lnSpc>
              <a:spcBef>
                <a:spcPts val="1205"/>
              </a:spcBef>
            </a:pP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perpetuation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poverty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across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generations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vulnerability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external </a:t>
            </a:r>
            <a:r>
              <a:rPr sz="1200" dirty="0">
                <a:latin typeface="Times New Roman"/>
                <a:cs typeface="Times New Roman"/>
              </a:rPr>
              <a:t>influences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exploitation,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exacerbates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health </a:t>
            </a:r>
            <a:r>
              <a:rPr sz="1200" dirty="0">
                <a:latin typeface="Times New Roman"/>
                <a:cs typeface="Times New Roman"/>
              </a:rPr>
              <a:t>disparities.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Without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foundational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villagers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struggle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information, </a:t>
            </a:r>
            <a:r>
              <a:rPr sz="1200" dirty="0">
                <a:latin typeface="Times New Roman"/>
                <a:cs typeface="Times New Roman"/>
              </a:rPr>
              <a:t>innovate,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adapt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circumstances,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participate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governance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decision- 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processes.</a:t>
            </a:r>
            <a:endParaRPr sz="1200">
              <a:latin typeface="Times New Roman"/>
              <a:cs typeface="Times New Roman"/>
            </a:endParaRPr>
          </a:p>
          <a:p>
            <a:pPr marL="12700" marR="8890" indent="799465" algn="just">
              <a:lnSpc>
                <a:spcPct val="143700"/>
              </a:lnSpc>
              <a:spcBef>
                <a:spcPts val="1195"/>
              </a:spcBef>
            </a:pP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holistic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recognizes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</a:t>
            </a:r>
            <a:r>
              <a:rPr sz="1200" dirty="0">
                <a:latin typeface="Times New Roman"/>
                <a:cs typeface="Times New Roman"/>
              </a:rPr>
              <a:t>fundamental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human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right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catalyst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holistic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development.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Efforts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formal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promote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alternative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opportunities,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strengthen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healthcare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infrastructure, </a:t>
            </a:r>
            <a:r>
              <a:rPr sz="1200" dirty="0">
                <a:latin typeface="Times New Roman"/>
                <a:cs typeface="Times New Roman"/>
              </a:rPr>
              <a:t>empower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marginalized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groups,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foster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community-</a:t>
            </a:r>
            <a:r>
              <a:rPr sz="1200" dirty="0">
                <a:latin typeface="Times New Roman"/>
                <a:cs typeface="Times New Roman"/>
              </a:rPr>
              <a:t>led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initiatives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essential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breaking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cycle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poverty,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promoting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equity,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resilient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communities.</a:t>
            </a:r>
            <a:endParaRPr sz="1200">
              <a:latin typeface="Times New Roman"/>
              <a:cs typeface="Times New Roman"/>
            </a:endParaRPr>
          </a:p>
          <a:p>
            <a:pPr marL="12700" marR="5715" indent="799465" algn="just">
              <a:lnSpc>
                <a:spcPct val="143800"/>
              </a:lnSpc>
              <a:spcBef>
                <a:spcPts val="1195"/>
              </a:spcBef>
            </a:pPr>
            <a:r>
              <a:rPr sz="1200" dirty="0">
                <a:latin typeface="Times New Roman"/>
                <a:cs typeface="Times New Roman"/>
              </a:rPr>
              <a:t>Moreover,</a:t>
            </a:r>
            <a:r>
              <a:rPr sz="1200" spc="4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4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4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4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agencies,</a:t>
            </a:r>
            <a:r>
              <a:rPr sz="1200" spc="4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non-</a:t>
            </a:r>
            <a:r>
              <a:rPr sz="1200" spc="-10" dirty="0">
                <a:latin typeface="Times New Roman"/>
                <a:cs typeface="Times New Roman"/>
              </a:rPr>
              <a:t>governmental </a:t>
            </a:r>
            <a:r>
              <a:rPr sz="1200" dirty="0">
                <a:latin typeface="Times New Roman"/>
                <a:cs typeface="Times New Roman"/>
              </a:rPr>
              <a:t>organizations,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organizations,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other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stakeholders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crucial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implementing </a:t>
            </a:r>
            <a:r>
              <a:rPr sz="1200" dirty="0">
                <a:latin typeface="Times New Roman"/>
                <a:cs typeface="Times New Roman"/>
              </a:rPr>
              <a:t>sustainable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diverse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priorities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community.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human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capital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development,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unlock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full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communities,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fostering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inclusive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growth,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brighter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generations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863346"/>
            <a:ext cx="6139815" cy="445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Short-</a:t>
            </a:r>
            <a:r>
              <a:rPr sz="1200" b="1" dirty="0">
                <a:latin typeface="Times New Roman"/>
                <a:cs typeface="Times New Roman"/>
              </a:rPr>
              <a:t>term</a:t>
            </a:r>
            <a:r>
              <a:rPr sz="1200" b="1" spc="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6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long-</a:t>
            </a:r>
            <a:r>
              <a:rPr sz="1200" b="1" dirty="0">
                <a:latin typeface="Times New Roman"/>
                <a:cs typeface="Times New Roman"/>
              </a:rPr>
              <a:t>term</a:t>
            </a:r>
            <a:r>
              <a:rPr sz="1200" b="1" spc="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Action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plan</a:t>
            </a:r>
            <a:r>
              <a:rPr sz="1200" b="1" spc="10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possible</a:t>
            </a:r>
            <a:r>
              <a:rPr sz="1200" b="1" spc="7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solutions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8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8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problems</a:t>
            </a:r>
            <a:r>
              <a:rPr sz="1200" b="1" spc="1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identified</a:t>
            </a:r>
            <a:r>
              <a:rPr sz="1200" b="1" spc="105" dirty="0">
                <a:latin typeface="Times New Roman"/>
                <a:cs typeface="Times New Roman"/>
              </a:rPr>
              <a:t> </a:t>
            </a:r>
            <a:r>
              <a:rPr sz="1200" b="1" spc="-25" dirty="0">
                <a:latin typeface="Times New Roman"/>
                <a:cs typeface="Times New Roman"/>
              </a:rPr>
              <a:t>and </a:t>
            </a:r>
            <a:r>
              <a:rPr sz="1200" b="1" dirty="0">
                <a:latin typeface="Times New Roman"/>
                <a:cs typeface="Times New Roman"/>
              </a:rPr>
              <a:t>that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could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be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recommended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concerned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authorities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10" dirty="0">
                <a:latin typeface="Times New Roman"/>
                <a:cs typeface="Times New Roman"/>
              </a:rPr>
              <a:t> implementation.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Short-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term</a:t>
            </a:r>
            <a:r>
              <a:rPr sz="12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Action</a:t>
            </a:r>
            <a:r>
              <a:rPr sz="12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Plan: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b="1" dirty="0">
                <a:latin typeface="Times New Roman"/>
                <a:cs typeface="Times New Roman"/>
              </a:rPr>
              <a:t>Community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Needs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Assessment:</a:t>
            </a:r>
            <a:endParaRPr sz="1200">
              <a:latin typeface="Times New Roman"/>
              <a:cs typeface="Times New Roman"/>
            </a:endParaRPr>
          </a:p>
          <a:p>
            <a:pPr marL="12700" marR="9525" indent="592455" algn="just">
              <a:lnSpc>
                <a:spcPct val="109600"/>
              </a:lnSpc>
              <a:spcBef>
                <a:spcPts val="1015"/>
              </a:spcBef>
            </a:pPr>
            <a:r>
              <a:rPr sz="1200" dirty="0">
                <a:latin typeface="Times New Roman"/>
                <a:cs typeface="Times New Roman"/>
              </a:rPr>
              <a:t>Conduct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comprehensive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assessment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pressing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priorities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community.Engage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 leaders,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stakeholders,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assessment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perspectives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adequately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represented.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200" b="1" dirty="0">
                <a:latin typeface="Times New Roman"/>
                <a:cs typeface="Times New Roman"/>
              </a:rPr>
              <a:t>Awareness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Capacity</a:t>
            </a:r>
            <a:r>
              <a:rPr sz="1200" b="1" spc="-10" dirty="0">
                <a:latin typeface="Times New Roman"/>
                <a:cs typeface="Times New Roman"/>
              </a:rPr>
              <a:t> Building:</a:t>
            </a:r>
            <a:endParaRPr sz="1200">
              <a:latin typeface="Times New Roman"/>
              <a:cs typeface="Times New Roman"/>
            </a:endParaRPr>
          </a:p>
          <a:p>
            <a:pPr marL="12700" marR="5080" indent="554355" algn="just">
              <a:lnSpc>
                <a:spcPct val="110300"/>
              </a:lnSpc>
              <a:spcBef>
                <a:spcPts val="1180"/>
              </a:spcBef>
            </a:pPr>
            <a:r>
              <a:rPr sz="1200" dirty="0">
                <a:latin typeface="Times New Roman"/>
                <a:cs typeface="Times New Roman"/>
              </a:rPr>
              <a:t>Organize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workshops,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seminars,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meetings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raise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awareness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education,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health,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sustainable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agriculture.Provide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sessions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basic </a:t>
            </a:r>
            <a:r>
              <a:rPr sz="1200" dirty="0">
                <a:latin typeface="Times New Roman"/>
                <a:cs typeface="Times New Roman"/>
              </a:rPr>
              <a:t>literacy,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numeracy,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hygiene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practices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immediate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outcomes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empower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essential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skills.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b="1" dirty="0">
                <a:latin typeface="Times New Roman"/>
                <a:cs typeface="Times New Roman"/>
              </a:rPr>
              <a:t>Access</a:t>
            </a:r>
            <a:r>
              <a:rPr sz="1200" b="1" spc="-1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to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Information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Resources:</a:t>
            </a:r>
            <a:endParaRPr sz="1200">
              <a:latin typeface="Times New Roman"/>
              <a:cs typeface="Times New Roman"/>
            </a:endParaRPr>
          </a:p>
          <a:p>
            <a:pPr marL="12700" marR="5080" indent="478155" algn="just">
              <a:lnSpc>
                <a:spcPct val="110000"/>
              </a:lnSpc>
              <a:spcBef>
                <a:spcPts val="1200"/>
              </a:spcBef>
            </a:pPr>
            <a:r>
              <a:rPr sz="1200" dirty="0">
                <a:latin typeface="Times New Roman"/>
                <a:cs typeface="Times New Roman"/>
              </a:rPr>
              <a:t>Establish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centers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mobile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libraries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 </a:t>
            </a:r>
            <a:r>
              <a:rPr sz="1200" dirty="0">
                <a:latin typeface="Times New Roman"/>
                <a:cs typeface="Times New Roman"/>
              </a:rPr>
              <a:t>materials,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agricultural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resources,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healthcare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services.Distribute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pamphlets, </a:t>
            </a:r>
            <a:r>
              <a:rPr sz="1200" dirty="0">
                <a:latin typeface="Times New Roman"/>
                <a:cs typeface="Times New Roman"/>
              </a:rPr>
              <a:t>posters,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audiovisual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materials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languages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disseminate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about agricultural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practices,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hygiene.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276" y="5767196"/>
            <a:ext cx="6140450" cy="3867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Long-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term</a:t>
            </a:r>
            <a:r>
              <a:rPr sz="12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Action</a:t>
            </a:r>
            <a:r>
              <a:rPr sz="12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Plan:</a:t>
            </a:r>
            <a:endParaRPr sz="120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spcBef>
                <a:spcPts val="1150"/>
              </a:spcBef>
            </a:pPr>
            <a:r>
              <a:rPr sz="1200" b="1" dirty="0">
                <a:latin typeface="Times New Roman"/>
                <a:cs typeface="Times New Roman"/>
              </a:rPr>
              <a:t>Establishment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of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Formal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Education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Systems:</a:t>
            </a:r>
            <a:endParaRPr sz="1200">
              <a:latin typeface="Times New Roman"/>
              <a:cs typeface="Times New Roman"/>
            </a:endParaRPr>
          </a:p>
          <a:p>
            <a:pPr marL="12700" marR="6985" indent="554355" algn="just">
              <a:lnSpc>
                <a:spcPct val="110300"/>
              </a:lnSpc>
              <a:spcBef>
                <a:spcPts val="1185"/>
              </a:spcBef>
            </a:pPr>
            <a:r>
              <a:rPr sz="1200" dirty="0">
                <a:latin typeface="Times New Roman"/>
                <a:cs typeface="Times New Roman"/>
              </a:rPr>
              <a:t>Advocate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establishment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institutions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community,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equipped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trained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teachers,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materials,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infrastructure.Work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authorities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children,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from </a:t>
            </a:r>
            <a:r>
              <a:rPr sz="1200" spc="-10" dirty="0">
                <a:latin typeface="Times New Roman"/>
                <a:cs typeface="Times New Roman"/>
              </a:rPr>
              <a:t>marginalized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backgrounds,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allocation.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200" b="1" spc="-10" dirty="0">
                <a:latin typeface="Times New Roman"/>
                <a:cs typeface="Times New Roman"/>
              </a:rPr>
              <a:t>Infrastructure</a:t>
            </a:r>
            <a:r>
              <a:rPr sz="1200" b="1" spc="5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Development:</a:t>
            </a:r>
            <a:endParaRPr sz="1200">
              <a:latin typeface="Times New Roman"/>
              <a:cs typeface="Times New Roman"/>
            </a:endParaRPr>
          </a:p>
          <a:p>
            <a:pPr marL="12700" marR="5080" indent="516255" algn="just">
              <a:lnSpc>
                <a:spcPct val="110300"/>
              </a:lnSpc>
              <a:spcBef>
                <a:spcPts val="1195"/>
              </a:spcBef>
            </a:pPr>
            <a:r>
              <a:rPr sz="1200" dirty="0">
                <a:latin typeface="Times New Roman"/>
                <a:cs typeface="Times New Roman"/>
              </a:rPr>
              <a:t>Lobby</a:t>
            </a:r>
            <a:r>
              <a:rPr sz="1200" spc="3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improved</a:t>
            </a:r>
            <a:r>
              <a:rPr sz="1200" spc="3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infrastructure</a:t>
            </a:r>
            <a:r>
              <a:rPr sz="1200" spc="3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development,</a:t>
            </a:r>
            <a:r>
              <a:rPr sz="1200" spc="3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3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roads,</a:t>
            </a:r>
            <a:r>
              <a:rPr sz="1200" spc="35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electricity, telecommunications,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water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supply,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connectivity,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markets,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life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community.Advocate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expansion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healthcare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facilities,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hospitals,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clinics,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dispensaries,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healthcare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residents.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1200" b="1" dirty="0">
                <a:latin typeface="Times New Roman"/>
                <a:cs typeface="Times New Roman"/>
              </a:rPr>
              <a:t>Community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Empowerment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Participation:</a:t>
            </a:r>
            <a:endParaRPr sz="1200">
              <a:latin typeface="Times New Roman"/>
              <a:cs typeface="Times New Roman"/>
            </a:endParaRPr>
          </a:p>
          <a:p>
            <a:pPr marL="12700" marR="5715" indent="516255" algn="just">
              <a:lnSpc>
                <a:spcPct val="110400"/>
              </a:lnSpc>
              <a:spcBef>
                <a:spcPts val="1180"/>
              </a:spcBef>
            </a:pPr>
            <a:r>
              <a:rPr sz="1200" dirty="0">
                <a:latin typeface="Times New Roman"/>
                <a:cs typeface="Times New Roman"/>
              </a:rPr>
              <a:t>Strengthen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organizations,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cooperatives,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grassroots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initiatives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promote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ownership,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participation,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decision-</a:t>
            </a:r>
            <a:r>
              <a:rPr sz="1200" dirty="0">
                <a:latin typeface="Times New Roman"/>
                <a:cs typeface="Times New Roman"/>
              </a:rPr>
              <a:t>making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projects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governance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processes.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22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874267"/>
            <a:ext cx="3484245" cy="80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Needed</a:t>
            </a:r>
            <a:r>
              <a:rPr sz="1600" b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Facilities</a:t>
            </a:r>
            <a:r>
              <a:rPr sz="1600" b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1600" b="1" u="sng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Rural</a:t>
            </a:r>
            <a:r>
              <a:rPr sz="1600" b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Areas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1.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Awareness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camps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conducted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544" y="1830323"/>
            <a:ext cx="5829300" cy="36652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7400" y="5933668"/>
            <a:ext cx="5866638" cy="362013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23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1086358"/>
            <a:ext cx="29724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2.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Local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schools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established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276" y="5440807"/>
            <a:ext cx="31305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3.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Infrastructure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need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developed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544" y="5934443"/>
            <a:ext cx="6088380" cy="384759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04800" y="304800"/>
            <a:ext cx="6987540" cy="10097770"/>
            <a:chOff x="304800" y="304800"/>
            <a:chExt cx="6987540" cy="1009777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544" y="1676400"/>
              <a:ext cx="6487795" cy="335203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4800" y="304799"/>
              <a:ext cx="6962140" cy="10097770"/>
            </a:xfrm>
            <a:custGeom>
              <a:avLst/>
              <a:gdLst/>
              <a:ahLst/>
              <a:cxnLst/>
              <a:rect l="l" t="t" r="r" b="b"/>
              <a:pathLst>
                <a:path w="6962140" h="10097770">
                  <a:moveTo>
                    <a:pt x="6961632" y="10091636"/>
                  </a:moveTo>
                  <a:lnTo>
                    <a:pt x="6955536" y="10091636"/>
                  </a:lnTo>
                  <a:lnTo>
                    <a:pt x="6096" y="10091636"/>
                  </a:lnTo>
                  <a:lnTo>
                    <a:pt x="0" y="10091636"/>
                  </a:lnTo>
                  <a:lnTo>
                    <a:pt x="0" y="10097719"/>
                  </a:lnTo>
                  <a:lnTo>
                    <a:pt x="6096" y="10097719"/>
                  </a:lnTo>
                  <a:lnTo>
                    <a:pt x="6955536" y="10097719"/>
                  </a:lnTo>
                  <a:lnTo>
                    <a:pt x="6961632" y="10097719"/>
                  </a:lnTo>
                  <a:lnTo>
                    <a:pt x="6961632" y="10091636"/>
                  </a:lnTo>
                  <a:close/>
                </a:path>
                <a:path w="6962140" h="10097770">
                  <a:moveTo>
                    <a:pt x="6961632" y="0"/>
                  </a:moveTo>
                  <a:lnTo>
                    <a:pt x="6955536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45"/>
                  </a:lnTo>
                  <a:lnTo>
                    <a:pt x="0" y="10091623"/>
                  </a:lnTo>
                  <a:lnTo>
                    <a:pt x="6096" y="10091623"/>
                  </a:lnTo>
                  <a:lnTo>
                    <a:pt x="6096" y="6096"/>
                  </a:lnTo>
                  <a:lnTo>
                    <a:pt x="6955536" y="6096"/>
                  </a:lnTo>
                  <a:lnTo>
                    <a:pt x="6955536" y="10091623"/>
                  </a:lnTo>
                  <a:lnTo>
                    <a:pt x="6961632" y="10091623"/>
                  </a:lnTo>
                  <a:lnTo>
                    <a:pt x="6961632" y="6096"/>
                  </a:lnTo>
                  <a:lnTo>
                    <a:pt x="6961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24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754125"/>
            <a:ext cx="6141720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9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Description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Community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awareness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programs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conducted </a:t>
            </a:r>
            <a:r>
              <a:rPr sz="1800" b="1" dirty="0">
                <a:latin typeface="Times New Roman"/>
                <a:cs typeface="Times New Roman"/>
              </a:rPr>
              <a:t>with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respect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to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problems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their</a:t>
            </a:r>
            <a:r>
              <a:rPr sz="1800" b="1" spc="-10" dirty="0">
                <a:latin typeface="Times New Roman"/>
                <a:cs typeface="Times New Roman"/>
              </a:rPr>
              <a:t> outcomes.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9228" y="1791970"/>
            <a:ext cx="6141720" cy="808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42365" algn="just">
              <a:lnSpc>
                <a:spcPct val="143600"/>
              </a:lnSpc>
              <a:spcBef>
                <a:spcPts val="95"/>
              </a:spcBef>
            </a:pPr>
            <a:r>
              <a:rPr sz="1200" spc="-1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raise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awareness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about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lack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services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promote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short-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long-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recommended,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awareness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conducted.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engage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solutions.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indent="114236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We're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kicking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"Read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Succeed"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literacy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workshops,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weekly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village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center.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students,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workshops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feature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interactive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activities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storytelling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make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engaging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enjoyable.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goal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reading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writing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skills.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indent="114236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Moving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forward,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"Education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All"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advocacy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campaign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aims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mobilize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formal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village.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rallies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collaboration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local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leaders,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advocate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 </a:t>
            </a:r>
            <a:r>
              <a:rPr sz="1200" dirty="0">
                <a:latin typeface="Times New Roman"/>
                <a:cs typeface="Times New Roman"/>
              </a:rPr>
              <a:t>initiatives,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emphasizing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transformative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power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indent="1142365" algn="just">
              <a:lnSpc>
                <a:spcPct val="1434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Empowering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villagers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leadership,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our </a:t>
            </a:r>
            <a:r>
              <a:rPr sz="1200" dirty="0">
                <a:latin typeface="Times New Roman"/>
                <a:cs typeface="Times New Roman"/>
              </a:rPr>
              <a:t>"Community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Builders"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workshops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facilitate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participatory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sessions.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By </a:t>
            </a:r>
            <a:r>
              <a:rPr sz="1200" dirty="0">
                <a:latin typeface="Times New Roman"/>
                <a:cs typeface="Times New Roman"/>
              </a:rPr>
              <a:t>taking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ownership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development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priorities,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drive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positive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change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 villages..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indent="114236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Lastly,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our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"Empower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Her,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Empower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All"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campaign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14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gender </a:t>
            </a:r>
            <a:r>
              <a:rPr sz="1200" dirty="0">
                <a:latin typeface="Times New Roman"/>
                <a:cs typeface="Times New Roman"/>
              </a:rPr>
              <a:t>stereotypes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fosters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inclusive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norms.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workshops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dialogues,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engage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villagers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conversations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women's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empowerment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boys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promoting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gender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equality.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114236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reinforce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importance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bolster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home,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host </a:t>
            </a:r>
            <a:r>
              <a:rPr sz="1200" dirty="0">
                <a:latin typeface="Times New Roman"/>
                <a:cs typeface="Times New Roman"/>
              </a:rPr>
              <a:t>parental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workshops.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parents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valuable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into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conducive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practical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strategies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assisting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children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homework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engaging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activities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together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family.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255" indent="114236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Building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sense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camaraderie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academic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students,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will </a:t>
            </a:r>
            <a:r>
              <a:rPr sz="1200" dirty="0">
                <a:latin typeface="Times New Roman"/>
                <a:cs typeface="Times New Roman"/>
              </a:rPr>
              <a:t>establish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tutoring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programs.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Older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mentor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tutor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younger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peers,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sharing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25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797814"/>
            <a:ext cx="6141720" cy="583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>
              <a:lnSpc>
                <a:spcPct val="1435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expertise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subjects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where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excel.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 </a:t>
            </a:r>
            <a:r>
              <a:rPr sz="1200" dirty="0">
                <a:latin typeface="Times New Roman"/>
                <a:cs typeface="Times New Roman"/>
              </a:rPr>
              <a:t>academic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cultivate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collaborative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skills.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350" indent="972185" algn="just">
              <a:lnSpc>
                <a:spcPct val="1435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Recognizing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significance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informed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decisions,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career </a:t>
            </a:r>
            <a:r>
              <a:rPr sz="1200" dirty="0">
                <a:latin typeface="Times New Roman"/>
                <a:cs typeface="Times New Roman"/>
              </a:rPr>
              <a:t>counseling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facilitate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exploration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various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career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paths, </a:t>
            </a:r>
            <a:r>
              <a:rPr sz="1200" dirty="0">
                <a:latin typeface="Times New Roman"/>
                <a:cs typeface="Times New Roman"/>
              </a:rPr>
              <a:t>identification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personal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interests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strengths,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insights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guest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speakers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representing diverse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professions.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offering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guidance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inspiration,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students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will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better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equipped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navigate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choices.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indent="972185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barriers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launch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scholarship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financial </a:t>
            </a:r>
            <a:r>
              <a:rPr sz="1200" dirty="0">
                <a:latin typeface="Times New Roman"/>
                <a:cs typeface="Times New Roman"/>
              </a:rPr>
              <a:t>aid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awareness campaigns.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workshops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 will learn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about </a:t>
            </a:r>
            <a:r>
              <a:rPr sz="1200" dirty="0">
                <a:latin typeface="Times New Roman"/>
                <a:cs typeface="Times New Roman"/>
              </a:rPr>
              <a:t>available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scholarships,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grants,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opportunities,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along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guidance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application </a:t>
            </a:r>
            <a:r>
              <a:rPr sz="1200" dirty="0">
                <a:latin typeface="Times New Roman"/>
                <a:cs typeface="Times New Roman"/>
              </a:rPr>
              <a:t>processes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eligibility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criteria.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350" indent="97218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Embracing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age,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literacy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equip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essential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cover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basic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computer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literacy,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internet </a:t>
            </a:r>
            <a:r>
              <a:rPr sz="1200" dirty="0">
                <a:latin typeface="Times New Roman"/>
                <a:cs typeface="Times New Roman"/>
              </a:rPr>
              <a:t>safety,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online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technologies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learning </a:t>
            </a:r>
            <a:r>
              <a:rPr sz="1200" dirty="0">
                <a:latin typeface="Times New Roman"/>
                <a:cs typeface="Times New Roman"/>
              </a:rPr>
              <a:t>outcomes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empower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increasingly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digital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world.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972185" algn="just">
              <a:lnSpc>
                <a:spcPct val="143400"/>
              </a:lnSpc>
            </a:pPr>
            <a:r>
              <a:rPr sz="1200" dirty="0">
                <a:latin typeface="Times New Roman"/>
                <a:cs typeface="Times New Roman"/>
              </a:rPr>
              <a:t>Recognizing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inclusive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education,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advocate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special education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inclusion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initiatives.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Training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sessions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teachers,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awareness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campaigns,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will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promote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acceptance,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understanding,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inclusion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community,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academically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socially.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26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472" y="761746"/>
            <a:ext cx="6053455" cy="815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8555" marR="5080" indent="-1126490">
              <a:lnSpc>
                <a:spcPct val="143900"/>
              </a:lnSpc>
              <a:spcBef>
                <a:spcPts val="100"/>
              </a:spcBef>
              <a:tabLst>
                <a:tab pos="5671185" algn="l"/>
              </a:tabLst>
            </a:pPr>
            <a:r>
              <a:rPr sz="1800" b="1" dirty="0">
                <a:latin typeface="Times New Roman"/>
                <a:cs typeface="Times New Roman"/>
              </a:rPr>
              <a:t>Report</a:t>
            </a:r>
            <a:r>
              <a:rPr sz="1800" b="1" spc="30" dirty="0">
                <a:latin typeface="Times New Roman"/>
                <a:cs typeface="Times New Roman"/>
              </a:rPr>
              <a:t> 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25" dirty="0">
                <a:latin typeface="Times New Roman"/>
                <a:cs typeface="Times New Roman"/>
              </a:rPr>
              <a:t> 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48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mini–project</a:t>
            </a:r>
            <a:r>
              <a:rPr sz="1800" b="1" spc="30" dirty="0">
                <a:latin typeface="Times New Roman"/>
                <a:cs typeface="Times New Roman"/>
              </a:rPr>
              <a:t>  </a:t>
            </a:r>
            <a:r>
              <a:rPr sz="1800" b="1" dirty="0">
                <a:latin typeface="Times New Roman"/>
                <a:cs typeface="Times New Roman"/>
              </a:rPr>
              <a:t>work</a:t>
            </a:r>
            <a:r>
              <a:rPr sz="1800" b="1" spc="30" dirty="0">
                <a:latin typeface="Times New Roman"/>
                <a:cs typeface="Times New Roman"/>
              </a:rPr>
              <a:t>  </a:t>
            </a:r>
            <a:r>
              <a:rPr sz="1800" b="1" dirty="0">
                <a:latin typeface="Times New Roman"/>
                <a:cs typeface="Times New Roman"/>
              </a:rPr>
              <a:t>done</a:t>
            </a:r>
            <a:r>
              <a:rPr sz="1800" b="1" spc="25" dirty="0">
                <a:latin typeface="Times New Roman"/>
                <a:cs typeface="Times New Roman"/>
              </a:rPr>
              <a:t>  </a:t>
            </a:r>
            <a:r>
              <a:rPr sz="1800" b="1" dirty="0">
                <a:latin typeface="Times New Roman"/>
                <a:cs typeface="Times New Roman"/>
              </a:rPr>
              <a:t>on</a:t>
            </a:r>
            <a:r>
              <a:rPr sz="1800" b="1" spc="35" dirty="0">
                <a:latin typeface="Times New Roman"/>
                <a:cs typeface="Times New Roman"/>
              </a:rPr>
              <a:t>  </a:t>
            </a:r>
            <a:r>
              <a:rPr sz="1800" b="1" spc="-10" dirty="0">
                <a:latin typeface="Times New Roman"/>
                <a:cs typeface="Times New Roman"/>
              </a:rPr>
              <a:t>Education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25" dirty="0">
                <a:latin typeface="Times New Roman"/>
                <a:cs typeface="Times New Roman"/>
              </a:rPr>
              <a:t>and </a:t>
            </a:r>
            <a:r>
              <a:rPr sz="1800" b="1" dirty="0">
                <a:latin typeface="Times New Roman"/>
                <a:cs typeface="Times New Roman"/>
              </a:rPr>
              <a:t>Dropout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Rate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Community.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276" y="1878838"/>
            <a:ext cx="6137910" cy="797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mini-project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typically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sections: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latin typeface="Times New Roman"/>
                <a:cs typeface="Times New Roman"/>
              </a:rPr>
              <a:t>Introduction:</a:t>
            </a:r>
            <a:endParaRPr sz="1200">
              <a:latin typeface="Times New Roman"/>
              <a:cs typeface="Times New Roman"/>
            </a:endParaRPr>
          </a:p>
          <a:p>
            <a:pPr marL="109855" marR="5715" indent="456565">
              <a:lnSpc>
                <a:spcPct val="143300"/>
              </a:lnSpc>
              <a:spcBef>
                <a:spcPts val="935"/>
              </a:spcBef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inadequate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resources, </a:t>
            </a:r>
            <a:r>
              <a:rPr sz="1200" dirty="0">
                <a:latin typeface="Times New Roman"/>
                <a:cs typeface="Times New Roman"/>
              </a:rPr>
              <a:t>aiming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propose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outcomes.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Objectives:</a:t>
            </a:r>
            <a:endParaRPr sz="1200">
              <a:latin typeface="Times New Roman"/>
              <a:cs typeface="Times New Roman"/>
            </a:endParaRPr>
          </a:p>
          <a:p>
            <a:pPr marL="109855" marR="6985" indent="456565">
              <a:lnSpc>
                <a:spcPct val="143300"/>
              </a:lnSpc>
              <a:spcBef>
                <a:spcPts val="925"/>
              </a:spcBef>
            </a:pP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causes,</a:t>
            </a:r>
            <a:r>
              <a:rPr sz="1200" spc="2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assess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2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facilities,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explore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socioeconomic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impacts, </a:t>
            </a:r>
            <a:r>
              <a:rPr sz="1200" dirty="0">
                <a:latin typeface="Times New Roman"/>
                <a:cs typeface="Times New Roman"/>
              </a:rPr>
              <a:t>propose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strategies.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Literature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Review:</a:t>
            </a:r>
            <a:endParaRPr sz="1200">
              <a:latin typeface="Times New Roman"/>
              <a:cs typeface="Times New Roman"/>
            </a:endParaRPr>
          </a:p>
          <a:p>
            <a:pPr marL="109855" marR="6350" indent="456565">
              <a:lnSpc>
                <a:spcPct val="143300"/>
              </a:lnSpc>
              <a:spcBef>
                <a:spcPts val="925"/>
              </a:spcBef>
            </a:pPr>
            <a:r>
              <a:rPr sz="1200" dirty="0">
                <a:latin typeface="Times New Roman"/>
                <a:cs typeface="Times New Roman"/>
              </a:rPr>
              <a:t>Reviews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influencing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rates,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socioeconomic</a:t>
            </a:r>
            <a:r>
              <a:rPr sz="1200" spc="3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status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school infrastructure,</a:t>
            </a:r>
            <a:r>
              <a:rPr sz="1200" dirty="0">
                <a:latin typeface="Times New Roman"/>
                <a:cs typeface="Times New Roman"/>
              </a:rPr>
              <a:t> based on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research.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latin typeface="Times New Roman"/>
                <a:cs typeface="Times New Roman"/>
              </a:rPr>
              <a:t>Methodology:</a:t>
            </a:r>
            <a:endParaRPr sz="1200">
              <a:latin typeface="Times New Roman"/>
              <a:cs typeface="Times New Roman"/>
            </a:endParaRPr>
          </a:p>
          <a:p>
            <a:pPr marL="109855" marR="5080" indent="456565">
              <a:lnSpc>
                <a:spcPct val="143300"/>
              </a:lnSpc>
              <a:spcBef>
                <a:spcPts val="925"/>
              </a:spcBef>
            </a:pPr>
            <a:r>
              <a:rPr sz="1200" dirty="0">
                <a:latin typeface="Times New Roman"/>
                <a:cs typeface="Times New Roman"/>
              </a:rPr>
              <a:t>Uses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interviews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professionals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on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issues.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Results:</a:t>
            </a:r>
            <a:endParaRPr sz="1200">
              <a:latin typeface="Times New Roman"/>
              <a:cs typeface="Times New Roman"/>
            </a:endParaRPr>
          </a:p>
          <a:p>
            <a:pPr marL="109855" marR="5080" indent="456565">
              <a:lnSpc>
                <a:spcPct val="143300"/>
              </a:lnSpc>
              <a:spcBef>
                <a:spcPts val="925"/>
              </a:spcBef>
            </a:pPr>
            <a:r>
              <a:rPr sz="1200" dirty="0">
                <a:latin typeface="Times New Roman"/>
                <a:cs typeface="Times New Roman"/>
              </a:rPr>
              <a:t>Highlights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14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rates,</a:t>
            </a:r>
            <a:r>
              <a:rPr sz="1200" spc="14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barriers,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15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educational infrastructure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resources.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Discussion:</a:t>
            </a:r>
            <a:endParaRPr sz="1200">
              <a:latin typeface="Times New Roman"/>
              <a:cs typeface="Times New Roman"/>
            </a:endParaRPr>
          </a:p>
          <a:p>
            <a:pPr marL="109855" marR="6350" indent="456565">
              <a:lnSpc>
                <a:spcPct val="143300"/>
              </a:lnSpc>
              <a:spcBef>
                <a:spcPts val="925"/>
              </a:spcBef>
            </a:pPr>
            <a:r>
              <a:rPr sz="1200" dirty="0">
                <a:latin typeface="Times New Roman"/>
                <a:cs typeface="Times New Roman"/>
              </a:rPr>
              <a:t>Interprets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findings,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compares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literature,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emphasizes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infrastructure </a:t>
            </a:r>
            <a:r>
              <a:rPr sz="1200" dirty="0">
                <a:latin typeface="Times New Roman"/>
                <a:cs typeface="Times New Roman"/>
              </a:rPr>
              <a:t>improvement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engagement.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Conclusion:</a:t>
            </a:r>
            <a:endParaRPr sz="1200">
              <a:latin typeface="Times New Roman"/>
              <a:cs typeface="Times New Roman"/>
            </a:endParaRPr>
          </a:p>
          <a:p>
            <a:pPr marL="109855" marR="8255" indent="456565">
              <a:lnSpc>
                <a:spcPct val="143300"/>
              </a:lnSpc>
              <a:spcBef>
                <a:spcPts val="925"/>
              </a:spcBef>
            </a:pPr>
            <a:r>
              <a:rPr sz="1200" dirty="0">
                <a:latin typeface="Times New Roman"/>
                <a:cs typeface="Times New Roman"/>
              </a:rPr>
              <a:t>Urges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upgrades,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awareness</a:t>
            </a:r>
            <a:r>
              <a:rPr sz="1200" spc="-10" dirty="0">
                <a:latin typeface="Times New Roman"/>
                <a:cs typeface="Times New Roman"/>
              </a:rPr>
              <a:t> programs,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27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840740"/>
            <a:ext cx="6138545" cy="280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Times New Roman"/>
                <a:cs typeface="Times New Roman"/>
              </a:rPr>
              <a:t>Recommendations:</a:t>
            </a:r>
            <a:endParaRPr sz="1200">
              <a:latin typeface="Times New Roman"/>
              <a:cs typeface="Times New Roman"/>
            </a:endParaRPr>
          </a:p>
          <a:p>
            <a:pPr marL="109855" marR="5080" indent="456565">
              <a:lnSpc>
                <a:spcPct val="143300"/>
              </a:lnSpc>
              <a:spcBef>
                <a:spcPts val="925"/>
              </a:spcBef>
            </a:pPr>
            <a:r>
              <a:rPr sz="1200" dirty="0">
                <a:latin typeface="Times New Roman"/>
                <a:cs typeface="Times New Roman"/>
              </a:rPr>
              <a:t>Suggests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investment,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involvement,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policy </a:t>
            </a:r>
            <a:r>
              <a:rPr sz="1200" dirty="0">
                <a:latin typeface="Times New Roman"/>
                <a:cs typeface="Times New Roman"/>
              </a:rPr>
              <a:t>advocacy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improved</a:t>
            </a:r>
            <a:r>
              <a:rPr sz="1200" spc="-10" dirty="0">
                <a:latin typeface="Times New Roman"/>
                <a:cs typeface="Times New Roman"/>
              </a:rPr>
              <a:t> educational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outcomes.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References: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56705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Lists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sources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verification.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Appendices:</a:t>
            </a:r>
            <a:endParaRPr sz="1200">
              <a:latin typeface="Times New Roman"/>
              <a:cs typeface="Times New Roman"/>
            </a:endParaRPr>
          </a:p>
          <a:p>
            <a:pPr marL="109855" marR="6350" indent="456565">
              <a:lnSpc>
                <a:spcPct val="143500"/>
              </a:lnSpc>
              <a:spcBef>
                <a:spcPts val="925"/>
              </a:spcBef>
            </a:pP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questionnaires,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interview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transcripts,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additional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supporting findings.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28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1007110"/>
            <a:ext cx="6141720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Introduction: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6350" indent="72326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documents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"Education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Rate"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aims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-25" dirty="0">
                <a:latin typeface="Times New Roman"/>
                <a:cs typeface="Times New Roman"/>
              </a:rPr>
              <a:t> the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small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village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experiencing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seeks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underlying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causes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retention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-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outcomes.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751205" algn="just">
              <a:lnSpc>
                <a:spcPct val="1434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purpose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comprehensive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overview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activities </a:t>
            </a:r>
            <a:r>
              <a:rPr sz="1200" dirty="0">
                <a:latin typeface="Times New Roman"/>
                <a:cs typeface="Times New Roman"/>
              </a:rPr>
              <a:t>undertaken,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methodologies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employed,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mini-</a:t>
            </a:r>
            <a:r>
              <a:rPr sz="1200" dirty="0">
                <a:latin typeface="Times New Roman"/>
                <a:cs typeface="Times New Roman"/>
              </a:rPr>
              <a:t>project.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struggling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inadequate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facilities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prompting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need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initiative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sustainable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solutions.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2464" y="4498975"/>
            <a:ext cx="6156325" cy="5454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05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Objectives: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objectives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follows: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200">
              <a:latin typeface="Times New Roman"/>
              <a:cs typeface="Times New Roman"/>
            </a:endParaRPr>
          </a:p>
          <a:p>
            <a:pPr marL="281940" indent="-228600">
              <a:lnSpc>
                <a:spcPct val="100000"/>
              </a:lnSpc>
              <a:buAutoNum type="arabicPeriod"/>
              <a:tabLst>
                <a:tab pos="28194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81940" indent="-228600">
              <a:lnSpc>
                <a:spcPct val="100000"/>
              </a:lnSpc>
              <a:buAutoNum type="arabicPeriod"/>
              <a:tabLst>
                <a:tab pos="28194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assess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availability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81940" indent="-228600">
              <a:lnSpc>
                <a:spcPct val="100000"/>
              </a:lnSpc>
              <a:buAutoNum type="arabicPeriod"/>
              <a:tabLst>
                <a:tab pos="28194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retention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rates.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81940" marR="5080" indent="-228600">
              <a:lnSpc>
                <a:spcPct val="142500"/>
              </a:lnSpc>
              <a:buAutoNum type="arabicPeriod"/>
              <a:tabLst>
                <a:tab pos="281940" algn="l"/>
              </a:tabLst>
            </a:pP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81940" marR="5715" indent="-228600">
              <a:lnSpc>
                <a:spcPct val="142500"/>
              </a:lnSpc>
              <a:buAutoNum type="arabicPeriod"/>
              <a:tabLst>
                <a:tab pos="281940" algn="l"/>
              </a:tabLst>
            </a:pPr>
            <a:r>
              <a:rPr sz="1200" dirty="0">
                <a:latin typeface="Times New Roman"/>
                <a:cs typeface="Times New Roman"/>
              </a:rPr>
              <a:t>To recommend </a:t>
            </a:r>
            <a:r>
              <a:rPr sz="1200" spc="-10" dirty="0">
                <a:latin typeface="Times New Roman"/>
                <a:cs typeface="Times New Roman"/>
              </a:rPr>
              <a:t>short-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long-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facilities and </a:t>
            </a:r>
            <a:r>
              <a:rPr sz="1200" spc="-10" dirty="0">
                <a:latin typeface="Times New Roman"/>
                <a:cs typeface="Times New Roman"/>
              </a:rPr>
              <a:t>reduce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80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research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questions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that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guided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the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mini-</a:t>
            </a:r>
            <a:r>
              <a:rPr sz="1200" b="1" dirty="0">
                <a:latin typeface="Times New Roman"/>
                <a:cs typeface="Times New Roman"/>
              </a:rPr>
              <a:t>project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were: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200">
              <a:latin typeface="Times New Roman"/>
              <a:cs typeface="Times New Roman"/>
            </a:endParaRPr>
          </a:p>
          <a:p>
            <a:pPr marL="281940" lvl="1" indent="-228600">
              <a:lnSpc>
                <a:spcPct val="100000"/>
              </a:lnSpc>
              <a:buAutoNum type="arabicPeriod"/>
              <a:tabLst>
                <a:tab pos="281940" algn="l"/>
              </a:tabLst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education?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86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81940" lvl="1" indent="-228600">
              <a:lnSpc>
                <a:spcPct val="100000"/>
              </a:lnSpc>
              <a:buAutoNum type="arabicPeriod"/>
              <a:tabLst>
                <a:tab pos="281940" algn="l"/>
              </a:tabLst>
            </a:pPr>
            <a:r>
              <a:rPr sz="1200" dirty="0">
                <a:latin typeface="Times New Roman"/>
                <a:cs typeface="Times New Roman"/>
              </a:rPr>
              <a:t>How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adequate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facilities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community?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86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81940" lvl="1" indent="-228600">
              <a:lnSpc>
                <a:spcPct val="100000"/>
              </a:lnSpc>
              <a:buAutoNum type="arabicPeriod"/>
              <a:tabLst>
                <a:tab pos="281940" algn="l"/>
              </a:tabLst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retention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community?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29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726186"/>
            <a:ext cx="6142990" cy="8860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430" marR="10795" indent="-228600">
              <a:lnSpc>
                <a:spcPct val="143500"/>
              </a:lnSpc>
              <a:spcBef>
                <a:spcPts val="100"/>
              </a:spcBef>
              <a:buAutoNum type="arabicPeriod" startAt="4"/>
              <a:tabLst>
                <a:tab pos="265430" algn="l"/>
              </a:tabLst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exist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 startAt="4"/>
            </a:pPr>
            <a:endParaRPr sz="1200">
              <a:latin typeface="Times New Roman"/>
              <a:cs typeface="Times New Roman"/>
            </a:endParaRPr>
          </a:p>
          <a:p>
            <a:pPr marL="265430" marR="8890" indent="-228600">
              <a:lnSpc>
                <a:spcPct val="143300"/>
              </a:lnSpc>
              <a:buAutoNum type="arabicPeriod" startAt="4"/>
              <a:tabLst>
                <a:tab pos="265430" algn="l"/>
              </a:tabLst>
            </a:pPr>
            <a:r>
              <a:rPr sz="1200" dirty="0">
                <a:latin typeface="Times New Roman"/>
                <a:cs typeface="Times New Roman"/>
              </a:rPr>
              <a:t>What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short-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long-</a:t>
            </a:r>
            <a:r>
              <a:rPr sz="1200" dirty="0">
                <a:latin typeface="Times New Roman"/>
                <a:cs typeface="Times New Roman"/>
              </a:rPr>
              <a:t>term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strategies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recommended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 facilities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community?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Times New Roman"/>
              <a:cs typeface="Times New Roman"/>
            </a:endParaRPr>
          </a:p>
          <a:p>
            <a:pPr marL="265430" marR="7620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overall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mini-project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identify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improve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facilities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Literature</a:t>
            </a:r>
            <a:r>
              <a:rPr sz="1400" b="1" u="sng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Review: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8890" indent="83756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literature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mini-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"The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Knowledge: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Reducing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Rate"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explores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concepts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previous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related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retention, 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dropout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prevention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strategies.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review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underscores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significance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accessible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adequate </a:t>
            </a:r>
            <a:r>
              <a:rPr sz="1200" dirty="0">
                <a:latin typeface="Times New Roman"/>
                <a:cs typeface="Times New Roman"/>
              </a:rPr>
              <a:t>educational facilities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promoting student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success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retention. Studies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consistently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highlight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proximity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directly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correlates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academic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particularly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rural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underserved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areas.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indent="865505" algn="just">
              <a:lnSpc>
                <a:spcPct val="143700"/>
              </a:lnSpc>
            </a:pPr>
            <a:r>
              <a:rPr sz="1200" spc="-10" dirty="0">
                <a:latin typeface="Times New Roman"/>
                <a:cs typeface="Times New Roman"/>
              </a:rPr>
              <a:t>Research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indicates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accessibility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influenced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various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economic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social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factors,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income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levels,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parental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education,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availability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transportation. </a:t>
            </a:r>
            <a:r>
              <a:rPr sz="1200" dirty="0">
                <a:latin typeface="Times New Roman"/>
                <a:cs typeface="Times New Roman"/>
              </a:rPr>
              <a:t>Socioeconomic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disparities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significantly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impact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equity,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lower-</a:t>
            </a:r>
            <a:r>
              <a:rPr sz="1200" dirty="0">
                <a:latin typeface="Times New Roman"/>
                <a:cs typeface="Times New Roman"/>
              </a:rPr>
              <a:t>income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communities </a:t>
            </a:r>
            <a:r>
              <a:rPr sz="1200" dirty="0">
                <a:latin typeface="Times New Roman"/>
                <a:cs typeface="Times New Roman"/>
              </a:rPr>
              <a:t>experiencing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greater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barriers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accessing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education.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Community-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educational initiatives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public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policies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crucial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addressing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disparities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improving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overall educational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outcomes.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" indent="941705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literature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emphasizes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3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engagement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partnerships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development.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Collaborative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efforts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between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schools,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government </a:t>
            </a:r>
            <a:r>
              <a:rPr sz="1200" dirty="0">
                <a:latin typeface="Times New Roman"/>
                <a:cs typeface="Times New Roman"/>
              </a:rPr>
              <a:t>agencies,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3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essential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establishing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sustainable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 </a:t>
            </a:r>
            <a:r>
              <a:rPr sz="1200" dirty="0">
                <a:latin typeface="Times New Roman"/>
                <a:cs typeface="Times New Roman"/>
              </a:rPr>
              <a:t>solutions.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Asset-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approaches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been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leveraging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local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fostering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initiatives.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1017905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conclusion,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literature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highlights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complex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interplay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factors </a:t>
            </a:r>
            <a:r>
              <a:rPr sz="1200" dirty="0">
                <a:latin typeface="Times New Roman"/>
                <a:cs typeface="Times New Roman"/>
              </a:rPr>
              <a:t>influencing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retention,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underscoring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tailored,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community- </a:t>
            </a:r>
            <a:r>
              <a:rPr sz="1200" dirty="0">
                <a:latin typeface="Times New Roman"/>
                <a:cs typeface="Times New Roman"/>
              </a:rPr>
              <a:t>centered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Effective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public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policies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intersectoral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partnerships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vital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disparities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promoting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communities.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F57F5-C2FF-C9C0-419D-1436284FB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99F81A6-0BBB-BA0E-1E58-3153F5296EB4}"/>
              </a:ext>
            </a:extLst>
          </p:cNvPr>
          <p:cNvSpPr/>
          <p:nvPr/>
        </p:nvSpPr>
        <p:spPr>
          <a:xfrm>
            <a:off x="315274" y="304438"/>
            <a:ext cx="6959599" cy="10088977"/>
          </a:xfrm>
          <a:custGeom>
            <a:avLst/>
            <a:gdLst/>
            <a:ahLst/>
            <a:cxnLst/>
            <a:rect l="l" t="t" r="r" b="b"/>
            <a:pathLst>
              <a:path w="6967855" h="10100945">
                <a:moveTo>
                  <a:pt x="6967474" y="10094354"/>
                </a:moveTo>
                <a:lnTo>
                  <a:pt x="0" y="10094354"/>
                </a:lnTo>
                <a:lnTo>
                  <a:pt x="0" y="10100437"/>
                </a:lnTo>
                <a:lnTo>
                  <a:pt x="6967474" y="10100437"/>
                </a:lnTo>
                <a:lnTo>
                  <a:pt x="6967474" y="10094354"/>
                </a:lnTo>
                <a:close/>
              </a:path>
              <a:path w="6967855" h="10100945">
                <a:moveTo>
                  <a:pt x="6967474" y="5461"/>
                </a:moveTo>
                <a:lnTo>
                  <a:pt x="6961378" y="5461"/>
                </a:lnTo>
                <a:lnTo>
                  <a:pt x="6961378" y="10094341"/>
                </a:lnTo>
                <a:lnTo>
                  <a:pt x="6967474" y="10094341"/>
                </a:lnTo>
                <a:lnTo>
                  <a:pt x="6967474" y="5461"/>
                </a:lnTo>
                <a:close/>
              </a:path>
              <a:path w="6967855" h="10100945">
                <a:moveTo>
                  <a:pt x="6967474" y="0"/>
                </a:moveTo>
                <a:lnTo>
                  <a:pt x="6949059" y="0"/>
                </a:lnTo>
                <a:lnTo>
                  <a:pt x="6949059" y="11430"/>
                </a:lnTo>
                <a:lnTo>
                  <a:pt x="6949059" y="10078720"/>
                </a:lnTo>
                <a:lnTo>
                  <a:pt x="11811" y="10078720"/>
                </a:lnTo>
                <a:lnTo>
                  <a:pt x="11811" y="11430"/>
                </a:lnTo>
                <a:lnTo>
                  <a:pt x="6949059" y="11430"/>
                </a:lnTo>
                <a:lnTo>
                  <a:pt x="6949059" y="0"/>
                </a:lnTo>
                <a:lnTo>
                  <a:pt x="0" y="0"/>
                </a:lnTo>
                <a:lnTo>
                  <a:pt x="0" y="11430"/>
                </a:lnTo>
                <a:lnTo>
                  <a:pt x="0" y="10078720"/>
                </a:lnTo>
                <a:lnTo>
                  <a:pt x="0" y="10085070"/>
                </a:lnTo>
                <a:lnTo>
                  <a:pt x="0" y="10093960"/>
                </a:lnTo>
                <a:lnTo>
                  <a:pt x="6096" y="10093960"/>
                </a:lnTo>
                <a:lnTo>
                  <a:pt x="6096" y="10085070"/>
                </a:lnTo>
                <a:lnTo>
                  <a:pt x="11811" y="10085070"/>
                </a:lnTo>
                <a:lnTo>
                  <a:pt x="11811" y="10091052"/>
                </a:lnTo>
                <a:lnTo>
                  <a:pt x="6961251" y="10091052"/>
                </a:lnTo>
                <a:lnTo>
                  <a:pt x="6961251" y="10085070"/>
                </a:lnTo>
                <a:lnTo>
                  <a:pt x="6961251" y="10084689"/>
                </a:lnTo>
                <a:lnTo>
                  <a:pt x="6961251" y="10078720"/>
                </a:lnTo>
                <a:lnTo>
                  <a:pt x="6961251" y="11430"/>
                </a:lnTo>
                <a:lnTo>
                  <a:pt x="6955155" y="11430"/>
                </a:lnTo>
                <a:lnTo>
                  <a:pt x="6955155" y="5080"/>
                </a:lnTo>
                <a:lnTo>
                  <a:pt x="6967474" y="5080"/>
                </a:lnTo>
                <a:lnTo>
                  <a:pt x="69674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864D96F-E786-C330-2997-AFDA431EE75C}"/>
              </a:ext>
            </a:extLst>
          </p:cNvPr>
          <p:cNvSpPr txBox="1"/>
          <p:nvPr/>
        </p:nvSpPr>
        <p:spPr>
          <a:xfrm>
            <a:off x="2611123" y="721266"/>
            <a:ext cx="2144391" cy="273789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698" b="1" spc="-20" dirty="0">
                <a:latin typeface="Cambria"/>
                <a:cs typeface="Cambria"/>
              </a:rPr>
              <a:t>Student</a:t>
            </a:r>
            <a:r>
              <a:rPr sz="1698" b="1" spc="-20" dirty="0">
                <a:latin typeface="Times New Roman"/>
                <a:cs typeface="Times New Roman"/>
              </a:rPr>
              <a:t>’</a:t>
            </a:r>
            <a:r>
              <a:rPr sz="1698" b="1" spc="-20" dirty="0">
                <a:latin typeface="Cambria"/>
                <a:cs typeface="Cambria"/>
              </a:rPr>
              <a:t>s</a:t>
            </a:r>
            <a:r>
              <a:rPr sz="1698" b="1" spc="-30" dirty="0">
                <a:latin typeface="Cambria"/>
                <a:cs typeface="Cambria"/>
              </a:rPr>
              <a:t> </a:t>
            </a:r>
            <a:r>
              <a:rPr sz="1698" b="1" spc="-10" dirty="0">
                <a:latin typeface="Cambria"/>
                <a:cs typeface="Cambria"/>
              </a:rPr>
              <a:t>Declaration</a:t>
            </a:r>
            <a:endParaRPr sz="1698">
              <a:latin typeface="Cambria"/>
              <a:cs typeface="Cambri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3849F80-4CC7-1DC5-6146-45D4102A20C4}"/>
              </a:ext>
            </a:extLst>
          </p:cNvPr>
          <p:cNvSpPr txBox="1"/>
          <p:nvPr/>
        </p:nvSpPr>
        <p:spPr>
          <a:xfrm>
            <a:off x="911770" y="1735427"/>
            <a:ext cx="5790047" cy="1338263"/>
          </a:xfrm>
          <a:prstGeom prst="rect">
            <a:avLst/>
          </a:prstGeom>
        </p:spPr>
        <p:txBody>
          <a:bodyPr vert="horz" wrap="square" lIns="0" tIns="11416" rIns="0" bIns="0" rtlCol="0">
            <a:spAutoFit/>
          </a:bodyPr>
          <a:lstStyle/>
          <a:p>
            <a:pPr marL="12685" marR="5074" algn="just">
              <a:lnSpc>
                <a:spcPct val="143800"/>
              </a:lnSpc>
              <a:spcBef>
                <a:spcPts val="90"/>
              </a:spcBef>
            </a:pPr>
            <a:r>
              <a:rPr sz="1199" dirty="0">
                <a:latin typeface="Times New Roman"/>
                <a:cs typeface="Times New Roman"/>
              </a:rPr>
              <a:t>I</a:t>
            </a:r>
            <a:r>
              <a:rPr sz="1199" spc="125" dirty="0">
                <a:latin typeface="Times New Roman"/>
                <a:cs typeface="Times New Roman"/>
              </a:rPr>
              <a:t> </a:t>
            </a:r>
            <a:r>
              <a:rPr lang="en-IN" sz="1199" spc="125" dirty="0">
                <a:latin typeface="Times New Roman"/>
                <a:cs typeface="Times New Roman"/>
              </a:rPr>
              <a:t>SUPURI NARENDRA KUMAR</a:t>
            </a:r>
            <a:r>
              <a:rPr sz="1199" spc="13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student</a:t>
            </a:r>
            <a:r>
              <a:rPr sz="1199" spc="1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B-</a:t>
            </a:r>
            <a:r>
              <a:rPr sz="1199" dirty="0">
                <a:latin typeface="Times New Roman"/>
                <a:cs typeface="Times New Roman"/>
              </a:rPr>
              <a:t>Tech</a:t>
            </a:r>
            <a:r>
              <a:rPr sz="1199" spc="10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Program,Reg.No.</a:t>
            </a:r>
            <a:r>
              <a:rPr sz="1199" spc="1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23761A42</a:t>
            </a:r>
            <a:r>
              <a:rPr lang="en-IN" sz="1199" dirty="0">
                <a:latin typeface="Times New Roman"/>
                <a:cs typeface="Times New Roman"/>
              </a:rPr>
              <a:t>57</a:t>
            </a:r>
            <a:r>
              <a:rPr sz="1199" spc="1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60" dirty="0">
                <a:latin typeface="Times New Roman"/>
                <a:cs typeface="Times New Roman"/>
              </a:rPr>
              <a:t> </a:t>
            </a:r>
            <a:r>
              <a:rPr sz="1199" spc="-25" dirty="0">
                <a:latin typeface="Times New Roman"/>
                <a:cs typeface="Times New Roman"/>
              </a:rPr>
              <a:t>the </a:t>
            </a:r>
            <a:r>
              <a:rPr sz="1199" dirty="0">
                <a:latin typeface="Times New Roman"/>
                <a:cs typeface="Times New Roman"/>
              </a:rPr>
              <a:t>Department</a:t>
            </a:r>
            <a:r>
              <a:rPr sz="1199" spc="17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13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CSE(AI</a:t>
            </a:r>
            <a:r>
              <a:rPr sz="1199" spc="18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&amp;</a:t>
            </a:r>
            <a:r>
              <a:rPr sz="1199" spc="1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ML),LakiReddy</a:t>
            </a:r>
            <a:r>
              <a:rPr sz="1199" spc="17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Bali</a:t>
            </a:r>
            <a:r>
              <a:rPr sz="1199" spc="1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Reddy</a:t>
            </a:r>
            <a:r>
              <a:rPr sz="1199" spc="12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College</a:t>
            </a:r>
            <a:r>
              <a:rPr sz="1199" spc="16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13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Engineering</a:t>
            </a:r>
            <a:r>
              <a:rPr sz="1199" spc="17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do</a:t>
            </a:r>
            <a:r>
              <a:rPr sz="1199" spc="19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here</a:t>
            </a:r>
            <a:r>
              <a:rPr sz="1199" spc="190" dirty="0">
                <a:latin typeface="Times New Roman"/>
                <a:cs typeface="Times New Roman"/>
              </a:rPr>
              <a:t> </a:t>
            </a:r>
            <a:r>
              <a:rPr sz="1199" spc="-25" dirty="0">
                <a:latin typeface="Times New Roman"/>
                <a:cs typeface="Times New Roman"/>
              </a:rPr>
              <a:t>by </a:t>
            </a:r>
            <a:r>
              <a:rPr sz="1199" dirty="0">
                <a:latin typeface="Times New Roman"/>
                <a:cs typeface="Times New Roman"/>
              </a:rPr>
              <a:t>declare</a:t>
            </a:r>
            <a:r>
              <a:rPr sz="1199" spc="9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that</a:t>
            </a:r>
            <a:r>
              <a:rPr sz="1199" spc="10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I</a:t>
            </a:r>
            <a:r>
              <a:rPr sz="1199" spc="8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have</a:t>
            </a:r>
            <a:r>
              <a:rPr sz="1199" spc="9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completed</a:t>
            </a:r>
            <a:r>
              <a:rPr sz="1199" spc="7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the</a:t>
            </a:r>
            <a:r>
              <a:rPr sz="1199" spc="9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mandatory</a:t>
            </a:r>
            <a:r>
              <a:rPr sz="1199" spc="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community</a:t>
            </a:r>
            <a:r>
              <a:rPr sz="1199" spc="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service</a:t>
            </a:r>
            <a:r>
              <a:rPr sz="1199" spc="114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from</a:t>
            </a:r>
            <a:r>
              <a:rPr sz="1199" spc="6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15-05-2025</a:t>
            </a:r>
            <a:r>
              <a:rPr sz="1199" spc="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to</a:t>
            </a:r>
            <a:r>
              <a:rPr sz="1199" spc="10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28-</a:t>
            </a:r>
            <a:r>
              <a:rPr sz="1199" spc="-25" dirty="0">
                <a:latin typeface="Times New Roman"/>
                <a:cs typeface="Times New Roman"/>
              </a:rPr>
              <a:t>06- </a:t>
            </a:r>
            <a:r>
              <a:rPr sz="1199" dirty="0">
                <a:latin typeface="Times New Roman"/>
                <a:cs typeface="Times New Roman"/>
              </a:rPr>
              <a:t>2025</a:t>
            </a:r>
            <a:r>
              <a:rPr sz="1199" spc="-7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in</a:t>
            </a:r>
            <a:r>
              <a:rPr sz="1199" spc="-6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Community</a:t>
            </a:r>
            <a:r>
              <a:rPr sz="1199" spc="-6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Service</a:t>
            </a:r>
            <a:r>
              <a:rPr sz="1199" spc="-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Project</a:t>
            </a:r>
            <a:r>
              <a:rPr sz="1199" spc="4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under</a:t>
            </a:r>
            <a:r>
              <a:rPr sz="1199" spc="-5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the</a:t>
            </a:r>
            <a:r>
              <a:rPr sz="1199" spc="-15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Faculty</a:t>
            </a:r>
            <a:r>
              <a:rPr sz="1199" spc="-6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Guideship</a:t>
            </a:r>
            <a:r>
              <a:rPr sz="1199" spc="-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-4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Dr.sk.Salma</a:t>
            </a:r>
            <a:r>
              <a:rPr sz="1199" spc="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Asiya</a:t>
            </a:r>
            <a:r>
              <a:rPr sz="1199" spc="-15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Begum Department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-5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CSE(Artificial</a:t>
            </a:r>
            <a:r>
              <a:rPr sz="1199" spc="-3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Intelligence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And</a:t>
            </a:r>
            <a:r>
              <a:rPr sz="1199" spc="-1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Machine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Learning)</a:t>
            </a:r>
            <a:r>
              <a:rPr sz="1199" spc="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in</a:t>
            </a:r>
            <a:r>
              <a:rPr sz="1199" spc="-35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College.</a:t>
            </a:r>
            <a:endParaRPr sz="1199" dirty="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22539F6-A1E8-2833-C4CC-793A210BF7A5}"/>
              </a:ext>
            </a:extLst>
          </p:cNvPr>
          <p:cNvSpPr txBox="1"/>
          <p:nvPr/>
        </p:nvSpPr>
        <p:spPr>
          <a:xfrm>
            <a:off x="911769" y="4619351"/>
            <a:ext cx="936783" cy="197128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199" b="1" spc="-10" dirty="0">
                <a:latin typeface="Times New Roman"/>
                <a:cs typeface="Times New Roman"/>
              </a:rPr>
              <a:t>Faculty</a:t>
            </a:r>
            <a:r>
              <a:rPr sz="1199" b="1" spc="-60" dirty="0">
                <a:latin typeface="Times New Roman"/>
                <a:cs typeface="Times New Roman"/>
              </a:rPr>
              <a:t> </a:t>
            </a:r>
            <a:r>
              <a:rPr sz="1199" b="1" spc="-20" dirty="0">
                <a:latin typeface="Times New Roman"/>
                <a:cs typeface="Times New Roman"/>
              </a:rPr>
              <a:t>Guide</a:t>
            </a:r>
            <a:endParaRPr sz="1199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0A8573B-B561-8F4C-EFDD-C3E30A7695BA}"/>
              </a:ext>
            </a:extLst>
          </p:cNvPr>
          <p:cNvSpPr txBox="1"/>
          <p:nvPr/>
        </p:nvSpPr>
        <p:spPr>
          <a:xfrm>
            <a:off x="2976830" y="4619351"/>
            <a:ext cx="1580545" cy="197128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199" b="1" dirty="0">
                <a:latin typeface="Times New Roman"/>
                <a:cs typeface="Times New Roman"/>
              </a:rPr>
              <a:t>Head</a:t>
            </a:r>
            <a:r>
              <a:rPr sz="1199" b="1" spc="-25" dirty="0">
                <a:latin typeface="Times New Roman"/>
                <a:cs typeface="Times New Roman"/>
              </a:rPr>
              <a:t> </a:t>
            </a:r>
            <a:r>
              <a:rPr sz="1199" b="1" dirty="0">
                <a:latin typeface="Times New Roman"/>
                <a:cs typeface="Times New Roman"/>
              </a:rPr>
              <a:t>of</a:t>
            </a:r>
            <a:r>
              <a:rPr sz="1199" b="1" spc="-45" dirty="0">
                <a:latin typeface="Times New Roman"/>
                <a:cs typeface="Times New Roman"/>
              </a:rPr>
              <a:t> </a:t>
            </a:r>
            <a:r>
              <a:rPr sz="1199" b="1" dirty="0">
                <a:latin typeface="Times New Roman"/>
                <a:cs typeface="Times New Roman"/>
              </a:rPr>
              <a:t>the</a:t>
            </a:r>
            <a:r>
              <a:rPr sz="1199" b="1" spc="-55" dirty="0">
                <a:latin typeface="Times New Roman"/>
                <a:cs typeface="Times New Roman"/>
              </a:rPr>
              <a:t> </a:t>
            </a:r>
            <a:r>
              <a:rPr sz="1199" b="1" spc="-10" dirty="0">
                <a:latin typeface="Times New Roman"/>
                <a:cs typeface="Times New Roman"/>
              </a:rPr>
              <a:t>Department</a:t>
            </a:r>
            <a:endParaRPr sz="1199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568D2FB-BB45-010E-D3DC-26DBC8393371}"/>
              </a:ext>
            </a:extLst>
          </p:cNvPr>
          <p:cNvSpPr txBox="1"/>
          <p:nvPr/>
        </p:nvSpPr>
        <p:spPr>
          <a:xfrm>
            <a:off x="5754454" y="4619351"/>
            <a:ext cx="576531" cy="197128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199" b="1" spc="-10" dirty="0">
                <a:latin typeface="Times New Roman"/>
                <a:cs typeface="Times New Roman"/>
              </a:rPr>
              <a:t>Princpal</a:t>
            </a:r>
            <a:endParaRPr sz="119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54102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866648"/>
            <a:ext cx="6142355" cy="9234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Methodology: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7620" indent="1017905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methodology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mini-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primary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secondary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collection.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primary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collected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interviews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conducted</a:t>
            </a:r>
            <a:r>
              <a:rPr sz="1200" spc="1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while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secondary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data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gathered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review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relevant literature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topic.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105600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sample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size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100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individuals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selected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randomly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community.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questionnaire</a:t>
            </a:r>
            <a:r>
              <a:rPr sz="1200" spc="3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designed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collect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37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demographics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participants,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awareness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situation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suggestions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area.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indent="1056005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interviews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teachers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 </a:t>
            </a:r>
            <a:r>
              <a:rPr sz="1200" dirty="0">
                <a:latin typeface="Times New Roman"/>
                <a:cs typeface="Times New Roman"/>
              </a:rPr>
              <a:t>professionals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nearby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cities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experience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rural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areas.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interviews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aimed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gather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potential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problems.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10160" indent="97980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collected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data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analysed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descriptive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statistics,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including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frequency </a:t>
            </a:r>
            <a:r>
              <a:rPr sz="1200" dirty="0">
                <a:latin typeface="Times New Roman"/>
                <a:cs typeface="Times New Roman"/>
              </a:rPr>
              <a:t>tables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charts,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most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trends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responses.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255" indent="979805" algn="just">
              <a:lnSpc>
                <a:spcPct val="143300"/>
              </a:lnSpc>
            </a:pPr>
            <a:r>
              <a:rPr sz="1200" spc="-10" dirty="0">
                <a:latin typeface="Times New Roman"/>
                <a:cs typeface="Times New Roman"/>
              </a:rPr>
              <a:t>Overall,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methodology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used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this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mini-project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aimed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comprehensive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situation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potential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solutions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Results: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mini-project: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350" indent="76136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Education: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showed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significant </a:t>
            </a:r>
            <a:r>
              <a:rPr sz="1200" dirty="0">
                <a:latin typeface="Times New Roman"/>
                <a:cs typeface="Times New Roman"/>
              </a:rPr>
              <a:t>proportion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did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have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due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dirty="0">
                <a:latin typeface="Times New Roman"/>
                <a:cs typeface="Times New Roman"/>
              </a:rPr>
              <a:t>adequate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facilities.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Nearly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65%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respondents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reported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must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travel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long </a:t>
            </a:r>
            <a:r>
              <a:rPr sz="1200" dirty="0">
                <a:latin typeface="Times New Roman"/>
                <a:cs typeface="Times New Roman"/>
              </a:rPr>
              <a:t>distances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255" indent="761365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Awareness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Importance: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2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revealed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many </a:t>
            </a:r>
            <a:r>
              <a:rPr sz="1200" dirty="0">
                <a:latin typeface="Times New Roman"/>
                <a:cs typeface="Times New Roman"/>
              </a:rPr>
              <a:t>people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had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awareness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education.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Only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45%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respondents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reported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had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good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understanding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role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in </a:t>
            </a:r>
            <a:r>
              <a:rPr sz="1200" dirty="0">
                <a:latin typeface="Times New Roman"/>
                <a:cs typeface="Times New Roman"/>
              </a:rPr>
              <a:t>personal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761238"/>
            <a:ext cx="6138545" cy="3531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47065" algn="just">
              <a:lnSpc>
                <a:spcPct val="1437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Rates: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showed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experienced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high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rates,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particularly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among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middle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students.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50%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respondents </a:t>
            </a:r>
            <a:r>
              <a:rPr sz="1200" dirty="0">
                <a:latin typeface="Times New Roman"/>
                <a:cs typeface="Times New Roman"/>
              </a:rPr>
              <a:t>reported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they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someone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family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dropped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before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completing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 education.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647065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Barriers: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survey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indicated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barriers,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for </a:t>
            </a:r>
            <a:r>
              <a:rPr sz="1200" spc="-10" dirty="0">
                <a:latin typeface="Times New Roman"/>
                <a:cs typeface="Times New Roman"/>
              </a:rPr>
              <a:t>children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families,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were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significant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factor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contributing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dropout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rates. </a:t>
            </a:r>
            <a:r>
              <a:rPr sz="1200" dirty="0">
                <a:latin typeface="Times New Roman"/>
                <a:cs typeface="Times New Roman"/>
              </a:rPr>
              <a:t>Nearly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60%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respondents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cited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constraints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dropping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school.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647065" algn="just">
              <a:lnSpc>
                <a:spcPct val="1434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Shortage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Qualified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Teachers: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interviews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conducted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professionals </a:t>
            </a:r>
            <a:r>
              <a:rPr sz="1200" dirty="0">
                <a:latin typeface="Times New Roman"/>
                <a:cs typeface="Times New Roman"/>
              </a:rPr>
              <a:t>revealed a shortage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qualified teachers 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area, which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was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 significant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providing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above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highlight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urgent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276" y="5015610"/>
            <a:ext cx="6138545" cy="4547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Discussion: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715" indent="751205" algn="just">
              <a:lnSpc>
                <a:spcPct val="1434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discussion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results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mini-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reveals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adequate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facilities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major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concern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significant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disadvantages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among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students.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compounded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socioeconomic conditions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community,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which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limit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quality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facilities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nearby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towns.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789305" algn="just">
              <a:lnSpc>
                <a:spcPct val="1438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One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 implication of these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urgent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establishment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better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infrastructure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community.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only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students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with </a:t>
            </a:r>
            <a:r>
              <a:rPr sz="1200" spc="-10" dirty="0">
                <a:latin typeface="Times New Roman"/>
                <a:cs typeface="Times New Roman"/>
              </a:rPr>
              <a:t>access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necessary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resources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but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improve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their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overall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academic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performance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opportunities.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Moreover,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significant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barrier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economic development,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ability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skilled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workforce.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" indent="789305" algn="just">
              <a:lnSpc>
                <a:spcPct val="143500"/>
              </a:lnSpc>
            </a:pP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important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implication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greater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 </a:t>
            </a:r>
            <a:r>
              <a:rPr sz="1200" dirty="0">
                <a:latin typeface="Times New Roman"/>
                <a:cs typeface="Times New Roman"/>
              </a:rPr>
              <a:t>awareness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education.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information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education,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career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opportunities,</a:t>
            </a:r>
            <a:r>
              <a:rPr sz="1200" spc="1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importance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completing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school.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These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organized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collaboration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 </a:t>
            </a:r>
            <a:r>
              <a:rPr sz="1200" dirty="0">
                <a:latin typeface="Times New Roman"/>
                <a:cs typeface="Times New Roman"/>
              </a:rPr>
              <a:t>professionals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organizations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dissemination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accurate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reliable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32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761238"/>
            <a:ext cx="6141720" cy="8451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51205" algn="just">
              <a:lnSpc>
                <a:spcPct val="143800"/>
              </a:lnSpc>
              <a:spcBef>
                <a:spcPts val="95"/>
              </a:spcBef>
            </a:pPr>
            <a:r>
              <a:rPr sz="1200" dirty="0">
                <a:latin typeface="Times New Roman"/>
                <a:cs typeface="Times New Roman"/>
              </a:rPr>
              <a:t>Finally,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mini-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highlight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greater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government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intervention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logistical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establishment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facilities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awareness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programs.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Additionally,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could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incentivize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qualified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teachers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such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housing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allowances,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bonuses,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professional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development opportunities.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713105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conclusion,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facilities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1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serious </a:t>
            </a:r>
            <a:r>
              <a:rPr sz="1200" dirty="0">
                <a:latin typeface="Times New Roman"/>
                <a:cs typeface="Times New Roman"/>
              </a:rPr>
              <a:t>implications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academic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socio-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residents.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mini-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highlight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urgent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through 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establishment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better educational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infrastructure,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greater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awareness,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support.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715" indent="713105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mini-</a:t>
            </a:r>
            <a:r>
              <a:rPr sz="1200" dirty="0">
                <a:latin typeface="Times New Roman"/>
                <a:cs typeface="Times New Roman"/>
              </a:rPr>
              <a:t>project,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concluded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quality educational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facilities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several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students.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absence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adequate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made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difficult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quality </a:t>
            </a:r>
            <a:r>
              <a:rPr sz="1200" dirty="0">
                <a:latin typeface="Times New Roman"/>
                <a:cs typeface="Times New Roman"/>
              </a:rPr>
              <a:t>education,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leading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opportunities.The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revealed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there 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awareness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among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residents about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importance of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 and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benefits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completing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school.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has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resulted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3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3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limited</a:t>
            </a:r>
            <a:r>
              <a:rPr sz="1200" spc="3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socio-economic development</a:t>
            </a:r>
            <a:r>
              <a:rPr sz="1200" dirty="0">
                <a:latin typeface="Times New Roman"/>
                <a:cs typeface="Times New Roman"/>
              </a:rPr>
              <a:t> 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255" indent="751205" algn="just">
              <a:lnSpc>
                <a:spcPct val="1436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Therefore,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recommended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concerned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authorities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immediate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spc="-10" dirty="0">
                <a:latin typeface="Times New Roman"/>
                <a:cs typeface="Times New Roman"/>
              </a:rPr>
              <a:t>improve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infrastructure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students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with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academic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performance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opportunities. </a:t>
            </a:r>
            <a:r>
              <a:rPr sz="1200" dirty="0">
                <a:latin typeface="Times New Roman"/>
                <a:cs typeface="Times New Roman"/>
              </a:rPr>
              <a:t>Additionally,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recommended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awareness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campaigns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conducted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regularly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to </a:t>
            </a:r>
            <a:r>
              <a:rPr sz="1200" dirty="0">
                <a:latin typeface="Times New Roman"/>
                <a:cs typeface="Times New Roman"/>
              </a:rPr>
              <a:t>educate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residents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 importance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 completing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school.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would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reducing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promoting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3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3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31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spc="-10" dirty="0">
                <a:latin typeface="Times New Roman"/>
                <a:cs typeface="Times New Roman"/>
              </a:rPr>
              <a:t>community.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255" indent="761365" algn="just">
              <a:lnSpc>
                <a:spcPct val="1436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conclusion,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improving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infrastructure</a:t>
            </a:r>
            <a:r>
              <a:rPr sz="1200" spc="10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conducting</a:t>
            </a:r>
            <a:r>
              <a:rPr sz="1200" spc="10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educational </a:t>
            </a:r>
            <a:r>
              <a:rPr sz="1200" dirty="0">
                <a:latin typeface="Times New Roman"/>
                <a:cs typeface="Times New Roman"/>
              </a:rPr>
              <a:t>awareness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campaigns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essential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steps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taken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outcomes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community.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mini-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underscore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urgent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address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students.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33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839215"/>
            <a:ext cx="6140450" cy="6826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Recommendations: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6985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1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implications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mini-</a:t>
            </a:r>
            <a:r>
              <a:rPr sz="1200" dirty="0">
                <a:latin typeface="Times New Roman"/>
                <a:cs typeface="Times New Roman"/>
              </a:rPr>
              <a:t>project,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recommendations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are </a:t>
            </a:r>
            <a:r>
              <a:rPr sz="1200" spc="-10" dirty="0">
                <a:latin typeface="Times New Roman"/>
                <a:cs typeface="Times New Roman"/>
              </a:rPr>
              <a:t>suggested: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Times New Roman"/>
              <a:cs typeface="Times New Roman"/>
            </a:endParaRPr>
          </a:p>
          <a:p>
            <a:pPr marL="265430" marR="6985" indent="-228600">
              <a:lnSpc>
                <a:spcPct val="143300"/>
              </a:lnSpc>
              <a:buAutoNum type="arabicPeriod"/>
              <a:tabLst>
                <a:tab pos="265430" algn="l"/>
              </a:tabLst>
            </a:pPr>
            <a:r>
              <a:rPr sz="1200" dirty="0">
                <a:latin typeface="Times New Roman"/>
                <a:cs typeface="Times New Roman"/>
              </a:rPr>
              <a:t>Conduct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further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research 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reasons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behind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solutions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overcome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barriers.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65430" marR="8255" indent="-228600">
              <a:lnSpc>
                <a:spcPct val="143300"/>
              </a:lnSpc>
              <a:buAutoNum type="arabicPeriod"/>
              <a:tabLst>
                <a:tab pos="26543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concerned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authorities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take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necessary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steps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establish</a:t>
            </a:r>
            <a:r>
              <a:rPr sz="1200" spc="114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11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educational infrastructure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65430" marR="5080" indent="-228600">
              <a:lnSpc>
                <a:spcPct val="143300"/>
              </a:lnSpc>
              <a:buAutoNum type="arabicPeriod"/>
              <a:tabLst>
                <a:tab pos="265430" algn="l"/>
              </a:tabLst>
            </a:pPr>
            <a:r>
              <a:rPr sz="1200" dirty="0">
                <a:latin typeface="Times New Roman"/>
                <a:cs typeface="Times New Roman"/>
              </a:rPr>
              <a:t>Awareness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campaigns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conducted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members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about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benefits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completing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school.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65430" marR="5715" indent="-228600">
              <a:lnSpc>
                <a:spcPct val="143300"/>
              </a:lnSpc>
              <a:buAutoNum type="arabicPeriod"/>
              <a:tabLst>
                <a:tab pos="265430" algn="l"/>
              </a:tabLst>
            </a:pPr>
            <a:r>
              <a:rPr sz="1200" dirty="0">
                <a:latin typeface="Times New Roman"/>
                <a:cs typeface="Times New Roman"/>
              </a:rPr>
              <a:t>Special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focus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given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scholarships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from </a:t>
            </a:r>
            <a:r>
              <a:rPr sz="1200" spc="-10" dirty="0">
                <a:latin typeface="Times New Roman"/>
                <a:cs typeface="Times New Roman"/>
              </a:rPr>
              <a:t>low-</a:t>
            </a:r>
            <a:r>
              <a:rPr sz="1200" dirty="0">
                <a:latin typeface="Times New Roman"/>
                <a:cs typeface="Times New Roman"/>
              </a:rPr>
              <a:t>income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families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economic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barriers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65430" marR="6350" indent="-228600">
              <a:lnSpc>
                <a:spcPct val="142500"/>
              </a:lnSpc>
              <a:buAutoNum type="arabicPeriod"/>
              <a:tabLst>
                <a:tab pos="26543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involvement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planning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implementation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programs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 creating</a:t>
            </a:r>
            <a:r>
              <a:rPr sz="1200" spc="-10" dirty="0">
                <a:latin typeface="Times New Roman"/>
                <a:cs typeface="Times New Roman"/>
              </a:rPr>
              <a:t> community-</a:t>
            </a: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-10" dirty="0">
                <a:latin typeface="Times New Roman"/>
                <a:cs typeface="Times New Roman"/>
              </a:rPr>
              <a:t> educational committees.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65430" marR="6985" indent="-228600">
              <a:lnSpc>
                <a:spcPct val="142500"/>
              </a:lnSpc>
              <a:buAutoNum type="arabicPeriod"/>
              <a:tabLst>
                <a:tab pos="265430" algn="l"/>
              </a:tabLst>
            </a:pPr>
            <a:r>
              <a:rPr sz="1200" spc="-10" dirty="0">
                <a:latin typeface="Times New Roman"/>
                <a:cs typeface="Times New Roman"/>
              </a:rPr>
              <a:t>Proper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training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be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provided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teachers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improve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the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quality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 </a:t>
            </a:r>
            <a:r>
              <a:rPr sz="1200" dirty="0">
                <a:latin typeface="Times New Roman"/>
                <a:cs typeface="Times New Roman"/>
              </a:rPr>
              <a:t>provided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students.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  <a:buFont typeface="Times New Roman"/>
              <a:buAutoNum type="arabicPeriod"/>
            </a:pPr>
            <a:endParaRPr sz="1200">
              <a:latin typeface="Times New Roman"/>
              <a:cs typeface="Times New Roman"/>
            </a:endParaRPr>
          </a:p>
          <a:p>
            <a:pPr marL="265430" marR="6350" indent="-228600">
              <a:lnSpc>
                <a:spcPct val="143300"/>
              </a:lnSpc>
              <a:buAutoNum type="arabicPeriod"/>
              <a:tabLst>
                <a:tab pos="265430" algn="l"/>
              </a:tabLst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government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13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allocate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sufficient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funds</a:t>
            </a:r>
            <a:r>
              <a:rPr sz="1200" spc="13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125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educational infrastructure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rural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remote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areas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equal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20" dirty="0">
                <a:latin typeface="Times New Roman"/>
                <a:cs typeface="Times New Roman"/>
              </a:rPr>
              <a:t> all.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Times New Roman"/>
              <a:cs typeface="Times New Roman"/>
            </a:endParaRPr>
          </a:p>
          <a:p>
            <a:pPr marL="265430" marR="5715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recommendations,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access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quality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overall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students.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276" y="8390381"/>
            <a:ext cx="6141085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References: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715">
              <a:lnSpc>
                <a:spcPct val="143300"/>
              </a:lnSpc>
            </a:pPr>
            <a:r>
              <a:rPr sz="1200" spc="-10" dirty="0">
                <a:latin typeface="Times New Roman"/>
                <a:cs typeface="Times New Roman"/>
              </a:rPr>
              <a:t>Here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some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websites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related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topic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"Community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Service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Report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Dropout rate":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Times New Roman"/>
              <a:cs typeface="Times New Roman"/>
            </a:endParaRPr>
          </a:p>
          <a:p>
            <a:pPr marL="312420" marR="5080" indent="-228600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1.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dirty="0">
                <a:latin typeface="Times New Roman"/>
                <a:cs typeface="Times New Roman"/>
              </a:rPr>
              <a:t>UNESCO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(</a:t>
            </a:r>
            <a:r>
              <a:rPr sz="1200" dirty="0">
                <a:solidFill>
                  <a:srgbClr val="040C28"/>
                </a:solidFill>
                <a:latin typeface="Times New Roman"/>
                <a:cs typeface="Times New Roman"/>
              </a:rPr>
              <a:t>United</a:t>
            </a:r>
            <a:r>
              <a:rPr sz="1200" spc="19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40C28"/>
                </a:solidFill>
                <a:latin typeface="Times New Roman"/>
                <a:cs typeface="Times New Roman"/>
              </a:rPr>
              <a:t>Nations</a:t>
            </a:r>
            <a:r>
              <a:rPr sz="1200" spc="19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40C28"/>
                </a:solidFill>
                <a:latin typeface="Times New Roman"/>
                <a:cs typeface="Times New Roman"/>
              </a:rPr>
              <a:t>Educational,</a:t>
            </a:r>
            <a:r>
              <a:rPr sz="1200" spc="19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40C28"/>
                </a:solidFill>
                <a:latin typeface="Times New Roman"/>
                <a:cs typeface="Times New Roman"/>
              </a:rPr>
              <a:t>Scientific</a:t>
            </a:r>
            <a:r>
              <a:rPr sz="1200" spc="190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40C28"/>
                </a:solidFill>
                <a:latin typeface="Times New Roman"/>
                <a:cs typeface="Times New Roman"/>
              </a:rPr>
              <a:t>and</a:t>
            </a:r>
            <a:r>
              <a:rPr sz="1200" spc="19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40C28"/>
                </a:solidFill>
                <a:latin typeface="Times New Roman"/>
                <a:cs typeface="Times New Roman"/>
              </a:rPr>
              <a:t>Cultural</a:t>
            </a:r>
            <a:r>
              <a:rPr sz="1200" spc="195" dirty="0">
                <a:solidFill>
                  <a:srgbClr val="040C28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040C28"/>
                </a:solidFill>
                <a:latin typeface="Times New Roman"/>
                <a:cs typeface="Times New Roman"/>
              </a:rPr>
              <a:t>Organization</a:t>
            </a:r>
            <a:r>
              <a:rPr sz="1200" dirty="0">
                <a:solidFill>
                  <a:srgbClr val="1F2023"/>
                </a:solidFill>
                <a:latin typeface="Times New Roman"/>
                <a:cs typeface="Times New Roman"/>
              </a:rPr>
              <a:t>.</a:t>
            </a:r>
            <a:r>
              <a:rPr sz="1200" b="1" dirty="0">
                <a:latin typeface="Times New Roman"/>
                <a:cs typeface="Times New Roman"/>
              </a:rPr>
              <a:t>)</a:t>
            </a:r>
            <a:r>
              <a:rPr sz="1200" b="1" spc="19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-</a:t>
            </a:r>
            <a:r>
              <a:rPr sz="1200" b="1" spc="19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Education: </a:t>
            </a:r>
            <a:r>
              <a:rPr sz="12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2"/>
              </a:rPr>
              <a:t>https://en.unesco.org/themes/education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34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3904" y="752668"/>
            <a:ext cx="6068695" cy="319595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0"/>
              </a:spcBef>
              <a:buAutoNum type="arabicPeriod" startAt="2"/>
              <a:tabLst>
                <a:tab pos="241300" algn="l"/>
                <a:tab pos="1179195" algn="l"/>
                <a:tab pos="1499235" algn="l"/>
                <a:tab pos="2261870" algn="l"/>
                <a:tab pos="3211195" algn="l"/>
                <a:tab pos="3575050" algn="l"/>
                <a:tab pos="4539615" algn="l"/>
                <a:tab pos="5201285" algn="l"/>
                <a:tab pos="5394325" algn="l"/>
              </a:tabLst>
            </a:pPr>
            <a:r>
              <a:rPr sz="1200" spc="-10" dirty="0">
                <a:latin typeface="Times New Roman"/>
                <a:cs typeface="Times New Roman"/>
              </a:rPr>
              <a:t>Organization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for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Economic</a:t>
            </a:r>
            <a:r>
              <a:rPr sz="1200" dirty="0">
                <a:latin typeface="Times New Roman"/>
                <a:cs typeface="Times New Roman"/>
              </a:rPr>
              <a:t>	Co-</a:t>
            </a:r>
            <a:r>
              <a:rPr sz="1200" spc="-10" dirty="0">
                <a:latin typeface="Times New Roman"/>
                <a:cs typeface="Times New Roman"/>
              </a:rPr>
              <a:t>operation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25" dirty="0">
                <a:latin typeface="Times New Roman"/>
                <a:cs typeface="Times New Roman"/>
              </a:rPr>
              <a:t>and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Development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(OECD)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50" dirty="0">
                <a:latin typeface="Times New Roman"/>
                <a:cs typeface="Times New Roman"/>
              </a:rPr>
              <a:t>-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200" spc="-10" dirty="0">
                <a:latin typeface="Times New Roman"/>
                <a:cs typeface="Times New Roman"/>
              </a:rPr>
              <a:t>Education: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45"/>
              </a:spcBef>
            </a:pPr>
            <a:r>
              <a:rPr sz="11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2"/>
              </a:rPr>
              <a:t>https://www.oecd.org/education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endParaRPr sz="11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National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Center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Statistics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(NCES)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Rates: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3"/>
              </a:rPr>
              <a:t>https://nces.ed.gov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Times New Roman"/>
              <a:buAutoNum type="arabicPeriod" startAt="3"/>
            </a:pPr>
            <a:endParaRPr sz="1200">
              <a:latin typeface="Times New Roman"/>
              <a:cs typeface="Times New Roman"/>
            </a:endParaRPr>
          </a:p>
          <a:p>
            <a:pPr marL="277495" marR="5080" indent="-264795" algn="just">
              <a:lnSpc>
                <a:spcPct val="143300"/>
              </a:lnSpc>
              <a:buAutoNum type="arabicPeriod" startAt="3"/>
              <a:tabLst>
                <a:tab pos="279400" algn="l"/>
              </a:tabLst>
            </a:pPr>
            <a:r>
              <a:rPr sz="1200" dirty="0">
                <a:latin typeface="Times New Roman"/>
                <a:cs typeface="Times New Roman"/>
              </a:rPr>
              <a:t>National</a:t>
            </a:r>
            <a:r>
              <a:rPr sz="1200" spc="420" dirty="0">
                <a:latin typeface="Times New Roman"/>
                <a:cs typeface="Times New Roman"/>
              </a:rPr>
              <a:t>   </a:t>
            </a:r>
            <a:r>
              <a:rPr sz="1200" dirty="0">
                <a:latin typeface="Times New Roman"/>
                <a:cs typeface="Times New Roman"/>
              </a:rPr>
              <a:t>Council</a:t>
            </a:r>
            <a:r>
              <a:rPr sz="1200" spc="420" dirty="0">
                <a:latin typeface="Times New Roman"/>
                <a:cs typeface="Times New Roman"/>
              </a:rPr>
              <a:t> 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20" dirty="0">
                <a:latin typeface="Times New Roman"/>
                <a:cs typeface="Times New Roman"/>
              </a:rPr>
              <a:t>  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420" dirty="0">
                <a:latin typeface="Times New Roman"/>
                <a:cs typeface="Times New Roman"/>
              </a:rPr>
              <a:t>   </a:t>
            </a:r>
            <a:r>
              <a:rPr sz="1200" dirty="0">
                <a:latin typeface="Times New Roman"/>
                <a:cs typeface="Times New Roman"/>
              </a:rPr>
              <a:t>Research</a:t>
            </a:r>
            <a:r>
              <a:rPr sz="1200" spc="420" dirty="0">
                <a:latin typeface="Times New Roman"/>
                <a:cs typeface="Times New Roman"/>
              </a:rPr>
              <a:t> 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20" dirty="0">
                <a:latin typeface="Times New Roman"/>
                <a:cs typeface="Times New Roman"/>
              </a:rPr>
              <a:t>  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420" dirty="0">
                <a:latin typeface="Times New Roman"/>
                <a:cs typeface="Times New Roman"/>
              </a:rPr>
              <a:t>   </a:t>
            </a:r>
            <a:r>
              <a:rPr sz="1200" spc="-10" dirty="0">
                <a:latin typeface="Times New Roman"/>
                <a:cs typeface="Times New Roman"/>
              </a:rPr>
              <a:t>(NCERT)</a:t>
            </a:r>
            <a:r>
              <a:rPr sz="1200" b="1" spc="-10" dirty="0">
                <a:latin typeface="Times New Roman"/>
                <a:cs typeface="Times New Roman"/>
              </a:rPr>
              <a:t>: 	</a:t>
            </a:r>
            <a:r>
              <a:rPr sz="12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4"/>
              </a:rPr>
              <a:t>https://ncert.nic.in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buFont typeface="Times New Roman"/>
              <a:buAutoNum type="arabicPeriod" startAt="3"/>
            </a:pPr>
            <a:endParaRPr sz="12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AutoNum type="arabicPeriod" startAt="3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Centre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Civil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Society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(CCS)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Reform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India:</a:t>
            </a:r>
            <a:r>
              <a:rPr sz="1200" spc="120" dirty="0">
                <a:latin typeface="Times New Roman"/>
                <a:cs typeface="Times New Roman"/>
              </a:rPr>
              <a:t>  </a:t>
            </a:r>
            <a:r>
              <a:rPr sz="12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5"/>
              </a:rPr>
              <a:t>https://ccs.in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5"/>
              </a:spcBef>
              <a:buFont typeface="Times New Roman"/>
              <a:buAutoNum type="arabicPeriod" startAt="3"/>
            </a:pPr>
            <a:endParaRPr sz="12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43400"/>
              </a:lnSpc>
              <a:spcBef>
                <a:spcPts val="5"/>
              </a:spcBef>
              <a:buAutoNum type="arabicPeriod" startAt="3"/>
              <a:tabLst>
                <a:tab pos="241300" algn="l"/>
              </a:tabLst>
            </a:pPr>
            <a:r>
              <a:rPr sz="1200" dirty="0">
                <a:latin typeface="Times New Roman"/>
                <a:cs typeface="Times New Roman"/>
              </a:rPr>
              <a:t>Right</a:t>
            </a:r>
            <a:r>
              <a:rPr sz="1200" spc="434" dirty="0">
                <a:latin typeface="Times New Roman"/>
                <a:cs typeface="Times New Roman"/>
              </a:rPr>
              <a:t>  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434" dirty="0">
                <a:latin typeface="Times New Roman"/>
                <a:cs typeface="Times New Roman"/>
              </a:rPr>
              <a:t>   </a:t>
            </a:r>
            <a:r>
              <a:rPr sz="1200" dirty="0">
                <a:latin typeface="Times New Roman"/>
                <a:cs typeface="Times New Roman"/>
              </a:rPr>
              <a:t>Children</a:t>
            </a:r>
            <a:r>
              <a:rPr sz="1200" spc="440" dirty="0">
                <a:latin typeface="Times New Roman"/>
                <a:cs typeface="Times New Roman"/>
              </a:rPr>
              <a:t>  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434" dirty="0">
                <a:latin typeface="Times New Roman"/>
                <a:cs typeface="Times New Roman"/>
              </a:rPr>
              <a:t>   </a:t>
            </a:r>
            <a:r>
              <a:rPr sz="1200" dirty="0">
                <a:latin typeface="Times New Roman"/>
                <a:cs typeface="Times New Roman"/>
              </a:rPr>
              <a:t>Free</a:t>
            </a:r>
            <a:r>
              <a:rPr sz="1200" spc="434" dirty="0">
                <a:latin typeface="Times New Roman"/>
                <a:cs typeface="Times New Roman"/>
              </a:rPr>
              <a:t>  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40" dirty="0">
                <a:latin typeface="Times New Roman"/>
                <a:cs typeface="Times New Roman"/>
              </a:rPr>
              <a:t>   </a:t>
            </a:r>
            <a:r>
              <a:rPr sz="1200" dirty="0">
                <a:latin typeface="Times New Roman"/>
                <a:cs typeface="Times New Roman"/>
              </a:rPr>
              <a:t>Compulsory</a:t>
            </a:r>
            <a:r>
              <a:rPr sz="1200" spc="440" dirty="0">
                <a:latin typeface="Times New Roman"/>
                <a:cs typeface="Times New Roman"/>
              </a:rPr>
              <a:t>  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434" dirty="0">
                <a:latin typeface="Times New Roman"/>
                <a:cs typeface="Times New Roman"/>
              </a:rPr>
              <a:t>   </a:t>
            </a:r>
            <a:r>
              <a:rPr sz="1200" dirty="0">
                <a:latin typeface="Times New Roman"/>
                <a:cs typeface="Times New Roman"/>
              </a:rPr>
              <a:t>Act</a:t>
            </a:r>
            <a:r>
              <a:rPr sz="1200" spc="455" dirty="0">
                <a:latin typeface="Times New Roman"/>
                <a:cs typeface="Times New Roman"/>
              </a:rPr>
              <a:t>   </a:t>
            </a:r>
            <a:r>
              <a:rPr sz="1200" spc="-50" dirty="0">
                <a:latin typeface="Times New Roman"/>
                <a:cs typeface="Times New Roman"/>
              </a:rPr>
              <a:t>- </a:t>
            </a:r>
            <a:r>
              <a:rPr sz="12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6"/>
              </a:rPr>
              <a:t>https://en.wikipedia.org/wiki/Right_of_Children_to_Free_and_Compulsory_Education_Act,_2</a:t>
            </a:r>
            <a:r>
              <a:rPr sz="1200" spc="-10" dirty="0">
                <a:solidFill>
                  <a:srgbClr val="467885"/>
                </a:solidFill>
                <a:latin typeface="Times New Roman"/>
                <a:cs typeface="Times New Roman"/>
              </a:rPr>
              <a:t> </a:t>
            </a:r>
            <a:r>
              <a:rPr sz="1200" u="sng" spc="-2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Times New Roman"/>
                <a:cs typeface="Times New Roman"/>
                <a:hlinkClick r:id="rId6"/>
              </a:rPr>
              <a:t>009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2276" y="4427347"/>
            <a:ext cx="10845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Appendices: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4800" y="304800"/>
            <a:ext cx="6962140" cy="10097770"/>
            <a:chOff x="304800" y="304800"/>
            <a:chExt cx="6962140" cy="10097770"/>
          </a:xfrm>
        </p:grpSpPr>
        <p:sp>
          <p:nvSpPr>
            <p:cNvPr id="5" name="object 5"/>
            <p:cNvSpPr/>
            <p:nvPr/>
          </p:nvSpPr>
          <p:spPr>
            <a:xfrm>
              <a:off x="304800" y="304799"/>
              <a:ext cx="6962140" cy="10097770"/>
            </a:xfrm>
            <a:custGeom>
              <a:avLst/>
              <a:gdLst/>
              <a:ahLst/>
              <a:cxnLst/>
              <a:rect l="l" t="t" r="r" b="b"/>
              <a:pathLst>
                <a:path w="6962140" h="10097770">
                  <a:moveTo>
                    <a:pt x="6961632" y="10091636"/>
                  </a:moveTo>
                  <a:lnTo>
                    <a:pt x="6955536" y="10091636"/>
                  </a:lnTo>
                  <a:lnTo>
                    <a:pt x="6096" y="10091636"/>
                  </a:lnTo>
                  <a:lnTo>
                    <a:pt x="0" y="10091636"/>
                  </a:lnTo>
                  <a:lnTo>
                    <a:pt x="0" y="10097719"/>
                  </a:lnTo>
                  <a:lnTo>
                    <a:pt x="6096" y="10097719"/>
                  </a:lnTo>
                  <a:lnTo>
                    <a:pt x="6955536" y="10097719"/>
                  </a:lnTo>
                  <a:lnTo>
                    <a:pt x="6961632" y="10097719"/>
                  </a:lnTo>
                  <a:lnTo>
                    <a:pt x="6961632" y="10091636"/>
                  </a:lnTo>
                  <a:close/>
                </a:path>
                <a:path w="6962140" h="10097770">
                  <a:moveTo>
                    <a:pt x="6961632" y="0"/>
                  </a:moveTo>
                  <a:lnTo>
                    <a:pt x="6955536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45"/>
                  </a:lnTo>
                  <a:lnTo>
                    <a:pt x="0" y="10091623"/>
                  </a:lnTo>
                  <a:lnTo>
                    <a:pt x="6096" y="10091623"/>
                  </a:lnTo>
                  <a:lnTo>
                    <a:pt x="6096" y="6096"/>
                  </a:lnTo>
                  <a:lnTo>
                    <a:pt x="6955536" y="6096"/>
                  </a:lnTo>
                  <a:lnTo>
                    <a:pt x="6955536" y="10091623"/>
                  </a:lnTo>
                  <a:lnTo>
                    <a:pt x="6961632" y="10091623"/>
                  </a:lnTo>
                  <a:lnTo>
                    <a:pt x="6961632" y="6096"/>
                  </a:lnTo>
                  <a:lnTo>
                    <a:pt x="69616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04160" y="6225540"/>
              <a:ext cx="1993773" cy="20069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90444" y="6257544"/>
              <a:ext cx="825372" cy="11412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91750" y="6259448"/>
              <a:ext cx="824230" cy="1139825"/>
            </a:xfrm>
            <a:custGeom>
              <a:avLst/>
              <a:gdLst/>
              <a:ahLst/>
              <a:cxnLst/>
              <a:rect l="l" t="t" r="r" b="b"/>
              <a:pathLst>
                <a:path w="824229" h="1139825">
                  <a:moveTo>
                    <a:pt x="14314" y="1139316"/>
                  </a:moveTo>
                  <a:lnTo>
                    <a:pt x="7269" y="1091349"/>
                  </a:lnTo>
                  <a:lnTo>
                    <a:pt x="2562" y="1043549"/>
                  </a:lnTo>
                  <a:lnTo>
                    <a:pt x="153" y="995980"/>
                  </a:lnTo>
                  <a:lnTo>
                    <a:pt x="0" y="948703"/>
                  </a:lnTo>
                  <a:lnTo>
                    <a:pt x="2063" y="901783"/>
                  </a:lnTo>
                  <a:lnTo>
                    <a:pt x="6302" y="855282"/>
                  </a:lnTo>
                  <a:lnTo>
                    <a:pt x="12676" y="809264"/>
                  </a:lnTo>
                  <a:lnTo>
                    <a:pt x="21145" y="763791"/>
                  </a:lnTo>
                  <a:lnTo>
                    <a:pt x="31668" y="718927"/>
                  </a:lnTo>
                  <a:lnTo>
                    <a:pt x="44204" y="674734"/>
                  </a:lnTo>
                  <a:lnTo>
                    <a:pt x="58714" y="631276"/>
                  </a:lnTo>
                  <a:lnTo>
                    <a:pt x="75157" y="588616"/>
                  </a:lnTo>
                  <a:lnTo>
                    <a:pt x="93491" y="546816"/>
                  </a:lnTo>
                  <a:lnTo>
                    <a:pt x="113678" y="505940"/>
                  </a:lnTo>
                  <a:lnTo>
                    <a:pt x="135675" y="466051"/>
                  </a:lnTo>
                  <a:lnTo>
                    <a:pt x="159444" y="427212"/>
                  </a:lnTo>
                  <a:lnTo>
                    <a:pt x="184942" y="389485"/>
                  </a:lnTo>
                  <a:lnTo>
                    <a:pt x="212130" y="352934"/>
                  </a:lnTo>
                  <a:lnTo>
                    <a:pt x="240967" y="317623"/>
                  </a:lnTo>
                  <a:lnTo>
                    <a:pt x="271412" y="283613"/>
                  </a:lnTo>
                  <a:lnTo>
                    <a:pt x="303426" y="250968"/>
                  </a:lnTo>
                  <a:lnTo>
                    <a:pt x="336967" y="219752"/>
                  </a:lnTo>
                  <a:lnTo>
                    <a:pt x="371996" y="190026"/>
                  </a:lnTo>
                  <a:lnTo>
                    <a:pt x="408471" y="161855"/>
                  </a:lnTo>
                  <a:lnTo>
                    <a:pt x="446352" y="135301"/>
                  </a:lnTo>
                  <a:lnTo>
                    <a:pt x="485598" y="110427"/>
                  </a:lnTo>
                  <a:lnTo>
                    <a:pt x="526170" y="87297"/>
                  </a:lnTo>
                  <a:lnTo>
                    <a:pt x="568026" y="65972"/>
                  </a:lnTo>
                  <a:lnTo>
                    <a:pt x="611126" y="46517"/>
                  </a:lnTo>
                  <a:lnTo>
                    <a:pt x="655430" y="28995"/>
                  </a:lnTo>
                  <a:lnTo>
                    <a:pt x="700896" y="13468"/>
                  </a:lnTo>
                  <a:lnTo>
                    <a:pt x="747485" y="0"/>
                  </a:lnTo>
                  <a:lnTo>
                    <a:pt x="824066" y="290956"/>
                  </a:lnTo>
                  <a:lnTo>
                    <a:pt x="776909" y="305147"/>
                  </a:lnTo>
                  <a:lnTo>
                    <a:pt x="731439" y="322345"/>
                  </a:lnTo>
                  <a:lnTo>
                    <a:pt x="687743" y="342413"/>
                  </a:lnTo>
                  <a:lnTo>
                    <a:pt x="645909" y="365216"/>
                  </a:lnTo>
                  <a:lnTo>
                    <a:pt x="606024" y="390619"/>
                  </a:lnTo>
                  <a:lnTo>
                    <a:pt x="568176" y="418485"/>
                  </a:lnTo>
                  <a:lnTo>
                    <a:pt x="532451" y="448678"/>
                  </a:lnTo>
                  <a:lnTo>
                    <a:pt x="498938" y="481063"/>
                  </a:lnTo>
                  <a:lnTo>
                    <a:pt x="467723" y="515504"/>
                  </a:lnTo>
                  <a:lnTo>
                    <a:pt x="438894" y="551865"/>
                  </a:lnTo>
                  <a:lnTo>
                    <a:pt x="412539" y="590010"/>
                  </a:lnTo>
                  <a:lnTo>
                    <a:pt x="388744" y="629803"/>
                  </a:lnTo>
                  <a:lnTo>
                    <a:pt x="367597" y="671109"/>
                  </a:lnTo>
                  <a:lnTo>
                    <a:pt x="349186" y="713792"/>
                  </a:lnTo>
                  <a:lnTo>
                    <a:pt x="333598" y="757715"/>
                  </a:lnTo>
                  <a:lnTo>
                    <a:pt x="320920" y="802744"/>
                  </a:lnTo>
                  <a:lnTo>
                    <a:pt x="311239" y="848742"/>
                  </a:lnTo>
                  <a:lnTo>
                    <a:pt x="304644" y="895573"/>
                  </a:lnTo>
                  <a:lnTo>
                    <a:pt x="301221" y="943102"/>
                  </a:lnTo>
                  <a:lnTo>
                    <a:pt x="301057" y="991193"/>
                  </a:lnTo>
                  <a:lnTo>
                    <a:pt x="304241" y="1039710"/>
                  </a:lnTo>
                  <a:lnTo>
                    <a:pt x="310859" y="1088516"/>
                  </a:lnTo>
                  <a:lnTo>
                    <a:pt x="14314" y="113931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37204" y="6225552"/>
              <a:ext cx="257556" cy="32485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539235" y="6226302"/>
              <a:ext cx="255904" cy="324485"/>
            </a:xfrm>
            <a:custGeom>
              <a:avLst/>
              <a:gdLst/>
              <a:ahLst/>
              <a:cxnLst/>
              <a:rect l="l" t="t" r="r" b="b"/>
              <a:pathLst>
                <a:path w="255904" h="324484">
                  <a:moveTo>
                    <a:pt x="0" y="33147"/>
                  </a:moveTo>
                  <a:lnTo>
                    <a:pt x="50287" y="21262"/>
                  </a:lnTo>
                  <a:lnTo>
                    <a:pt x="101100" y="11987"/>
                  </a:lnTo>
                  <a:lnTo>
                    <a:pt x="152320" y="5340"/>
                  </a:lnTo>
                  <a:lnTo>
                    <a:pt x="203833" y="1338"/>
                  </a:lnTo>
                  <a:lnTo>
                    <a:pt x="255524" y="0"/>
                  </a:lnTo>
                  <a:lnTo>
                    <a:pt x="255524" y="300989"/>
                  </a:lnTo>
                  <a:lnTo>
                    <a:pt x="210329" y="302440"/>
                  </a:lnTo>
                  <a:lnTo>
                    <a:pt x="165338" y="306784"/>
                  </a:lnTo>
                  <a:lnTo>
                    <a:pt x="120703" y="314009"/>
                  </a:lnTo>
                  <a:lnTo>
                    <a:pt x="76580" y="324103"/>
                  </a:lnTo>
                  <a:lnTo>
                    <a:pt x="0" y="3314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62427" y="5803337"/>
              <a:ext cx="61626" cy="6088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81172" y="5803337"/>
              <a:ext cx="61372" cy="6088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25240" y="5803337"/>
              <a:ext cx="61753" cy="608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85800" y="5459984"/>
            <a:ext cx="6217920" cy="3345179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900">
              <a:latin typeface="Times New Roman"/>
              <a:cs typeface="Times New Roman"/>
            </a:endParaRPr>
          </a:p>
          <a:p>
            <a:pPr marR="2346325" algn="r">
              <a:lnSpc>
                <a:spcPct val="100000"/>
              </a:lnSpc>
              <a:tabLst>
                <a:tab pos="617855" algn="l"/>
                <a:tab pos="1162685" algn="l"/>
              </a:tabLst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Farming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Others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Unemployed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900">
              <a:latin typeface="Trebuchet MS"/>
              <a:cs typeface="Trebuchet MS"/>
            </a:endParaRPr>
          </a:p>
          <a:p>
            <a:pPr marR="209550" algn="ctr">
              <a:lnSpc>
                <a:spcPct val="100000"/>
              </a:lnSpc>
            </a:pPr>
            <a:r>
              <a:rPr sz="900" spc="-25" dirty="0">
                <a:solidFill>
                  <a:srgbClr val="404040"/>
                </a:solidFill>
                <a:latin typeface="Trebuchet MS"/>
                <a:cs typeface="Trebuchet MS"/>
              </a:rPr>
              <a:t>4.1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900">
              <a:latin typeface="Trebuchet MS"/>
              <a:cs typeface="Trebuchet MS"/>
            </a:endParaRPr>
          </a:p>
          <a:p>
            <a:pPr marL="2280920">
              <a:lnSpc>
                <a:spcPct val="100000"/>
              </a:lnSpc>
              <a:spcBef>
                <a:spcPts val="5"/>
              </a:spcBef>
            </a:pP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23.6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900">
              <a:latin typeface="Trebuchet MS"/>
              <a:cs typeface="Trebuchet MS"/>
            </a:endParaRPr>
          </a:p>
          <a:p>
            <a:pPr marR="2338070" algn="r">
              <a:lnSpc>
                <a:spcPct val="100000"/>
              </a:lnSpc>
            </a:pP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72.3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900">
              <a:latin typeface="Trebuchet MS"/>
              <a:cs typeface="Trebuchet MS"/>
            </a:endParaRPr>
          </a:p>
          <a:p>
            <a:pPr marL="2270760">
              <a:lnSpc>
                <a:spcPct val="100000"/>
              </a:lnSpc>
              <a:spcBef>
                <a:spcPts val="5"/>
              </a:spcBef>
            </a:pPr>
            <a:r>
              <a:rPr sz="1800" b="1" spc="90" dirty="0">
                <a:solidFill>
                  <a:srgbClr val="7E7E7E"/>
                </a:solidFill>
                <a:latin typeface="Trebuchet MS"/>
                <a:cs typeface="Trebuchet MS"/>
              </a:rPr>
              <a:t>OCCUPATION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35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10990" y="1853945"/>
            <a:ext cx="1950085" cy="1959610"/>
            <a:chOff x="2710990" y="1853945"/>
            <a:chExt cx="1950085" cy="19596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89604" y="1862327"/>
              <a:ext cx="971169" cy="193954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8816" y="1862327"/>
              <a:ext cx="1032763" cy="1941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20515" y="1863470"/>
              <a:ext cx="1031240" cy="1940560"/>
            </a:xfrm>
            <a:custGeom>
              <a:avLst/>
              <a:gdLst/>
              <a:ahLst/>
              <a:cxnLst/>
              <a:rect l="l" t="t" r="r" b="b"/>
              <a:pathLst>
                <a:path w="1031239" h="1940560">
                  <a:moveTo>
                    <a:pt x="1031064" y="1938401"/>
                  </a:moveTo>
                  <a:lnTo>
                    <a:pt x="982660" y="1940257"/>
                  </a:lnTo>
                  <a:lnTo>
                    <a:pt x="934722" y="1939743"/>
                  </a:lnTo>
                  <a:lnTo>
                    <a:pt x="887311" y="1936909"/>
                  </a:lnTo>
                  <a:lnTo>
                    <a:pt x="840484" y="1931808"/>
                  </a:lnTo>
                  <a:lnTo>
                    <a:pt x="794302" y="1924491"/>
                  </a:lnTo>
                  <a:lnTo>
                    <a:pt x="748821" y="1915011"/>
                  </a:lnTo>
                  <a:lnTo>
                    <a:pt x="704103" y="1903420"/>
                  </a:lnTo>
                  <a:lnTo>
                    <a:pt x="660205" y="1889769"/>
                  </a:lnTo>
                  <a:lnTo>
                    <a:pt x="617186" y="1874111"/>
                  </a:lnTo>
                  <a:lnTo>
                    <a:pt x="575106" y="1856497"/>
                  </a:lnTo>
                  <a:lnTo>
                    <a:pt x="534023" y="1836979"/>
                  </a:lnTo>
                  <a:lnTo>
                    <a:pt x="493997" y="1815610"/>
                  </a:lnTo>
                  <a:lnTo>
                    <a:pt x="455086" y="1792441"/>
                  </a:lnTo>
                  <a:lnTo>
                    <a:pt x="417349" y="1767524"/>
                  </a:lnTo>
                  <a:lnTo>
                    <a:pt x="380846" y="1740911"/>
                  </a:lnTo>
                  <a:lnTo>
                    <a:pt x="345634" y="1712655"/>
                  </a:lnTo>
                  <a:lnTo>
                    <a:pt x="311774" y="1682806"/>
                  </a:lnTo>
                  <a:lnTo>
                    <a:pt x="279324" y="1651417"/>
                  </a:lnTo>
                  <a:lnTo>
                    <a:pt x="248342" y="1618541"/>
                  </a:lnTo>
                  <a:lnTo>
                    <a:pt x="218889" y="1584228"/>
                  </a:lnTo>
                  <a:lnTo>
                    <a:pt x="191022" y="1548531"/>
                  </a:lnTo>
                  <a:lnTo>
                    <a:pt x="164801" y="1511502"/>
                  </a:lnTo>
                  <a:lnTo>
                    <a:pt x="140286" y="1473192"/>
                  </a:lnTo>
                  <a:lnTo>
                    <a:pt x="117533" y="1433655"/>
                  </a:lnTo>
                  <a:lnTo>
                    <a:pt x="96604" y="1392941"/>
                  </a:lnTo>
                  <a:lnTo>
                    <a:pt x="77556" y="1351102"/>
                  </a:lnTo>
                  <a:lnTo>
                    <a:pt x="60448" y="1308191"/>
                  </a:lnTo>
                  <a:lnTo>
                    <a:pt x="45340" y="1264260"/>
                  </a:lnTo>
                  <a:lnTo>
                    <a:pt x="32291" y="1219359"/>
                  </a:lnTo>
                  <a:lnTo>
                    <a:pt x="21358" y="1173543"/>
                  </a:lnTo>
                  <a:lnTo>
                    <a:pt x="12603" y="1126861"/>
                  </a:lnTo>
                  <a:lnTo>
                    <a:pt x="6082" y="1079367"/>
                  </a:lnTo>
                  <a:lnTo>
                    <a:pt x="1856" y="1031112"/>
                  </a:lnTo>
                  <a:lnTo>
                    <a:pt x="0" y="982708"/>
                  </a:lnTo>
                  <a:lnTo>
                    <a:pt x="515" y="934771"/>
                  </a:lnTo>
                  <a:lnTo>
                    <a:pt x="3350" y="887360"/>
                  </a:lnTo>
                  <a:lnTo>
                    <a:pt x="8454" y="840533"/>
                  </a:lnTo>
                  <a:lnTo>
                    <a:pt x="15773" y="794350"/>
                  </a:lnTo>
                  <a:lnTo>
                    <a:pt x="25255" y="748870"/>
                  </a:lnTo>
                  <a:lnTo>
                    <a:pt x="36850" y="704151"/>
                  </a:lnTo>
                  <a:lnTo>
                    <a:pt x="50504" y="660253"/>
                  </a:lnTo>
                  <a:lnTo>
                    <a:pt x="66166" y="617235"/>
                  </a:lnTo>
                  <a:lnTo>
                    <a:pt x="83784" y="575155"/>
                  </a:lnTo>
                  <a:lnTo>
                    <a:pt x="103305" y="534072"/>
                  </a:lnTo>
                  <a:lnTo>
                    <a:pt x="124678" y="494046"/>
                  </a:lnTo>
                  <a:lnTo>
                    <a:pt x="147851" y="455135"/>
                  </a:lnTo>
                  <a:lnTo>
                    <a:pt x="172772" y="417398"/>
                  </a:lnTo>
                  <a:lnTo>
                    <a:pt x="199388" y="380894"/>
                  </a:lnTo>
                  <a:lnTo>
                    <a:pt x="227648" y="345683"/>
                  </a:lnTo>
                  <a:lnTo>
                    <a:pt x="257499" y="311823"/>
                  </a:lnTo>
                  <a:lnTo>
                    <a:pt x="288890" y="279372"/>
                  </a:lnTo>
                  <a:lnTo>
                    <a:pt x="321769" y="248391"/>
                  </a:lnTo>
                  <a:lnTo>
                    <a:pt x="356084" y="218938"/>
                  </a:lnTo>
                  <a:lnTo>
                    <a:pt x="391781" y="191071"/>
                  </a:lnTo>
                  <a:lnTo>
                    <a:pt x="428811" y="164850"/>
                  </a:lnTo>
                  <a:lnTo>
                    <a:pt x="467120" y="140334"/>
                  </a:lnTo>
                  <a:lnTo>
                    <a:pt x="506657" y="117582"/>
                  </a:lnTo>
                  <a:lnTo>
                    <a:pt x="547369" y="96652"/>
                  </a:lnTo>
                  <a:lnTo>
                    <a:pt x="589204" y="77604"/>
                  </a:lnTo>
                  <a:lnTo>
                    <a:pt x="632112" y="60497"/>
                  </a:lnTo>
                  <a:lnTo>
                    <a:pt x="676038" y="45389"/>
                  </a:lnTo>
                  <a:lnTo>
                    <a:pt x="720933" y="32339"/>
                  </a:lnTo>
                  <a:lnTo>
                    <a:pt x="766742" y="21407"/>
                  </a:lnTo>
                  <a:lnTo>
                    <a:pt x="813415" y="12651"/>
                  </a:lnTo>
                  <a:lnTo>
                    <a:pt x="860900" y="6131"/>
                  </a:lnTo>
                  <a:lnTo>
                    <a:pt x="909144" y="1904"/>
                  </a:lnTo>
                  <a:lnTo>
                    <a:pt x="954864" y="119"/>
                  </a:lnTo>
                  <a:lnTo>
                    <a:pt x="970104" y="0"/>
                  </a:lnTo>
                  <a:lnTo>
                    <a:pt x="970104" y="291083"/>
                  </a:lnTo>
                  <a:lnTo>
                    <a:pt x="921608" y="292789"/>
                  </a:lnTo>
                  <a:lnTo>
                    <a:pt x="874033" y="297827"/>
                  </a:lnTo>
                  <a:lnTo>
                    <a:pt x="827493" y="306084"/>
                  </a:lnTo>
                  <a:lnTo>
                    <a:pt x="782103" y="317445"/>
                  </a:lnTo>
                  <a:lnTo>
                    <a:pt x="737978" y="331795"/>
                  </a:lnTo>
                  <a:lnTo>
                    <a:pt x="695232" y="349018"/>
                  </a:lnTo>
                  <a:lnTo>
                    <a:pt x="653982" y="369001"/>
                  </a:lnTo>
                  <a:lnTo>
                    <a:pt x="614341" y="391627"/>
                  </a:lnTo>
                  <a:lnTo>
                    <a:pt x="576424" y="416782"/>
                  </a:lnTo>
                  <a:lnTo>
                    <a:pt x="540347" y="444352"/>
                  </a:lnTo>
                  <a:lnTo>
                    <a:pt x="506225" y="474221"/>
                  </a:lnTo>
                  <a:lnTo>
                    <a:pt x="474172" y="506274"/>
                  </a:lnTo>
                  <a:lnTo>
                    <a:pt x="444303" y="540396"/>
                  </a:lnTo>
                  <a:lnTo>
                    <a:pt x="416734" y="576473"/>
                  </a:lnTo>
                  <a:lnTo>
                    <a:pt x="391578" y="614389"/>
                  </a:lnTo>
                  <a:lnTo>
                    <a:pt x="368952" y="654030"/>
                  </a:lnTo>
                  <a:lnTo>
                    <a:pt x="348970" y="695281"/>
                  </a:lnTo>
                  <a:lnTo>
                    <a:pt x="331746" y="738026"/>
                  </a:lnTo>
                  <a:lnTo>
                    <a:pt x="317397" y="782152"/>
                  </a:lnTo>
                  <a:lnTo>
                    <a:pt x="306036" y="827542"/>
                  </a:lnTo>
                  <a:lnTo>
                    <a:pt x="297778" y="874082"/>
                  </a:lnTo>
                  <a:lnTo>
                    <a:pt x="292740" y="921657"/>
                  </a:lnTo>
                  <a:lnTo>
                    <a:pt x="291035" y="970152"/>
                  </a:lnTo>
                  <a:lnTo>
                    <a:pt x="292740" y="1018664"/>
                  </a:lnTo>
                  <a:lnTo>
                    <a:pt x="297778" y="1066253"/>
                  </a:lnTo>
                  <a:lnTo>
                    <a:pt x="306036" y="1112807"/>
                  </a:lnTo>
                  <a:lnTo>
                    <a:pt x="317397" y="1158209"/>
                  </a:lnTo>
                  <a:lnTo>
                    <a:pt x="331746" y="1202345"/>
                  </a:lnTo>
                  <a:lnTo>
                    <a:pt x="348970" y="1245100"/>
                  </a:lnTo>
                  <a:lnTo>
                    <a:pt x="368952" y="1286359"/>
                  </a:lnTo>
                  <a:lnTo>
                    <a:pt x="391578" y="1326007"/>
                  </a:lnTo>
                  <a:lnTo>
                    <a:pt x="416734" y="1363930"/>
                  </a:lnTo>
                  <a:lnTo>
                    <a:pt x="444303" y="1400013"/>
                  </a:lnTo>
                  <a:lnTo>
                    <a:pt x="474172" y="1434140"/>
                  </a:lnTo>
                  <a:lnTo>
                    <a:pt x="506225" y="1466197"/>
                  </a:lnTo>
                  <a:lnTo>
                    <a:pt x="540347" y="1496070"/>
                  </a:lnTo>
                  <a:lnTo>
                    <a:pt x="576424" y="1523642"/>
                  </a:lnTo>
                  <a:lnTo>
                    <a:pt x="614341" y="1548800"/>
                  </a:lnTo>
                  <a:lnTo>
                    <a:pt x="653982" y="1571428"/>
                  </a:lnTo>
                  <a:lnTo>
                    <a:pt x="695232" y="1591411"/>
                  </a:lnTo>
                  <a:lnTo>
                    <a:pt x="737978" y="1608636"/>
                  </a:lnTo>
                  <a:lnTo>
                    <a:pt x="782103" y="1622986"/>
                  </a:lnTo>
                  <a:lnTo>
                    <a:pt x="827493" y="1634347"/>
                  </a:lnTo>
                  <a:lnTo>
                    <a:pt x="874033" y="1642605"/>
                  </a:lnTo>
                  <a:lnTo>
                    <a:pt x="921608" y="1647643"/>
                  </a:lnTo>
                  <a:lnTo>
                    <a:pt x="970104" y="1649349"/>
                  </a:lnTo>
                  <a:lnTo>
                    <a:pt x="980772" y="1649255"/>
                  </a:lnTo>
                  <a:lnTo>
                    <a:pt x="991440" y="1648983"/>
                  </a:lnTo>
                  <a:lnTo>
                    <a:pt x="1002108" y="1648545"/>
                  </a:lnTo>
                  <a:lnTo>
                    <a:pt x="1012776" y="1647952"/>
                  </a:lnTo>
                  <a:lnTo>
                    <a:pt x="1031064" y="193840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456429" y="2721356"/>
            <a:ext cx="132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Trebuchet MS"/>
                <a:cs typeface="Trebuchet MS"/>
              </a:rPr>
              <a:t>49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7461" y="2773171"/>
            <a:ext cx="1320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Trebuchet MS"/>
                <a:cs typeface="Trebuchet MS"/>
              </a:rPr>
              <a:t>51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275076" y="1429511"/>
            <a:ext cx="474980" cy="62230"/>
            <a:chOff x="3275076" y="1429511"/>
            <a:chExt cx="474980" cy="6223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5076" y="1429511"/>
              <a:ext cx="61626" cy="617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8080" y="1429511"/>
              <a:ext cx="61880" cy="617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204972" y="970228"/>
            <a:ext cx="963930" cy="563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110" dirty="0">
                <a:solidFill>
                  <a:srgbClr val="7E7E7E"/>
                </a:solidFill>
                <a:latin typeface="Trebuchet MS"/>
                <a:cs typeface="Trebuchet MS"/>
              </a:rPr>
              <a:t>GENDER</a:t>
            </a:r>
            <a:endParaRPr sz="1800">
              <a:latin typeface="Trebuchet MS"/>
              <a:cs typeface="Trebuchet MS"/>
            </a:endParaRPr>
          </a:p>
          <a:p>
            <a:pPr marL="157480">
              <a:lnSpc>
                <a:spcPct val="100000"/>
              </a:lnSpc>
              <a:spcBef>
                <a:spcPts val="990"/>
              </a:spcBef>
              <a:tabLst>
                <a:tab pos="570230" algn="l"/>
              </a:tabLst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Male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Female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4500" y="901700"/>
            <a:ext cx="6492240" cy="3200400"/>
          </a:xfrm>
          <a:custGeom>
            <a:avLst/>
            <a:gdLst/>
            <a:ahLst/>
            <a:cxnLst/>
            <a:rect l="l" t="t" r="r" b="b"/>
            <a:pathLst>
              <a:path w="6492240" h="3200400">
                <a:moveTo>
                  <a:pt x="0" y="3200400"/>
                </a:moveTo>
                <a:lnTo>
                  <a:pt x="6492240" y="3200400"/>
                </a:lnTo>
                <a:lnTo>
                  <a:pt x="6492240" y="0"/>
                </a:lnTo>
                <a:lnTo>
                  <a:pt x="0" y="0"/>
                </a:lnTo>
                <a:lnTo>
                  <a:pt x="0" y="320040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630746" y="6138164"/>
            <a:ext cx="1950085" cy="1959610"/>
            <a:chOff x="2630746" y="6138164"/>
            <a:chExt cx="1950085" cy="195961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8831" y="6146292"/>
              <a:ext cx="971930" cy="193166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8043" y="6146292"/>
              <a:ext cx="1112266" cy="194191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640271" y="6147689"/>
              <a:ext cx="1110615" cy="1940560"/>
            </a:xfrm>
            <a:custGeom>
              <a:avLst/>
              <a:gdLst/>
              <a:ahLst/>
              <a:cxnLst/>
              <a:rect l="l" t="t" r="r" b="b"/>
              <a:pathLst>
                <a:path w="1110614" h="1940559">
                  <a:moveTo>
                    <a:pt x="1110038" y="1930273"/>
                  </a:moveTo>
                  <a:lnTo>
                    <a:pt x="1061950" y="1936075"/>
                  </a:lnTo>
                  <a:lnTo>
                    <a:pt x="1014134" y="1939476"/>
                  </a:lnTo>
                  <a:lnTo>
                    <a:pt x="966653" y="1940522"/>
                  </a:lnTo>
                  <a:lnTo>
                    <a:pt x="919569" y="1939260"/>
                  </a:lnTo>
                  <a:lnTo>
                    <a:pt x="872945" y="1935737"/>
                  </a:lnTo>
                  <a:lnTo>
                    <a:pt x="826845" y="1930000"/>
                  </a:lnTo>
                  <a:lnTo>
                    <a:pt x="781332" y="1922096"/>
                  </a:lnTo>
                  <a:lnTo>
                    <a:pt x="736468" y="1912072"/>
                  </a:lnTo>
                  <a:lnTo>
                    <a:pt x="692316" y="1899975"/>
                  </a:lnTo>
                  <a:lnTo>
                    <a:pt x="648940" y="1885852"/>
                  </a:lnTo>
                  <a:lnTo>
                    <a:pt x="606403" y="1869750"/>
                  </a:lnTo>
                  <a:lnTo>
                    <a:pt x="564767" y="1851716"/>
                  </a:lnTo>
                  <a:lnTo>
                    <a:pt x="524095" y="1831797"/>
                  </a:lnTo>
                  <a:lnTo>
                    <a:pt x="484451" y="1810041"/>
                  </a:lnTo>
                  <a:lnTo>
                    <a:pt x="445897" y="1786493"/>
                  </a:lnTo>
                  <a:lnTo>
                    <a:pt x="408497" y="1761201"/>
                  </a:lnTo>
                  <a:lnTo>
                    <a:pt x="372313" y="1734213"/>
                  </a:lnTo>
                  <a:lnTo>
                    <a:pt x="337409" y="1705575"/>
                  </a:lnTo>
                  <a:lnTo>
                    <a:pt x="303847" y="1675333"/>
                  </a:lnTo>
                  <a:lnTo>
                    <a:pt x="271691" y="1643536"/>
                  </a:lnTo>
                  <a:lnTo>
                    <a:pt x="241003" y="1610230"/>
                  </a:lnTo>
                  <a:lnTo>
                    <a:pt x="211847" y="1575463"/>
                  </a:lnTo>
                  <a:lnTo>
                    <a:pt x="184285" y="1539280"/>
                  </a:lnTo>
                  <a:lnTo>
                    <a:pt x="158380" y="1501730"/>
                  </a:lnTo>
                  <a:lnTo>
                    <a:pt x="134196" y="1462858"/>
                  </a:lnTo>
                  <a:lnTo>
                    <a:pt x="111795" y="1422713"/>
                  </a:lnTo>
                  <a:lnTo>
                    <a:pt x="91241" y="1381341"/>
                  </a:lnTo>
                  <a:lnTo>
                    <a:pt x="72596" y="1338790"/>
                  </a:lnTo>
                  <a:lnTo>
                    <a:pt x="55923" y="1295105"/>
                  </a:lnTo>
                  <a:lnTo>
                    <a:pt x="41286" y="1250335"/>
                  </a:lnTo>
                  <a:lnTo>
                    <a:pt x="28748" y="1204526"/>
                  </a:lnTo>
                  <a:lnTo>
                    <a:pt x="18371" y="1157725"/>
                  </a:lnTo>
                  <a:lnTo>
                    <a:pt x="10218" y="1109980"/>
                  </a:lnTo>
                  <a:lnTo>
                    <a:pt x="4426" y="1061892"/>
                  </a:lnTo>
                  <a:lnTo>
                    <a:pt x="1036" y="1014076"/>
                  </a:lnTo>
                  <a:lnTo>
                    <a:pt x="0" y="966594"/>
                  </a:lnTo>
                  <a:lnTo>
                    <a:pt x="1271" y="919511"/>
                  </a:lnTo>
                  <a:lnTo>
                    <a:pt x="4803" y="872887"/>
                  </a:lnTo>
                  <a:lnTo>
                    <a:pt x="10548" y="826787"/>
                  </a:lnTo>
                  <a:lnTo>
                    <a:pt x="18459" y="781274"/>
                  </a:lnTo>
                  <a:lnTo>
                    <a:pt x="28490" y="736410"/>
                  </a:lnTo>
                  <a:lnTo>
                    <a:pt x="40594" y="692258"/>
                  </a:lnTo>
                  <a:lnTo>
                    <a:pt x="54722" y="648882"/>
                  </a:lnTo>
                  <a:lnTo>
                    <a:pt x="70830" y="606345"/>
                  </a:lnTo>
                  <a:lnTo>
                    <a:pt x="88868" y="564708"/>
                  </a:lnTo>
                  <a:lnTo>
                    <a:pt x="108792" y="524037"/>
                  </a:lnTo>
                  <a:lnTo>
                    <a:pt x="130552" y="484393"/>
                  </a:lnTo>
                  <a:lnTo>
                    <a:pt x="154104" y="445839"/>
                  </a:lnTo>
                  <a:lnTo>
                    <a:pt x="179398" y="408439"/>
                  </a:lnTo>
                  <a:lnTo>
                    <a:pt x="206390" y="372255"/>
                  </a:lnTo>
                  <a:lnTo>
                    <a:pt x="235031" y="337351"/>
                  </a:lnTo>
                  <a:lnTo>
                    <a:pt x="265274" y="303789"/>
                  </a:lnTo>
                  <a:lnTo>
                    <a:pt x="297073" y="271633"/>
                  </a:lnTo>
                  <a:lnTo>
                    <a:pt x="330381" y="240945"/>
                  </a:lnTo>
                  <a:lnTo>
                    <a:pt x="365150" y="211788"/>
                  </a:lnTo>
                  <a:lnTo>
                    <a:pt x="401334" y="184226"/>
                  </a:lnTo>
                  <a:lnTo>
                    <a:pt x="438885" y="158322"/>
                  </a:lnTo>
                  <a:lnTo>
                    <a:pt x="477757" y="134138"/>
                  </a:lnTo>
                  <a:lnTo>
                    <a:pt x="517903" y="111737"/>
                  </a:lnTo>
                  <a:lnTo>
                    <a:pt x="559275" y="91183"/>
                  </a:lnTo>
                  <a:lnTo>
                    <a:pt x="601827" y="72538"/>
                  </a:lnTo>
                  <a:lnTo>
                    <a:pt x="645512" y="55865"/>
                  </a:lnTo>
                  <a:lnTo>
                    <a:pt x="690282" y="41228"/>
                  </a:lnTo>
                  <a:lnTo>
                    <a:pt x="736091" y="28690"/>
                  </a:lnTo>
                  <a:lnTo>
                    <a:pt x="782892" y="18312"/>
                  </a:lnTo>
                  <a:lnTo>
                    <a:pt x="830638" y="10160"/>
                  </a:lnTo>
                  <a:lnTo>
                    <a:pt x="900297" y="2555"/>
                  </a:lnTo>
                  <a:lnTo>
                    <a:pt x="970338" y="0"/>
                  </a:lnTo>
                  <a:lnTo>
                    <a:pt x="970338" y="291084"/>
                  </a:lnTo>
                  <a:lnTo>
                    <a:pt x="921842" y="292789"/>
                  </a:lnTo>
                  <a:lnTo>
                    <a:pt x="874267" y="297827"/>
                  </a:lnTo>
                  <a:lnTo>
                    <a:pt x="827727" y="306085"/>
                  </a:lnTo>
                  <a:lnTo>
                    <a:pt x="782337" y="317446"/>
                  </a:lnTo>
                  <a:lnTo>
                    <a:pt x="738212" y="331796"/>
                  </a:lnTo>
                  <a:lnTo>
                    <a:pt x="695466" y="349021"/>
                  </a:lnTo>
                  <a:lnTo>
                    <a:pt x="654216" y="369004"/>
                  </a:lnTo>
                  <a:lnTo>
                    <a:pt x="614575" y="391632"/>
                  </a:lnTo>
                  <a:lnTo>
                    <a:pt x="576658" y="416790"/>
                  </a:lnTo>
                  <a:lnTo>
                    <a:pt x="540581" y="444362"/>
                  </a:lnTo>
                  <a:lnTo>
                    <a:pt x="506459" y="474235"/>
                  </a:lnTo>
                  <a:lnTo>
                    <a:pt x="474406" y="506292"/>
                  </a:lnTo>
                  <a:lnTo>
                    <a:pt x="444537" y="540419"/>
                  </a:lnTo>
                  <a:lnTo>
                    <a:pt x="416968" y="576502"/>
                  </a:lnTo>
                  <a:lnTo>
                    <a:pt x="391812" y="614425"/>
                  </a:lnTo>
                  <a:lnTo>
                    <a:pt x="369186" y="654073"/>
                  </a:lnTo>
                  <a:lnTo>
                    <a:pt x="349204" y="695332"/>
                  </a:lnTo>
                  <a:lnTo>
                    <a:pt x="331980" y="738087"/>
                  </a:lnTo>
                  <a:lnTo>
                    <a:pt x="317630" y="782223"/>
                  </a:lnTo>
                  <a:lnTo>
                    <a:pt x="306270" y="827625"/>
                  </a:lnTo>
                  <a:lnTo>
                    <a:pt x="298012" y="874179"/>
                  </a:lnTo>
                  <a:lnTo>
                    <a:pt x="292974" y="921768"/>
                  </a:lnTo>
                  <a:lnTo>
                    <a:pt x="291269" y="970280"/>
                  </a:lnTo>
                  <a:lnTo>
                    <a:pt x="292974" y="1018775"/>
                  </a:lnTo>
                  <a:lnTo>
                    <a:pt x="298012" y="1066350"/>
                  </a:lnTo>
                  <a:lnTo>
                    <a:pt x="306270" y="1112890"/>
                  </a:lnTo>
                  <a:lnTo>
                    <a:pt x="317630" y="1158280"/>
                  </a:lnTo>
                  <a:lnTo>
                    <a:pt x="331980" y="1202406"/>
                  </a:lnTo>
                  <a:lnTo>
                    <a:pt x="349204" y="1245151"/>
                  </a:lnTo>
                  <a:lnTo>
                    <a:pt x="369186" y="1286402"/>
                  </a:lnTo>
                  <a:lnTo>
                    <a:pt x="391812" y="1326043"/>
                  </a:lnTo>
                  <a:lnTo>
                    <a:pt x="416968" y="1363959"/>
                  </a:lnTo>
                  <a:lnTo>
                    <a:pt x="444537" y="1400036"/>
                  </a:lnTo>
                  <a:lnTo>
                    <a:pt x="474406" y="1434158"/>
                  </a:lnTo>
                  <a:lnTo>
                    <a:pt x="506459" y="1466211"/>
                  </a:lnTo>
                  <a:lnTo>
                    <a:pt x="540581" y="1496080"/>
                  </a:lnTo>
                  <a:lnTo>
                    <a:pt x="576658" y="1523650"/>
                  </a:lnTo>
                  <a:lnTo>
                    <a:pt x="614575" y="1548805"/>
                  </a:lnTo>
                  <a:lnTo>
                    <a:pt x="654216" y="1571431"/>
                  </a:lnTo>
                  <a:lnTo>
                    <a:pt x="695466" y="1591414"/>
                  </a:lnTo>
                  <a:lnTo>
                    <a:pt x="738212" y="1608637"/>
                  </a:lnTo>
                  <a:lnTo>
                    <a:pt x="782337" y="1622987"/>
                  </a:lnTo>
                  <a:lnTo>
                    <a:pt x="827727" y="1634348"/>
                  </a:lnTo>
                  <a:lnTo>
                    <a:pt x="874267" y="1642605"/>
                  </a:lnTo>
                  <a:lnTo>
                    <a:pt x="921842" y="1647643"/>
                  </a:lnTo>
                  <a:lnTo>
                    <a:pt x="970338" y="1649349"/>
                  </a:lnTo>
                  <a:lnTo>
                    <a:pt x="994886" y="1648898"/>
                  </a:lnTo>
                  <a:lnTo>
                    <a:pt x="1019376" y="1647555"/>
                  </a:lnTo>
                  <a:lnTo>
                    <a:pt x="1043793" y="1645330"/>
                  </a:lnTo>
                  <a:lnTo>
                    <a:pt x="1068128" y="1642237"/>
                  </a:lnTo>
                  <a:lnTo>
                    <a:pt x="1110038" y="193027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12364" y="5714945"/>
            <a:ext cx="61372" cy="60633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25596" y="5714945"/>
            <a:ext cx="61245" cy="60633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44500" y="5185917"/>
            <a:ext cx="6332220" cy="320040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R="13970" algn="ctr">
              <a:lnSpc>
                <a:spcPct val="100000"/>
              </a:lnSpc>
              <a:spcBef>
                <a:spcPts val="645"/>
              </a:spcBef>
            </a:pPr>
            <a:r>
              <a:rPr sz="1800" b="1" spc="110" dirty="0">
                <a:solidFill>
                  <a:srgbClr val="7E7E7E"/>
                </a:solidFill>
                <a:latin typeface="Trebuchet MS"/>
                <a:cs typeface="Trebuchet MS"/>
              </a:rPr>
              <a:t>EDUCATION</a:t>
            </a:r>
            <a:r>
              <a:rPr sz="1800" b="1" spc="26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b="1" spc="110" dirty="0">
                <a:solidFill>
                  <a:srgbClr val="7E7E7E"/>
                </a:solidFill>
                <a:latin typeface="Trebuchet MS"/>
                <a:cs typeface="Trebuchet MS"/>
              </a:rPr>
              <a:t>PROGRESS</a:t>
            </a:r>
            <a:endParaRPr sz="1800">
              <a:latin typeface="Trebuchet MS"/>
              <a:cs typeface="Trebuchet MS"/>
            </a:endParaRPr>
          </a:p>
          <a:p>
            <a:pPr marL="129539" algn="ctr">
              <a:lnSpc>
                <a:spcPct val="100000"/>
              </a:lnSpc>
              <a:spcBef>
                <a:spcPts val="985"/>
              </a:spcBef>
              <a:tabLst>
                <a:tab pos="843280" algn="l"/>
              </a:tabLst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Educating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Uneducating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900">
              <a:latin typeface="Trebuchet MS"/>
              <a:cs typeface="Trebuchet MS"/>
            </a:endParaRPr>
          </a:p>
          <a:p>
            <a:pPr marL="1647189" algn="ctr">
              <a:lnSpc>
                <a:spcPts val="1010"/>
              </a:lnSpc>
            </a:pP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47.7</a:t>
            </a:r>
            <a:endParaRPr sz="900">
              <a:latin typeface="Trebuchet MS"/>
              <a:cs typeface="Trebuchet MS"/>
            </a:endParaRPr>
          </a:p>
          <a:p>
            <a:pPr marR="1635125" algn="ctr">
              <a:lnSpc>
                <a:spcPts val="1010"/>
              </a:lnSpc>
            </a:pP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52.3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36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9776" y="2095245"/>
            <a:ext cx="1942464" cy="1950085"/>
            <a:chOff x="2779776" y="2095245"/>
            <a:chExt cx="1942464" cy="19500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9776" y="2103119"/>
              <a:ext cx="1941957" cy="194208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9400" y="2423147"/>
              <a:ext cx="428498" cy="45822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821686" y="2424302"/>
              <a:ext cx="426720" cy="457200"/>
            </a:xfrm>
            <a:custGeom>
              <a:avLst/>
              <a:gdLst/>
              <a:ahLst/>
              <a:cxnLst/>
              <a:rect l="l" t="t" r="r" b="b"/>
              <a:pathLst>
                <a:path w="426719" h="457200">
                  <a:moveTo>
                    <a:pt x="0" y="374142"/>
                  </a:moveTo>
                  <a:lnTo>
                    <a:pt x="14884" y="328289"/>
                  </a:lnTo>
                  <a:lnTo>
                    <a:pt x="31992" y="283323"/>
                  </a:lnTo>
                  <a:lnTo>
                    <a:pt x="51279" y="239324"/>
                  </a:lnTo>
                  <a:lnTo>
                    <a:pt x="72702" y="196369"/>
                  </a:lnTo>
                  <a:lnTo>
                    <a:pt x="96216" y="154536"/>
                  </a:lnTo>
                  <a:lnTo>
                    <a:pt x="121778" y="113904"/>
                  </a:lnTo>
                  <a:lnTo>
                    <a:pt x="149344" y="74552"/>
                  </a:lnTo>
                  <a:lnTo>
                    <a:pt x="178870" y="36558"/>
                  </a:lnTo>
                  <a:lnTo>
                    <a:pt x="210312" y="0"/>
                  </a:lnTo>
                  <a:lnTo>
                    <a:pt x="426212" y="195199"/>
                  </a:lnTo>
                  <a:lnTo>
                    <a:pt x="393674" y="233955"/>
                  </a:lnTo>
                  <a:lnTo>
                    <a:pt x="364198" y="274917"/>
                  </a:lnTo>
                  <a:lnTo>
                    <a:pt x="337883" y="317896"/>
                  </a:lnTo>
                  <a:lnTo>
                    <a:pt x="314828" y="362707"/>
                  </a:lnTo>
                  <a:lnTo>
                    <a:pt x="295131" y="409161"/>
                  </a:lnTo>
                  <a:lnTo>
                    <a:pt x="278891" y="457073"/>
                  </a:lnTo>
                  <a:lnTo>
                    <a:pt x="0" y="374142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9712" y="2103119"/>
              <a:ext cx="721867" cy="51638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31998" y="2104770"/>
              <a:ext cx="720090" cy="514984"/>
            </a:xfrm>
            <a:custGeom>
              <a:avLst/>
              <a:gdLst/>
              <a:ahLst/>
              <a:cxnLst/>
              <a:rect l="l" t="t" r="r" b="b"/>
              <a:pathLst>
                <a:path w="720089" h="514985">
                  <a:moveTo>
                    <a:pt x="0" y="319531"/>
                  </a:moveTo>
                  <a:lnTo>
                    <a:pt x="35373" y="282415"/>
                  </a:lnTo>
                  <a:lnTo>
                    <a:pt x="72471" y="247388"/>
                  </a:lnTo>
                  <a:lnTo>
                    <a:pt x="111197" y="214493"/>
                  </a:lnTo>
                  <a:lnTo>
                    <a:pt x="151457" y="183772"/>
                  </a:lnTo>
                  <a:lnTo>
                    <a:pt x="193155" y="155268"/>
                  </a:lnTo>
                  <a:lnTo>
                    <a:pt x="236196" y="129021"/>
                  </a:lnTo>
                  <a:lnTo>
                    <a:pt x="280486" y="105075"/>
                  </a:lnTo>
                  <a:lnTo>
                    <a:pt x="325929" y="83470"/>
                  </a:lnTo>
                  <a:lnTo>
                    <a:pt x="372430" y="64250"/>
                  </a:lnTo>
                  <a:lnTo>
                    <a:pt x="419894" y="47456"/>
                  </a:lnTo>
                  <a:lnTo>
                    <a:pt x="468227" y="33131"/>
                  </a:lnTo>
                  <a:lnTo>
                    <a:pt x="517332" y="21316"/>
                  </a:lnTo>
                  <a:lnTo>
                    <a:pt x="567115" y="12053"/>
                  </a:lnTo>
                  <a:lnTo>
                    <a:pt x="617481" y="5385"/>
                  </a:lnTo>
                  <a:lnTo>
                    <a:pt x="668335" y="1353"/>
                  </a:lnTo>
                  <a:lnTo>
                    <a:pt x="719581" y="0"/>
                  </a:lnTo>
                  <a:lnTo>
                    <a:pt x="719581" y="291083"/>
                  </a:lnTo>
                  <a:lnTo>
                    <a:pt x="667469" y="293084"/>
                  </a:lnTo>
                  <a:lnTo>
                    <a:pt x="616008" y="299023"/>
                  </a:lnTo>
                  <a:lnTo>
                    <a:pt x="565403" y="308811"/>
                  </a:lnTo>
                  <a:lnTo>
                    <a:pt x="515858" y="322356"/>
                  </a:lnTo>
                  <a:lnTo>
                    <a:pt x="467578" y="339567"/>
                  </a:lnTo>
                  <a:lnTo>
                    <a:pt x="420766" y="360354"/>
                  </a:lnTo>
                  <a:lnTo>
                    <a:pt x="375629" y="384625"/>
                  </a:lnTo>
                  <a:lnTo>
                    <a:pt x="332369" y="412289"/>
                  </a:lnTo>
                  <a:lnTo>
                    <a:pt x="291191" y="443255"/>
                  </a:lnTo>
                  <a:lnTo>
                    <a:pt x="252300" y="477433"/>
                  </a:lnTo>
                  <a:lnTo>
                    <a:pt x="215900" y="514730"/>
                  </a:lnTo>
                  <a:lnTo>
                    <a:pt x="0" y="31953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26307" y="1671773"/>
            <a:ext cx="60864" cy="607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70732" y="1671773"/>
            <a:ext cx="60991" cy="6076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875532" y="1671773"/>
            <a:ext cx="61118" cy="6076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01650" y="1143000"/>
            <a:ext cx="6499860" cy="320040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48895" algn="ctr">
              <a:lnSpc>
                <a:spcPct val="100000"/>
              </a:lnSpc>
              <a:spcBef>
                <a:spcPts val="1045"/>
              </a:spcBef>
            </a:pPr>
            <a:r>
              <a:rPr sz="1800" b="1" spc="120" dirty="0">
                <a:solidFill>
                  <a:srgbClr val="7E7E7E"/>
                </a:solidFill>
                <a:latin typeface="Trebuchet MS"/>
                <a:cs typeface="Trebuchet MS"/>
              </a:rPr>
              <a:t>INTREST</a:t>
            </a:r>
            <a:r>
              <a:rPr sz="1800" b="1" spc="2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b="1" spc="75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1800" b="1" spc="29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b="1" spc="100" dirty="0">
                <a:solidFill>
                  <a:srgbClr val="7E7E7E"/>
                </a:solidFill>
                <a:latin typeface="Trebuchet MS"/>
                <a:cs typeface="Trebuchet MS"/>
              </a:rPr>
              <a:t>EDUCATION</a:t>
            </a:r>
            <a:endParaRPr sz="1800">
              <a:latin typeface="Trebuchet MS"/>
              <a:cs typeface="Trebuchet MS"/>
            </a:endParaRPr>
          </a:p>
          <a:p>
            <a:pPr marL="2811145">
              <a:lnSpc>
                <a:spcPct val="100000"/>
              </a:lnSpc>
              <a:spcBef>
                <a:spcPts val="585"/>
              </a:spcBef>
              <a:tabLst>
                <a:tab pos="3155315" algn="l"/>
                <a:tab pos="3460750" algn="l"/>
              </a:tabLst>
            </a:pP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Yes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No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May</a:t>
            </a:r>
            <a:r>
              <a:rPr sz="900" spc="-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be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900">
              <a:latin typeface="Trebuchet MS"/>
              <a:cs typeface="Trebuchet MS"/>
            </a:endParaRPr>
          </a:p>
          <a:p>
            <a:pPr marL="2804795">
              <a:lnSpc>
                <a:spcPct val="100000"/>
              </a:lnSpc>
            </a:pP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13.3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900">
              <a:latin typeface="Trebuchet MS"/>
              <a:cs typeface="Trebuchet MS"/>
            </a:endParaRPr>
          </a:p>
          <a:p>
            <a:pPr marR="1430020" algn="ctr">
              <a:lnSpc>
                <a:spcPct val="100000"/>
              </a:lnSpc>
              <a:spcBef>
                <a:spcPts val="5"/>
              </a:spcBef>
            </a:pPr>
            <a:r>
              <a:rPr sz="900" spc="-25" dirty="0">
                <a:solidFill>
                  <a:srgbClr val="404040"/>
                </a:solidFill>
                <a:latin typeface="Trebuchet MS"/>
                <a:cs typeface="Trebuchet MS"/>
              </a:rPr>
              <a:t>7.1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900">
              <a:latin typeface="Trebuchet MS"/>
              <a:cs typeface="Trebuchet MS"/>
            </a:endParaRPr>
          </a:p>
          <a:p>
            <a:pPr marL="987425" algn="ctr">
              <a:lnSpc>
                <a:spcPct val="100000"/>
              </a:lnSpc>
            </a:pP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79.6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30071" y="5976365"/>
            <a:ext cx="1950085" cy="1950085"/>
            <a:chOff x="2730071" y="5976365"/>
            <a:chExt cx="1950085" cy="1950085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81883" y="5984747"/>
              <a:ext cx="1797939" cy="194144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37103" y="5984747"/>
              <a:ext cx="972566" cy="148082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39596" y="5985890"/>
              <a:ext cx="970280" cy="1480185"/>
            </a:xfrm>
            <a:custGeom>
              <a:avLst/>
              <a:gdLst/>
              <a:ahLst/>
              <a:cxnLst/>
              <a:rect l="l" t="t" r="r" b="b"/>
              <a:pathLst>
                <a:path w="970279" h="1480184">
                  <a:moveTo>
                    <a:pt x="144446" y="1479677"/>
                  </a:moveTo>
                  <a:lnTo>
                    <a:pt x="120023" y="1437839"/>
                  </a:lnTo>
                  <a:lnTo>
                    <a:pt x="97913" y="1395299"/>
                  </a:lnTo>
                  <a:lnTo>
                    <a:pt x="78098" y="1352130"/>
                  </a:lnTo>
                  <a:lnTo>
                    <a:pt x="60559" y="1308411"/>
                  </a:lnTo>
                  <a:lnTo>
                    <a:pt x="45279" y="1264218"/>
                  </a:lnTo>
                  <a:lnTo>
                    <a:pt x="32238" y="1219626"/>
                  </a:lnTo>
                  <a:lnTo>
                    <a:pt x="21419" y="1174713"/>
                  </a:lnTo>
                  <a:lnTo>
                    <a:pt x="12804" y="1129555"/>
                  </a:lnTo>
                  <a:lnTo>
                    <a:pt x="6374" y="1084229"/>
                  </a:lnTo>
                  <a:lnTo>
                    <a:pt x="2112" y="1038810"/>
                  </a:lnTo>
                  <a:lnTo>
                    <a:pt x="0" y="993375"/>
                  </a:lnTo>
                  <a:lnTo>
                    <a:pt x="18" y="948000"/>
                  </a:lnTo>
                  <a:lnTo>
                    <a:pt x="2149" y="902763"/>
                  </a:lnTo>
                  <a:lnTo>
                    <a:pt x="6375" y="857740"/>
                  </a:lnTo>
                  <a:lnTo>
                    <a:pt x="12678" y="813006"/>
                  </a:lnTo>
                  <a:lnTo>
                    <a:pt x="21039" y="768639"/>
                  </a:lnTo>
                  <a:lnTo>
                    <a:pt x="31441" y="724715"/>
                  </a:lnTo>
                  <a:lnTo>
                    <a:pt x="43865" y="681309"/>
                  </a:lnTo>
                  <a:lnTo>
                    <a:pt x="58293" y="638500"/>
                  </a:lnTo>
                  <a:lnTo>
                    <a:pt x="74707" y="596363"/>
                  </a:lnTo>
                  <a:lnTo>
                    <a:pt x="93089" y="554974"/>
                  </a:lnTo>
                  <a:lnTo>
                    <a:pt x="113420" y="514411"/>
                  </a:lnTo>
                  <a:lnTo>
                    <a:pt x="135683" y="474749"/>
                  </a:lnTo>
                  <a:lnTo>
                    <a:pt x="159859" y="436064"/>
                  </a:lnTo>
                  <a:lnTo>
                    <a:pt x="185930" y="398435"/>
                  </a:lnTo>
                  <a:lnTo>
                    <a:pt x="213878" y="361935"/>
                  </a:lnTo>
                  <a:lnTo>
                    <a:pt x="243686" y="326644"/>
                  </a:lnTo>
                  <a:lnTo>
                    <a:pt x="275333" y="292636"/>
                  </a:lnTo>
                  <a:lnTo>
                    <a:pt x="308804" y="259988"/>
                  </a:lnTo>
                  <a:lnTo>
                    <a:pt x="344079" y="228776"/>
                  </a:lnTo>
                  <a:lnTo>
                    <a:pt x="381140" y="199078"/>
                  </a:lnTo>
                  <a:lnTo>
                    <a:pt x="419969" y="170969"/>
                  </a:lnTo>
                  <a:lnTo>
                    <a:pt x="460549" y="144525"/>
                  </a:lnTo>
                  <a:lnTo>
                    <a:pt x="502881" y="119862"/>
                  </a:lnTo>
                  <a:lnTo>
                    <a:pt x="546278" y="97428"/>
                  </a:lnTo>
                  <a:lnTo>
                    <a:pt x="590650" y="77249"/>
                  </a:lnTo>
                  <a:lnTo>
                    <a:pt x="635907" y="59349"/>
                  </a:lnTo>
                  <a:lnTo>
                    <a:pt x="681963" y="43755"/>
                  </a:lnTo>
                  <a:lnTo>
                    <a:pt x="728727" y="30490"/>
                  </a:lnTo>
                  <a:lnTo>
                    <a:pt x="776111" y="19581"/>
                  </a:lnTo>
                  <a:lnTo>
                    <a:pt x="824026" y="11052"/>
                  </a:lnTo>
                  <a:lnTo>
                    <a:pt x="872384" y="4928"/>
                  </a:lnTo>
                  <a:lnTo>
                    <a:pt x="921096" y="1236"/>
                  </a:lnTo>
                  <a:lnTo>
                    <a:pt x="970073" y="0"/>
                  </a:lnTo>
                  <a:lnTo>
                    <a:pt x="970073" y="290957"/>
                  </a:lnTo>
                  <a:lnTo>
                    <a:pt x="921577" y="292662"/>
                  </a:lnTo>
                  <a:lnTo>
                    <a:pt x="874002" y="297703"/>
                  </a:lnTo>
                  <a:lnTo>
                    <a:pt x="827462" y="305963"/>
                  </a:lnTo>
                  <a:lnTo>
                    <a:pt x="782072" y="317328"/>
                  </a:lnTo>
                  <a:lnTo>
                    <a:pt x="737947" y="331683"/>
                  </a:lnTo>
                  <a:lnTo>
                    <a:pt x="695201" y="348913"/>
                  </a:lnTo>
                  <a:lnTo>
                    <a:pt x="653950" y="368902"/>
                  </a:lnTo>
                  <a:lnTo>
                    <a:pt x="614309" y="391535"/>
                  </a:lnTo>
                  <a:lnTo>
                    <a:pt x="576393" y="416699"/>
                  </a:lnTo>
                  <a:lnTo>
                    <a:pt x="540316" y="444276"/>
                  </a:lnTo>
                  <a:lnTo>
                    <a:pt x="506194" y="474153"/>
                  </a:lnTo>
                  <a:lnTo>
                    <a:pt x="474141" y="506214"/>
                  </a:lnTo>
                  <a:lnTo>
                    <a:pt x="444272" y="540345"/>
                  </a:lnTo>
                  <a:lnTo>
                    <a:pt x="416702" y="576430"/>
                  </a:lnTo>
                  <a:lnTo>
                    <a:pt x="391547" y="614354"/>
                  </a:lnTo>
                  <a:lnTo>
                    <a:pt x="368921" y="654002"/>
                  </a:lnTo>
                  <a:lnTo>
                    <a:pt x="348938" y="695260"/>
                  </a:lnTo>
                  <a:lnTo>
                    <a:pt x="331715" y="738011"/>
                  </a:lnTo>
                  <a:lnTo>
                    <a:pt x="317365" y="782142"/>
                  </a:lnTo>
                  <a:lnTo>
                    <a:pt x="306004" y="827536"/>
                  </a:lnTo>
                  <a:lnTo>
                    <a:pt x="297747" y="874079"/>
                  </a:lnTo>
                  <a:lnTo>
                    <a:pt x="292709" y="921656"/>
                  </a:lnTo>
                  <a:lnTo>
                    <a:pt x="291004" y="970153"/>
                  </a:lnTo>
                  <a:lnTo>
                    <a:pt x="293131" y="1023950"/>
                  </a:lnTo>
                  <a:lnTo>
                    <a:pt x="299471" y="1077197"/>
                  </a:lnTo>
                  <a:lnTo>
                    <a:pt x="309958" y="1129653"/>
                  </a:lnTo>
                  <a:lnTo>
                    <a:pt x="324529" y="1181078"/>
                  </a:lnTo>
                  <a:lnTo>
                    <a:pt x="343118" y="1231232"/>
                  </a:lnTo>
                  <a:lnTo>
                    <a:pt x="365662" y="1279876"/>
                  </a:lnTo>
                  <a:lnTo>
                    <a:pt x="392096" y="1326769"/>
                  </a:lnTo>
                  <a:lnTo>
                    <a:pt x="144446" y="147967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20285" y="7272019"/>
            <a:ext cx="234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66.2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79725" y="6468236"/>
            <a:ext cx="234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33.8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657855" y="5551932"/>
            <a:ext cx="1224280" cy="62230"/>
            <a:chOff x="2657855" y="5551932"/>
            <a:chExt cx="1224280" cy="6223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57855" y="5551932"/>
              <a:ext cx="60737" cy="6172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20667" y="5551932"/>
              <a:ext cx="61245" cy="61722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376551" y="5093589"/>
            <a:ext cx="2661285" cy="56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114" dirty="0">
                <a:solidFill>
                  <a:srgbClr val="7E7E7E"/>
                </a:solidFill>
                <a:latin typeface="Trebuchet MS"/>
                <a:cs typeface="Trebuchet MS"/>
              </a:rPr>
              <a:t>PLACE</a:t>
            </a:r>
            <a:r>
              <a:rPr sz="1800" b="1" spc="27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b="1" spc="75" dirty="0">
                <a:solidFill>
                  <a:srgbClr val="7E7E7E"/>
                </a:solidFill>
                <a:latin typeface="Trebuchet MS"/>
                <a:cs typeface="Trebuchet MS"/>
              </a:rPr>
              <a:t>OF</a:t>
            </a:r>
            <a:r>
              <a:rPr sz="1800" b="1" spc="30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b="1" spc="100" dirty="0">
                <a:solidFill>
                  <a:srgbClr val="7E7E7E"/>
                </a:solidFill>
                <a:latin typeface="Trebuchet MS"/>
                <a:cs typeface="Trebuchet MS"/>
              </a:rPr>
              <a:t>EDUCATION</a:t>
            </a:r>
            <a:endParaRPr sz="1800">
              <a:latin typeface="Trebuchet MS"/>
              <a:cs typeface="Trebuchet MS"/>
            </a:endParaRPr>
          </a:p>
          <a:p>
            <a:pPr marL="367665">
              <a:lnSpc>
                <a:spcPct val="100000"/>
              </a:lnSpc>
              <a:spcBef>
                <a:spcPts val="985"/>
              </a:spcBef>
              <a:tabLst>
                <a:tab pos="1530985" algn="l"/>
              </a:tabLst>
            </a:pP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Within</a:t>
            </a:r>
            <a:r>
              <a:rPr sz="900" spc="-3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the</a:t>
            </a:r>
            <a:r>
              <a:rPr sz="900" spc="-4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village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Out</a:t>
            </a: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of</a:t>
            </a: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the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 village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44500" y="5024120"/>
            <a:ext cx="6530340" cy="3200400"/>
          </a:xfrm>
          <a:custGeom>
            <a:avLst/>
            <a:gdLst/>
            <a:ahLst/>
            <a:cxnLst/>
            <a:rect l="l" t="t" r="r" b="b"/>
            <a:pathLst>
              <a:path w="6530340" h="3200400">
                <a:moveTo>
                  <a:pt x="0" y="3200399"/>
                </a:moveTo>
                <a:lnTo>
                  <a:pt x="6530340" y="3200399"/>
                </a:lnTo>
                <a:lnTo>
                  <a:pt x="6530340" y="0"/>
                </a:lnTo>
                <a:lnTo>
                  <a:pt x="0" y="0"/>
                </a:lnTo>
                <a:lnTo>
                  <a:pt x="0" y="3200399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37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8030" y="2187955"/>
            <a:ext cx="1959610" cy="1959610"/>
            <a:chOff x="2768030" y="2187955"/>
            <a:chExt cx="1959610" cy="19596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5991" y="2196083"/>
              <a:ext cx="962660" cy="87795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1651" y="3032759"/>
              <a:ext cx="1406354" cy="11050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12794" y="3034030"/>
              <a:ext cx="1405255" cy="1104265"/>
            </a:xfrm>
            <a:custGeom>
              <a:avLst/>
              <a:gdLst/>
              <a:ahLst/>
              <a:cxnLst/>
              <a:rect l="l" t="t" r="r" b="b"/>
              <a:pathLst>
                <a:path w="1405254" h="1104264">
                  <a:moveTo>
                    <a:pt x="1395856" y="0"/>
                  </a:moveTo>
                  <a:lnTo>
                    <a:pt x="1401360" y="48114"/>
                  </a:lnTo>
                  <a:lnTo>
                    <a:pt x="1404462" y="95943"/>
                  </a:lnTo>
                  <a:lnTo>
                    <a:pt x="1405211" y="143424"/>
                  </a:lnTo>
                  <a:lnTo>
                    <a:pt x="1403654" y="190492"/>
                  </a:lnTo>
                  <a:lnTo>
                    <a:pt x="1399838" y="237087"/>
                  </a:lnTo>
                  <a:lnTo>
                    <a:pt x="1393812" y="283145"/>
                  </a:lnTo>
                  <a:lnTo>
                    <a:pt x="1385621" y="328604"/>
                  </a:lnTo>
                  <a:lnTo>
                    <a:pt x="1375315" y="373400"/>
                  </a:lnTo>
                  <a:lnTo>
                    <a:pt x="1362940" y="417471"/>
                  </a:lnTo>
                  <a:lnTo>
                    <a:pt x="1348543" y="460755"/>
                  </a:lnTo>
                  <a:lnTo>
                    <a:pt x="1332173" y="503188"/>
                  </a:lnTo>
                  <a:lnTo>
                    <a:pt x="1313877" y="544708"/>
                  </a:lnTo>
                  <a:lnTo>
                    <a:pt x="1293701" y="585252"/>
                  </a:lnTo>
                  <a:lnTo>
                    <a:pt x="1271694" y="624757"/>
                  </a:lnTo>
                  <a:lnTo>
                    <a:pt x="1247903" y="663161"/>
                  </a:lnTo>
                  <a:lnTo>
                    <a:pt x="1222376" y="700402"/>
                  </a:lnTo>
                  <a:lnTo>
                    <a:pt x="1195160" y="736415"/>
                  </a:lnTo>
                  <a:lnTo>
                    <a:pt x="1166302" y="771139"/>
                  </a:lnTo>
                  <a:lnTo>
                    <a:pt x="1135849" y="804511"/>
                  </a:lnTo>
                  <a:lnTo>
                    <a:pt x="1103850" y="836468"/>
                  </a:lnTo>
                  <a:lnTo>
                    <a:pt x="1070352" y="866947"/>
                  </a:lnTo>
                  <a:lnTo>
                    <a:pt x="1035402" y="895886"/>
                  </a:lnTo>
                  <a:lnTo>
                    <a:pt x="999048" y="923222"/>
                  </a:lnTo>
                  <a:lnTo>
                    <a:pt x="961337" y="948892"/>
                  </a:lnTo>
                  <a:lnTo>
                    <a:pt x="922316" y="972833"/>
                  </a:lnTo>
                  <a:lnTo>
                    <a:pt x="882033" y="994983"/>
                  </a:lnTo>
                  <a:lnTo>
                    <a:pt x="840536" y="1015280"/>
                  </a:lnTo>
                  <a:lnTo>
                    <a:pt x="797872" y="1033659"/>
                  </a:lnTo>
                  <a:lnTo>
                    <a:pt x="754088" y="1050060"/>
                  </a:lnTo>
                  <a:lnTo>
                    <a:pt x="709232" y="1064418"/>
                  </a:lnTo>
                  <a:lnTo>
                    <a:pt x="663351" y="1076671"/>
                  </a:lnTo>
                  <a:lnTo>
                    <a:pt x="616493" y="1086757"/>
                  </a:lnTo>
                  <a:lnTo>
                    <a:pt x="568705" y="1094613"/>
                  </a:lnTo>
                  <a:lnTo>
                    <a:pt x="519971" y="1100134"/>
                  </a:lnTo>
                  <a:lnTo>
                    <a:pt x="471175" y="1103183"/>
                  </a:lnTo>
                  <a:lnTo>
                    <a:pt x="422409" y="1103774"/>
                  </a:lnTo>
                  <a:lnTo>
                    <a:pt x="373765" y="1101922"/>
                  </a:lnTo>
                  <a:lnTo>
                    <a:pt x="325334" y="1097641"/>
                  </a:lnTo>
                  <a:lnTo>
                    <a:pt x="277209" y="1090945"/>
                  </a:lnTo>
                  <a:lnTo>
                    <a:pt x="229480" y="1081850"/>
                  </a:lnTo>
                  <a:lnTo>
                    <a:pt x="182240" y="1070370"/>
                  </a:lnTo>
                  <a:lnTo>
                    <a:pt x="135580" y="1056518"/>
                  </a:lnTo>
                  <a:lnTo>
                    <a:pt x="89592" y="1040311"/>
                  </a:lnTo>
                  <a:lnTo>
                    <a:pt x="44368" y="1021762"/>
                  </a:lnTo>
                  <a:lnTo>
                    <a:pt x="0" y="1000887"/>
                  </a:lnTo>
                  <a:lnTo>
                    <a:pt x="130428" y="740664"/>
                  </a:lnTo>
                  <a:lnTo>
                    <a:pt x="174548" y="760883"/>
                  </a:lnTo>
                  <a:lnTo>
                    <a:pt x="219341" y="777711"/>
                  </a:lnTo>
                  <a:lnTo>
                    <a:pt x="264651" y="791198"/>
                  </a:lnTo>
                  <a:lnTo>
                    <a:pt x="310326" y="801397"/>
                  </a:lnTo>
                  <a:lnTo>
                    <a:pt x="356210" y="808356"/>
                  </a:lnTo>
                  <a:lnTo>
                    <a:pt x="402149" y="812129"/>
                  </a:lnTo>
                  <a:lnTo>
                    <a:pt x="447989" y="812766"/>
                  </a:lnTo>
                  <a:lnTo>
                    <a:pt x="493576" y="810317"/>
                  </a:lnTo>
                  <a:lnTo>
                    <a:pt x="538755" y="804835"/>
                  </a:lnTo>
                  <a:lnTo>
                    <a:pt x="583372" y="796370"/>
                  </a:lnTo>
                  <a:lnTo>
                    <a:pt x="627273" y="784974"/>
                  </a:lnTo>
                  <a:lnTo>
                    <a:pt x="670303" y="770697"/>
                  </a:lnTo>
                  <a:lnTo>
                    <a:pt x="712308" y="753590"/>
                  </a:lnTo>
                  <a:lnTo>
                    <a:pt x="753133" y="733705"/>
                  </a:lnTo>
                  <a:lnTo>
                    <a:pt x="792625" y="711093"/>
                  </a:lnTo>
                  <a:lnTo>
                    <a:pt x="830630" y="685805"/>
                  </a:lnTo>
                  <a:lnTo>
                    <a:pt x="866992" y="657892"/>
                  </a:lnTo>
                  <a:lnTo>
                    <a:pt x="901557" y="627405"/>
                  </a:lnTo>
                  <a:lnTo>
                    <a:pt x="934171" y="594395"/>
                  </a:lnTo>
                  <a:lnTo>
                    <a:pt x="964681" y="558913"/>
                  </a:lnTo>
                  <a:lnTo>
                    <a:pt x="992931" y="521011"/>
                  </a:lnTo>
                  <a:lnTo>
                    <a:pt x="1018767" y="480740"/>
                  </a:lnTo>
                  <a:lnTo>
                    <a:pt x="1042034" y="438150"/>
                  </a:lnTo>
                  <a:lnTo>
                    <a:pt x="1063353" y="391340"/>
                  </a:lnTo>
                  <a:lnTo>
                    <a:pt x="1080992" y="343257"/>
                  </a:lnTo>
                  <a:lnTo>
                    <a:pt x="1094916" y="294114"/>
                  </a:lnTo>
                  <a:lnTo>
                    <a:pt x="1105090" y="244125"/>
                  </a:lnTo>
                  <a:lnTo>
                    <a:pt x="1111478" y="193506"/>
                  </a:lnTo>
                  <a:lnTo>
                    <a:pt x="1114043" y="142470"/>
                  </a:lnTo>
                  <a:lnTo>
                    <a:pt x="1112752" y="91231"/>
                  </a:lnTo>
                  <a:lnTo>
                    <a:pt x="1107566" y="40004"/>
                  </a:lnTo>
                  <a:lnTo>
                    <a:pt x="1395856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5203" y="2196083"/>
              <a:ext cx="972566" cy="18388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77555" y="2197480"/>
              <a:ext cx="970280" cy="1837689"/>
            </a:xfrm>
            <a:custGeom>
              <a:avLst/>
              <a:gdLst/>
              <a:ahLst/>
              <a:cxnLst/>
              <a:rect l="l" t="t" r="r" b="b"/>
              <a:pathLst>
                <a:path w="970279" h="1837689">
                  <a:moveTo>
                    <a:pt x="535239" y="1837436"/>
                  </a:moveTo>
                  <a:lnTo>
                    <a:pt x="492491" y="1814660"/>
                  </a:lnTo>
                  <a:lnTo>
                    <a:pt x="451341" y="1790070"/>
                  </a:lnTo>
                  <a:lnTo>
                    <a:pt x="411812" y="1763741"/>
                  </a:lnTo>
                  <a:lnTo>
                    <a:pt x="373930" y="1735747"/>
                  </a:lnTo>
                  <a:lnTo>
                    <a:pt x="337719" y="1706163"/>
                  </a:lnTo>
                  <a:lnTo>
                    <a:pt x="303205" y="1675064"/>
                  </a:lnTo>
                  <a:lnTo>
                    <a:pt x="270411" y="1642523"/>
                  </a:lnTo>
                  <a:lnTo>
                    <a:pt x="239364" y="1608617"/>
                  </a:lnTo>
                  <a:lnTo>
                    <a:pt x="210087" y="1573419"/>
                  </a:lnTo>
                  <a:lnTo>
                    <a:pt x="182605" y="1537004"/>
                  </a:lnTo>
                  <a:lnTo>
                    <a:pt x="156943" y="1499446"/>
                  </a:lnTo>
                  <a:lnTo>
                    <a:pt x="133127" y="1460821"/>
                  </a:lnTo>
                  <a:lnTo>
                    <a:pt x="111180" y="1421202"/>
                  </a:lnTo>
                  <a:lnTo>
                    <a:pt x="91128" y="1380665"/>
                  </a:lnTo>
                  <a:lnTo>
                    <a:pt x="72995" y="1339284"/>
                  </a:lnTo>
                  <a:lnTo>
                    <a:pt x="56806" y="1297134"/>
                  </a:lnTo>
                  <a:lnTo>
                    <a:pt x="42585" y="1254289"/>
                  </a:lnTo>
                  <a:lnTo>
                    <a:pt x="30359" y="1210824"/>
                  </a:lnTo>
                  <a:lnTo>
                    <a:pt x="20151" y="1166814"/>
                  </a:lnTo>
                  <a:lnTo>
                    <a:pt x="11986" y="1122332"/>
                  </a:lnTo>
                  <a:lnTo>
                    <a:pt x="5890" y="1077455"/>
                  </a:lnTo>
                  <a:lnTo>
                    <a:pt x="1886" y="1032256"/>
                  </a:lnTo>
                  <a:lnTo>
                    <a:pt x="0" y="986809"/>
                  </a:lnTo>
                  <a:lnTo>
                    <a:pt x="256" y="941191"/>
                  </a:lnTo>
                  <a:lnTo>
                    <a:pt x="2679" y="895474"/>
                  </a:lnTo>
                  <a:lnTo>
                    <a:pt x="7294" y="849735"/>
                  </a:lnTo>
                  <a:lnTo>
                    <a:pt x="14126" y="804047"/>
                  </a:lnTo>
                  <a:lnTo>
                    <a:pt x="23200" y="758485"/>
                  </a:lnTo>
                  <a:lnTo>
                    <a:pt x="34539" y="713123"/>
                  </a:lnTo>
                  <a:lnTo>
                    <a:pt x="48170" y="668037"/>
                  </a:lnTo>
                  <a:lnTo>
                    <a:pt x="64117" y="623301"/>
                  </a:lnTo>
                  <a:lnTo>
                    <a:pt x="82405" y="578990"/>
                  </a:lnTo>
                  <a:lnTo>
                    <a:pt x="103058" y="535177"/>
                  </a:lnTo>
                  <a:lnTo>
                    <a:pt x="126549" y="491202"/>
                  </a:lnTo>
                  <a:lnTo>
                    <a:pt x="152080" y="448774"/>
                  </a:lnTo>
                  <a:lnTo>
                    <a:pt x="179573" y="407942"/>
                  </a:lnTo>
                  <a:lnTo>
                    <a:pt x="208950" y="368755"/>
                  </a:lnTo>
                  <a:lnTo>
                    <a:pt x="240132" y="331261"/>
                  </a:lnTo>
                  <a:lnTo>
                    <a:pt x="273039" y="295508"/>
                  </a:lnTo>
                  <a:lnTo>
                    <a:pt x="307595" y="261546"/>
                  </a:lnTo>
                  <a:lnTo>
                    <a:pt x="343719" y="229423"/>
                  </a:lnTo>
                  <a:lnTo>
                    <a:pt x="381334" y="199187"/>
                  </a:lnTo>
                  <a:lnTo>
                    <a:pt x="420361" y="170888"/>
                  </a:lnTo>
                  <a:lnTo>
                    <a:pt x="460722" y="144573"/>
                  </a:lnTo>
                  <a:lnTo>
                    <a:pt x="502337" y="120292"/>
                  </a:lnTo>
                  <a:lnTo>
                    <a:pt x="545128" y="98092"/>
                  </a:lnTo>
                  <a:lnTo>
                    <a:pt x="589017" y="78023"/>
                  </a:lnTo>
                  <a:lnTo>
                    <a:pt x="633925" y="60133"/>
                  </a:lnTo>
                  <a:lnTo>
                    <a:pt x="679773" y="44471"/>
                  </a:lnTo>
                  <a:lnTo>
                    <a:pt x="726484" y="31085"/>
                  </a:lnTo>
                  <a:lnTo>
                    <a:pt x="773977" y="20024"/>
                  </a:lnTo>
                  <a:lnTo>
                    <a:pt x="822176" y="11336"/>
                  </a:lnTo>
                  <a:lnTo>
                    <a:pt x="871000" y="5070"/>
                  </a:lnTo>
                  <a:lnTo>
                    <a:pt x="920373" y="1275"/>
                  </a:lnTo>
                  <a:lnTo>
                    <a:pt x="970214" y="0"/>
                  </a:lnTo>
                  <a:lnTo>
                    <a:pt x="970214" y="291084"/>
                  </a:lnTo>
                  <a:lnTo>
                    <a:pt x="921718" y="292789"/>
                  </a:lnTo>
                  <a:lnTo>
                    <a:pt x="874143" y="297827"/>
                  </a:lnTo>
                  <a:lnTo>
                    <a:pt x="827603" y="306084"/>
                  </a:lnTo>
                  <a:lnTo>
                    <a:pt x="782213" y="317445"/>
                  </a:lnTo>
                  <a:lnTo>
                    <a:pt x="738088" y="331795"/>
                  </a:lnTo>
                  <a:lnTo>
                    <a:pt x="695342" y="349018"/>
                  </a:lnTo>
                  <a:lnTo>
                    <a:pt x="654092" y="369001"/>
                  </a:lnTo>
                  <a:lnTo>
                    <a:pt x="614451" y="391627"/>
                  </a:lnTo>
                  <a:lnTo>
                    <a:pt x="576534" y="416782"/>
                  </a:lnTo>
                  <a:lnTo>
                    <a:pt x="540457" y="444352"/>
                  </a:lnTo>
                  <a:lnTo>
                    <a:pt x="506335" y="474221"/>
                  </a:lnTo>
                  <a:lnTo>
                    <a:pt x="474282" y="506274"/>
                  </a:lnTo>
                  <a:lnTo>
                    <a:pt x="444413" y="540396"/>
                  </a:lnTo>
                  <a:lnTo>
                    <a:pt x="416844" y="576473"/>
                  </a:lnTo>
                  <a:lnTo>
                    <a:pt x="391688" y="614389"/>
                  </a:lnTo>
                  <a:lnTo>
                    <a:pt x="369062" y="654030"/>
                  </a:lnTo>
                  <a:lnTo>
                    <a:pt x="349080" y="695281"/>
                  </a:lnTo>
                  <a:lnTo>
                    <a:pt x="331856" y="738026"/>
                  </a:lnTo>
                  <a:lnTo>
                    <a:pt x="317506" y="782152"/>
                  </a:lnTo>
                  <a:lnTo>
                    <a:pt x="306146" y="827542"/>
                  </a:lnTo>
                  <a:lnTo>
                    <a:pt x="297888" y="874082"/>
                  </a:lnTo>
                  <a:lnTo>
                    <a:pt x="292850" y="921657"/>
                  </a:lnTo>
                  <a:lnTo>
                    <a:pt x="291145" y="970152"/>
                  </a:lnTo>
                  <a:lnTo>
                    <a:pt x="292828" y="1018044"/>
                  </a:lnTo>
                  <a:lnTo>
                    <a:pt x="297820" y="1065277"/>
                  </a:lnTo>
                  <a:lnTo>
                    <a:pt x="306031" y="1111709"/>
                  </a:lnTo>
                  <a:lnTo>
                    <a:pt x="317374" y="1157196"/>
                  </a:lnTo>
                  <a:lnTo>
                    <a:pt x="331761" y="1201595"/>
                  </a:lnTo>
                  <a:lnTo>
                    <a:pt x="349103" y="1244763"/>
                  </a:lnTo>
                  <a:lnTo>
                    <a:pt x="369312" y="1286556"/>
                  </a:lnTo>
                  <a:lnTo>
                    <a:pt x="392300" y="1326832"/>
                  </a:lnTo>
                  <a:lnTo>
                    <a:pt x="417979" y="1365447"/>
                  </a:lnTo>
                  <a:lnTo>
                    <a:pt x="446261" y="1402258"/>
                  </a:lnTo>
                  <a:lnTo>
                    <a:pt x="477057" y="1437121"/>
                  </a:lnTo>
                  <a:lnTo>
                    <a:pt x="510279" y="1469894"/>
                  </a:lnTo>
                  <a:lnTo>
                    <a:pt x="545840" y="1500432"/>
                  </a:lnTo>
                  <a:lnTo>
                    <a:pt x="583650" y="1528594"/>
                  </a:lnTo>
                  <a:lnTo>
                    <a:pt x="623622" y="1554235"/>
                  </a:lnTo>
                  <a:lnTo>
                    <a:pt x="665668" y="1577213"/>
                  </a:lnTo>
                  <a:lnTo>
                    <a:pt x="535239" y="1837436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15055" y="1764737"/>
            <a:ext cx="60483" cy="6050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58540" y="1764737"/>
            <a:ext cx="61118" cy="6050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48328" y="1764737"/>
            <a:ext cx="61880" cy="6050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44500" y="1235710"/>
            <a:ext cx="6606540" cy="3200400"/>
          </a:xfrm>
          <a:prstGeom prst="rect">
            <a:avLst/>
          </a:prstGeom>
          <a:ln w="9525">
            <a:solidFill>
              <a:srgbClr val="D9D9D9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R="16510" algn="ctr">
              <a:lnSpc>
                <a:spcPct val="100000"/>
              </a:lnSpc>
              <a:spcBef>
                <a:spcPts val="640"/>
              </a:spcBef>
            </a:pPr>
            <a:r>
              <a:rPr sz="1800" b="1" spc="130" dirty="0">
                <a:solidFill>
                  <a:srgbClr val="7E7E7E"/>
                </a:solidFill>
                <a:latin typeface="Trebuchet MS"/>
                <a:cs typeface="Trebuchet MS"/>
              </a:rPr>
              <a:t>INFRASTRUCTURE</a:t>
            </a:r>
            <a:r>
              <a:rPr sz="1800" b="1" spc="28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b="1" spc="75" dirty="0">
                <a:solidFill>
                  <a:srgbClr val="7E7E7E"/>
                </a:solidFill>
                <a:latin typeface="Trebuchet MS"/>
                <a:cs typeface="Trebuchet MS"/>
              </a:rPr>
              <a:t>IN</a:t>
            </a:r>
            <a:r>
              <a:rPr sz="1800" b="1" spc="28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b="1" spc="110" dirty="0">
                <a:solidFill>
                  <a:srgbClr val="7E7E7E"/>
                </a:solidFill>
                <a:latin typeface="Trebuchet MS"/>
                <a:cs typeface="Trebuchet MS"/>
              </a:rPr>
              <a:t>VILLAGE</a:t>
            </a:r>
            <a:endParaRPr sz="1800">
              <a:latin typeface="Trebuchet MS"/>
              <a:cs typeface="Trebuchet MS"/>
            </a:endParaRPr>
          </a:p>
          <a:p>
            <a:pPr marR="2618740" algn="r">
              <a:lnSpc>
                <a:spcPct val="100000"/>
              </a:lnSpc>
              <a:spcBef>
                <a:spcPts val="990"/>
              </a:spcBef>
              <a:tabLst>
                <a:tab pos="443865" algn="l"/>
                <a:tab pos="1034415" algn="l"/>
              </a:tabLst>
            </a:pP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Good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Average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25" dirty="0">
                <a:solidFill>
                  <a:srgbClr val="585858"/>
                </a:solidFill>
                <a:latin typeface="Trebuchet MS"/>
                <a:cs typeface="Trebuchet MS"/>
              </a:rPr>
              <a:t>Bad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900">
              <a:latin typeface="Trebuchet MS"/>
              <a:cs typeface="Trebuchet MS"/>
            </a:endParaRPr>
          </a:p>
          <a:p>
            <a:pPr marR="2642235" algn="r">
              <a:lnSpc>
                <a:spcPct val="100000"/>
              </a:lnSpc>
            </a:pP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22.8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900">
              <a:latin typeface="Trebuchet MS"/>
              <a:cs typeface="Trebuchet MS"/>
            </a:endParaRPr>
          </a:p>
          <a:p>
            <a:pPr marR="1595120" algn="ctr">
              <a:lnSpc>
                <a:spcPct val="100000"/>
              </a:lnSpc>
            </a:pP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42.6</a:t>
            </a: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900">
              <a:latin typeface="Trebuchet MS"/>
              <a:cs typeface="Trebuchet MS"/>
            </a:endParaRPr>
          </a:p>
          <a:p>
            <a:pPr marL="962660" algn="ctr">
              <a:lnSpc>
                <a:spcPct val="100000"/>
              </a:lnSpc>
              <a:spcBef>
                <a:spcPts val="5"/>
              </a:spcBef>
            </a:pP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34.6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333068" y="6076822"/>
            <a:ext cx="2797175" cy="2806700"/>
            <a:chOff x="2333068" y="6076822"/>
            <a:chExt cx="2797175" cy="2806700"/>
          </a:xfrm>
        </p:grpSpPr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5323" y="6085331"/>
              <a:ext cx="1394587" cy="21264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9667" y="7990331"/>
              <a:ext cx="1482598" cy="88318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440937" y="7992236"/>
              <a:ext cx="1481455" cy="881380"/>
            </a:xfrm>
            <a:custGeom>
              <a:avLst/>
              <a:gdLst/>
              <a:ahLst/>
              <a:cxnLst/>
              <a:rect l="l" t="t" r="r" b="b"/>
              <a:pathLst>
                <a:path w="1481454" h="881379">
                  <a:moveTo>
                    <a:pt x="1481327" y="219583"/>
                  </a:moveTo>
                  <a:lnTo>
                    <a:pt x="1454823" y="260900"/>
                  </a:lnTo>
                  <a:lnTo>
                    <a:pt x="1427044" y="301042"/>
                  </a:lnTo>
                  <a:lnTo>
                    <a:pt x="1398030" y="339992"/>
                  </a:lnTo>
                  <a:lnTo>
                    <a:pt x="1367820" y="377734"/>
                  </a:lnTo>
                  <a:lnTo>
                    <a:pt x="1336451" y="414252"/>
                  </a:lnTo>
                  <a:lnTo>
                    <a:pt x="1303963" y="449529"/>
                  </a:lnTo>
                  <a:lnTo>
                    <a:pt x="1270394" y="483549"/>
                  </a:lnTo>
                  <a:lnTo>
                    <a:pt x="1235783" y="516295"/>
                  </a:lnTo>
                  <a:lnTo>
                    <a:pt x="1200167" y="547751"/>
                  </a:lnTo>
                  <a:lnTo>
                    <a:pt x="1163587" y="577900"/>
                  </a:lnTo>
                  <a:lnTo>
                    <a:pt x="1126079" y="606727"/>
                  </a:lnTo>
                  <a:lnTo>
                    <a:pt x="1087684" y="634214"/>
                  </a:lnTo>
                  <a:lnTo>
                    <a:pt x="1048439" y="660346"/>
                  </a:lnTo>
                  <a:lnTo>
                    <a:pt x="1008383" y="685105"/>
                  </a:lnTo>
                  <a:lnTo>
                    <a:pt x="967554" y="708477"/>
                  </a:lnTo>
                  <a:lnTo>
                    <a:pt x="925992" y="730443"/>
                  </a:lnTo>
                  <a:lnTo>
                    <a:pt x="883734" y="750988"/>
                  </a:lnTo>
                  <a:lnTo>
                    <a:pt x="840819" y="770096"/>
                  </a:lnTo>
                  <a:lnTo>
                    <a:pt x="797286" y="787749"/>
                  </a:lnTo>
                  <a:lnTo>
                    <a:pt x="753173" y="803932"/>
                  </a:lnTo>
                  <a:lnTo>
                    <a:pt x="708519" y="818629"/>
                  </a:lnTo>
                  <a:lnTo>
                    <a:pt x="663363" y="831822"/>
                  </a:lnTo>
                  <a:lnTo>
                    <a:pt x="617743" y="843495"/>
                  </a:lnTo>
                  <a:lnTo>
                    <a:pt x="571697" y="853632"/>
                  </a:lnTo>
                  <a:lnTo>
                    <a:pt x="525264" y="862217"/>
                  </a:lnTo>
                  <a:lnTo>
                    <a:pt x="478483" y="869233"/>
                  </a:lnTo>
                  <a:lnTo>
                    <a:pt x="431393" y="874664"/>
                  </a:lnTo>
                  <a:lnTo>
                    <a:pt x="384031" y="878494"/>
                  </a:lnTo>
                  <a:lnTo>
                    <a:pt x="336436" y="880705"/>
                  </a:lnTo>
                  <a:lnTo>
                    <a:pt x="288648" y="881282"/>
                  </a:lnTo>
                  <a:lnTo>
                    <a:pt x="240703" y="880208"/>
                  </a:lnTo>
                  <a:lnTo>
                    <a:pt x="192642" y="877467"/>
                  </a:lnTo>
                  <a:lnTo>
                    <a:pt x="144503" y="873042"/>
                  </a:lnTo>
                  <a:lnTo>
                    <a:pt x="96323" y="866917"/>
                  </a:lnTo>
                  <a:lnTo>
                    <a:pt x="48143" y="859076"/>
                  </a:lnTo>
                  <a:lnTo>
                    <a:pt x="0" y="849503"/>
                  </a:lnTo>
                  <a:lnTo>
                    <a:pt x="88646" y="440944"/>
                  </a:lnTo>
                  <a:lnTo>
                    <a:pt x="137181" y="450210"/>
                  </a:lnTo>
                  <a:lnTo>
                    <a:pt x="185745" y="456972"/>
                  </a:lnTo>
                  <a:lnTo>
                    <a:pt x="234258" y="461262"/>
                  </a:lnTo>
                  <a:lnTo>
                    <a:pt x="282639" y="463116"/>
                  </a:lnTo>
                  <a:lnTo>
                    <a:pt x="330808" y="462568"/>
                  </a:lnTo>
                  <a:lnTo>
                    <a:pt x="378684" y="459652"/>
                  </a:lnTo>
                  <a:lnTo>
                    <a:pt x="426187" y="454402"/>
                  </a:lnTo>
                  <a:lnTo>
                    <a:pt x="473236" y="446853"/>
                  </a:lnTo>
                  <a:lnTo>
                    <a:pt x="519750" y="437039"/>
                  </a:lnTo>
                  <a:lnTo>
                    <a:pt x="565649" y="424994"/>
                  </a:lnTo>
                  <a:lnTo>
                    <a:pt x="610853" y="410753"/>
                  </a:lnTo>
                  <a:lnTo>
                    <a:pt x="655281" y="394351"/>
                  </a:lnTo>
                  <a:lnTo>
                    <a:pt x="698853" y="375820"/>
                  </a:lnTo>
                  <a:lnTo>
                    <a:pt x="741488" y="355197"/>
                  </a:lnTo>
                  <a:lnTo>
                    <a:pt x="783105" y="332514"/>
                  </a:lnTo>
                  <a:lnTo>
                    <a:pt x="823624" y="307807"/>
                  </a:lnTo>
                  <a:lnTo>
                    <a:pt x="862965" y="281109"/>
                  </a:lnTo>
                  <a:lnTo>
                    <a:pt x="901046" y="252456"/>
                  </a:lnTo>
                  <a:lnTo>
                    <a:pt x="937788" y="221881"/>
                  </a:lnTo>
                  <a:lnTo>
                    <a:pt x="973110" y="189418"/>
                  </a:lnTo>
                  <a:lnTo>
                    <a:pt x="1006931" y="155103"/>
                  </a:lnTo>
                  <a:lnTo>
                    <a:pt x="1039172" y="118969"/>
                  </a:lnTo>
                  <a:lnTo>
                    <a:pt x="1069750" y="81051"/>
                  </a:lnTo>
                  <a:lnTo>
                    <a:pt x="1098587" y="41383"/>
                  </a:lnTo>
                  <a:lnTo>
                    <a:pt x="1125601" y="0"/>
                  </a:lnTo>
                  <a:lnTo>
                    <a:pt x="1481327" y="219583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62783" y="7877555"/>
              <a:ext cx="1066800" cy="96418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464434" y="7878571"/>
              <a:ext cx="1065530" cy="963294"/>
            </a:xfrm>
            <a:custGeom>
              <a:avLst/>
              <a:gdLst/>
              <a:ahLst/>
              <a:cxnLst/>
              <a:rect l="l" t="t" r="r" b="b"/>
              <a:pathLst>
                <a:path w="1065529" h="963295">
                  <a:moveTo>
                    <a:pt x="976502" y="963167"/>
                  </a:moveTo>
                  <a:lnTo>
                    <a:pt x="928693" y="951920"/>
                  </a:lnTo>
                  <a:lnTo>
                    <a:pt x="881496" y="939051"/>
                  </a:lnTo>
                  <a:lnTo>
                    <a:pt x="834947" y="924589"/>
                  </a:lnTo>
                  <a:lnTo>
                    <a:pt x="789078" y="908561"/>
                  </a:lnTo>
                  <a:lnTo>
                    <a:pt x="743924" y="890994"/>
                  </a:lnTo>
                  <a:lnTo>
                    <a:pt x="699518" y="871916"/>
                  </a:lnTo>
                  <a:lnTo>
                    <a:pt x="655895" y="851354"/>
                  </a:lnTo>
                  <a:lnTo>
                    <a:pt x="613089" y="829336"/>
                  </a:lnTo>
                  <a:lnTo>
                    <a:pt x="571133" y="805890"/>
                  </a:lnTo>
                  <a:lnTo>
                    <a:pt x="530061" y="781042"/>
                  </a:lnTo>
                  <a:lnTo>
                    <a:pt x="489907" y="754820"/>
                  </a:lnTo>
                  <a:lnTo>
                    <a:pt x="450706" y="727251"/>
                  </a:lnTo>
                  <a:lnTo>
                    <a:pt x="412490" y="698364"/>
                  </a:lnTo>
                  <a:lnTo>
                    <a:pt x="375295" y="668185"/>
                  </a:lnTo>
                  <a:lnTo>
                    <a:pt x="339153" y="636742"/>
                  </a:lnTo>
                  <a:lnTo>
                    <a:pt x="304099" y="604062"/>
                  </a:lnTo>
                  <a:lnTo>
                    <a:pt x="270167" y="570173"/>
                  </a:lnTo>
                  <a:lnTo>
                    <a:pt x="237391" y="535102"/>
                  </a:lnTo>
                  <a:lnTo>
                    <a:pt x="205804" y="498877"/>
                  </a:lnTo>
                  <a:lnTo>
                    <a:pt x="175440" y="461525"/>
                  </a:lnTo>
                  <a:lnTo>
                    <a:pt x="146334" y="423074"/>
                  </a:lnTo>
                  <a:lnTo>
                    <a:pt x="118519" y="383550"/>
                  </a:lnTo>
                  <a:lnTo>
                    <a:pt x="92029" y="342982"/>
                  </a:lnTo>
                  <a:lnTo>
                    <a:pt x="66898" y="301398"/>
                  </a:lnTo>
                  <a:lnTo>
                    <a:pt x="43160" y="258823"/>
                  </a:lnTo>
                  <a:lnTo>
                    <a:pt x="20850" y="215286"/>
                  </a:lnTo>
                  <a:lnTo>
                    <a:pt x="0" y="170814"/>
                  </a:lnTo>
                  <a:lnTo>
                    <a:pt x="381634" y="0"/>
                  </a:lnTo>
                  <a:lnTo>
                    <a:pt x="402672" y="44028"/>
                  </a:lnTo>
                  <a:lnTo>
                    <a:pt x="425755" y="86722"/>
                  </a:lnTo>
                  <a:lnTo>
                    <a:pt x="450814" y="128026"/>
                  </a:lnTo>
                  <a:lnTo>
                    <a:pt x="477782" y="167884"/>
                  </a:lnTo>
                  <a:lnTo>
                    <a:pt x="506592" y="206242"/>
                  </a:lnTo>
                  <a:lnTo>
                    <a:pt x="537174" y="243043"/>
                  </a:lnTo>
                  <a:lnTo>
                    <a:pt x="569461" y="278232"/>
                  </a:lnTo>
                  <a:lnTo>
                    <a:pt x="603386" y="311754"/>
                  </a:lnTo>
                  <a:lnTo>
                    <a:pt x="638879" y="343554"/>
                  </a:lnTo>
                  <a:lnTo>
                    <a:pt x="675873" y="373575"/>
                  </a:lnTo>
                  <a:lnTo>
                    <a:pt x="714301" y="401763"/>
                  </a:lnTo>
                  <a:lnTo>
                    <a:pt x="754093" y="428062"/>
                  </a:lnTo>
                  <a:lnTo>
                    <a:pt x="795182" y="452417"/>
                  </a:lnTo>
                  <a:lnTo>
                    <a:pt x="837501" y="474772"/>
                  </a:lnTo>
                  <a:lnTo>
                    <a:pt x="880980" y="495071"/>
                  </a:lnTo>
                  <a:lnTo>
                    <a:pt x="925553" y="513260"/>
                  </a:lnTo>
                  <a:lnTo>
                    <a:pt x="971150" y="529283"/>
                  </a:lnTo>
                  <a:lnTo>
                    <a:pt x="1017705" y="543084"/>
                  </a:lnTo>
                  <a:lnTo>
                    <a:pt x="1065149" y="554608"/>
                  </a:lnTo>
                  <a:lnTo>
                    <a:pt x="976502" y="963167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40863" y="6213347"/>
              <a:ext cx="985647" cy="18360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342593" y="6215252"/>
              <a:ext cx="984250" cy="1834514"/>
            </a:xfrm>
            <a:custGeom>
              <a:avLst/>
              <a:gdLst/>
              <a:ahLst/>
              <a:cxnLst/>
              <a:rect l="l" t="t" r="r" b="b"/>
              <a:pathLst>
                <a:path w="984250" h="1834515">
                  <a:moveTo>
                    <a:pt x="121841" y="1834134"/>
                  </a:moveTo>
                  <a:lnTo>
                    <a:pt x="102777" y="1789536"/>
                  </a:lnTo>
                  <a:lnTo>
                    <a:pt x="85377" y="1744644"/>
                  </a:lnTo>
                  <a:lnTo>
                    <a:pt x="69629" y="1699494"/>
                  </a:lnTo>
                  <a:lnTo>
                    <a:pt x="55519" y="1654122"/>
                  </a:lnTo>
                  <a:lnTo>
                    <a:pt x="43034" y="1608564"/>
                  </a:lnTo>
                  <a:lnTo>
                    <a:pt x="32159" y="1562855"/>
                  </a:lnTo>
                  <a:lnTo>
                    <a:pt x="22883" y="1517031"/>
                  </a:lnTo>
                  <a:lnTo>
                    <a:pt x="15191" y="1471128"/>
                  </a:lnTo>
                  <a:lnTo>
                    <a:pt x="9070" y="1425181"/>
                  </a:lnTo>
                  <a:lnTo>
                    <a:pt x="4507" y="1379226"/>
                  </a:lnTo>
                  <a:lnTo>
                    <a:pt x="1488" y="1333299"/>
                  </a:lnTo>
                  <a:lnTo>
                    <a:pt x="0" y="1287436"/>
                  </a:lnTo>
                  <a:lnTo>
                    <a:pt x="29" y="1241672"/>
                  </a:lnTo>
                  <a:lnTo>
                    <a:pt x="1562" y="1196044"/>
                  </a:lnTo>
                  <a:lnTo>
                    <a:pt x="4586" y="1150586"/>
                  </a:lnTo>
                  <a:lnTo>
                    <a:pt x="9087" y="1105335"/>
                  </a:lnTo>
                  <a:lnTo>
                    <a:pt x="15052" y="1060326"/>
                  </a:lnTo>
                  <a:lnTo>
                    <a:pt x="22468" y="1015595"/>
                  </a:lnTo>
                  <a:lnTo>
                    <a:pt x="31321" y="971179"/>
                  </a:lnTo>
                  <a:lnTo>
                    <a:pt x="41597" y="927111"/>
                  </a:lnTo>
                  <a:lnTo>
                    <a:pt x="53284" y="883429"/>
                  </a:lnTo>
                  <a:lnTo>
                    <a:pt x="66368" y="840168"/>
                  </a:lnTo>
                  <a:lnTo>
                    <a:pt x="80835" y="797364"/>
                  </a:lnTo>
                  <a:lnTo>
                    <a:pt x="96672" y="755052"/>
                  </a:lnTo>
                  <a:lnTo>
                    <a:pt x="113866" y="713268"/>
                  </a:lnTo>
                  <a:lnTo>
                    <a:pt x="132403" y="672049"/>
                  </a:lnTo>
                  <a:lnTo>
                    <a:pt x="152271" y="631429"/>
                  </a:lnTo>
                  <a:lnTo>
                    <a:pt x="173455" y="591444"/>
                  </a:lnTo>
                  <a:lnTo>
                    <a:pt x="195942" y="552131"/>
                  </a:lnTo>
                  <a:lnTo>
                    <a:pt x="219718" y="513525"/>
                  </a:lnTo>
                  <a:lnTo>
                    <a:pt x="244771" y="475661"/>
                  </a:lnTo>
                  <a:lnTo>
                    <a:pt x="271087" y="438575"/>
                  </a:lnTo>
                  <a:lnTo>
                    <a:pt x="298653" y="402304"/>
                  </a:lnTo>
                  <a:lnTo>
                    <a:pt x="327455" y="366883"/>
                  </a:lnTo>
                  <a:lnTo>
                    <a:pt x="357480" y="332347"/>
                  </a:lnTo>
                  <a:lnTo>
                    <a:pt x="388714" y="298732"/>
                  </a:lnTo>
                  <a:lnTo>
                    <a:pt x="421143" y="266075"/>
                  </a:lnTo>
                  <a:lnTo>
                    <a:pt x="454756" y="234410"/>
                  </a:lnTo>
                  <a:lnTo>
                    <a:pt x="489538" y="203774"/>
                  </a:lnTo>
                  <a:lnTo>
                    <a:pt x="525475" y="174202"/>
                  </a:lnTo>
                  <a:lnTo>
                    <a:pt x="562555" y="145730"/>
                  </a:lnTo>
                  <a:lnTo>
                    <a:pt x="600764" y="118394"/>
                  </a:lnTo>
                  <a:lnTo>
                    <a:pt x="640089" y="92229"/>
                  </a:lnTo>
                  <a:lnTo>
                    <a:pt x="680516" y="67272"/>
                  </a:lnTo>
                  <a:lnTo>
                    <a:pt x="722032" y="43557"/>
                  </a:lnTo>
                  <a:lnTo>
                    <a:pt x="764623" y="21121"/>
                  </a:lnTo>
                  <a:lnTo>
                    <a:pt x="808276" y="0"/>
                  </a:lnTo>
                  <a:lnTo>
                    <a:pt x="983917" y="379349"/>
                  </a:lnTo>
                  <a:lnTo>
                    <a:pt x="940620" y="400695"/>
                  </a:lnTo>
                  <a:lnTo>
                    <a:pt x="898840" y="423886"/>
                  </a:lnTo>
                  <a:lnTo>
                    <a:pt x="858602" y="448847"/>
                  </a:lnTo>
                  <a:lnTo>
                    <a:pt x="819935" y="475508"/>
                  </a:lnTo>
                  <a:lnTo>
                    <a:pt x="782865" y="503797"/>
                  </a:lnTo>
                  <a:lnTo>
                    <a:pt x="747420" y="533639"/>
                  </a:lnTo>
                  <a:lnTo>
                    <a:pt x="713626" y="564965"/>
                  </a:lnTo>
                  <a:lnTo>
                    <a:pt x="681511" y="597701"/>
                  </a:lnTo>
                  <a:lnTo>
                    <a:pt x="651102" y="631775"/>
                  </a:lnTo>
                  <a:lnTo>
                    <a:pt x="622425" y="667116"/>
                  </a:lnTo>
                  <a:lnTo>
                    <a:pt x="595509" y="703650"/>
                  </a:lnTo>
                  <a:lnTo>
                    <a:pt x="570380" y="741306"/>
                  </a:lnTo>
                  <a:lnTo>
                    <a:pt x="547065" y="780011"/>
                  </a:lnTo>
                  <a:lnTo>
                    <a:pt x="525591" y="819694"/>
                  </a:lnTo>
                  <a:lnTo>
                    <a:pt x="505985" y="860282"/>
                  </a:lnTo>
                  <a:lnTo>
                    <a:pt x="488276" y="901702"/>
                  </a:lnTo>
                  <a:lnTo>
                    <a:pt x="472488" y="943883"/>
                  </a:lnTo>
                  <a:lnTo>
                    <a:pt x="458651" y="986753"/>
                  </a:lnTo>
                  <a:lnTo>
                    <a:pt x="446790" y="1030239"/>
                  </a:lnTo>
                  <a:lnTo>
                    <a:pt x="436933" y="1074269"/>
                  </a:lnTo>
                  <a:lnTo>
                    <a:pt x="429107" y="1118771"/>
                  </a:lnTo>
                  <a:lnTo>
                    <a:pt x="423339" y="1163672"/>
                  </a:lnTo>
                  <a:lnTo>
                    <a:pt x="419657" y="1208901"/>
                  </a:lnTo>
                  <a:lnTo>
                    <a:pt x="418086" y="1254386"/>
                  </a:lnTo>
                  <a:lnTo>
                    <a:pt x="418655" y="1300053"/>
                  </a:lnTo>
                  <a:lnTo>
                    <a:pt x="421391" y="1345831"/>
                  </a:lnTo>
                  <a:lnTo>
                    <a:pt x="426320" y="1391648"/>
                  </a:lnTo>
                  <a:lnTo>
                    <a:pt x="433469" y="1437431"/>
                  </a:lnTo>
                  <a:lnTo>
                    <a:pt x="442867" y="1483109"/>
                  </a:lnTo>
                  <a:lnTo>
                    <a:pt x="454539" y="1528609"/>
                  </a:lnTo>
                  <a:lnTo>
                    <a:pt x="468513" y="1573858"/>
                  </a:lnTo>
                  <a:lnTo>
                    <a:pt x="484817" y="1618786"/>
                  </a:lnTo>
                  <a:lnTo>
                    <a:pt x="503476" y="1663319"/>
                  </a:lnTo>
                  <a:lnTo>
                    <a:pt x="121841" y="18341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50107" y="6085319"/>
              <a:ext cx="586232" cy="50928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150869" y="6086347"/>
              <a:ext cx="585470" cy="508634"/>
            </a:xfrm>
            <a:custGeom>
              <a:avLst/>
              <a:gdLst/>
              <a:ahLst/>
              <a:cxnLst/>
              <a:rect l="l" t="t" r="r" b="b"/>
              <a:pathLst>
                <a:path w="585470" h="508634">
                  <a:moveTo>
                    <a:pt x="0" y="128904"/>
                  </a:moveTo>
                  <a:lnTo>
                    <a:pt x="46209" y="108520"/>
                  </a:lnTo>
                  <a:lnTo>
                    <a:pt x="93048" y="89855"/>
                  </a:lnTo>
                  <a:lnTo>
                    <a:pt x="140467" y="72919"/>
                  </a:lnTo>
                  <a:lnTo>
                    <a:pt x="188420" y="57723"/>
                  </a:lnTo>
                  <a:lnTo>
                    <a:pt x="236859" y="44277"/>
                  </a:lnTo>
                  <a:lnTo>
                    <a:pt x="285734" y="32591"/>
                  </a:lnTo>
                  <a:lnTo>
                    <a:pt x="334998" y="22675"/>
                  </a:lnTo>
                  <a:lnTo>
                    <a:pt x="384603" y="14539"/>
                  </a:lnTo>
                  <a:lnTo>
                    <a:pt x="434500" y="8193"/>
                  </a:lnTo>
                  <a:lnTo>
                    <a:pt x="484643" y="3648"/>
                  </a:lnTo>
                  <a:lnTo>
                    <a:pt x="534982" y="913"/>
                  </a:lnTo>
                  <a:lnTo>
                    <a:pt x="585469" y="0"/>
                  </a:lnTo>
                  <a:lnTo>
                    <a:pt x="585469" y="418084"/>
                  </a:lnTo>
                  <a:lnTo>
                    <a:pt x="532511" y="419520"/>
                  </a:lnTo>
                  <a:lnTo>
                    <a:pt x="479821" y="423814"/>
                  </a:lnTo>
                  <a:lnTo>
                    <a:pt x="427512" y="430942"/>
                  </a:lnTo>
                  <a:lnTo>
                    <a:pt x="375697" y="440880"/>
                  </a:lnTo>
                  <a:lnTo>
                    <a:pt x="324489" y="453604"/>
                  </a:lnTo>
                  <a:lnTo>
                    <a:pt x="274002" y="469090"/>
                  </a:lnTo>
                  <a:lnTo>
                    <a:pt x="224348" y="487314"/>
                  </a:lnTo>
                  <a:lnTo>
                    <a:pt x="175641" y="508253"/>
                  </a:lnTo>
                  <a:lnTo>
                    <a:pt x="0" y="12890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60391" y="6816979"/>
            <a:ext cx="234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33.8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89527" y="8484489"/>
            <a:ext cx="234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19.6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79089" y="8314182"/>
            <a:ext cx="234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14.9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16123" y="6978777"/>
            <a:ext cx="2343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404040"/>
                </a:solidFill>
                <a:latin typeface="Trebuchet MS"/>
                <a:cs typeface="Trebuchet MS"/>
              </a:rPr>
              <a:t>24.8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01567" y="6237223"/>
            <a:ext cx="174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04040"/>
                </a:solidFill>
                <a:latin typeface="Trebuchet MS"/>
                <a:cs typeface="Trebuchet MS"/>
              </a:rPr>
              <a:t>6.9</a:t>
            </a:r>
            <a:endParaRPr sz="9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613916" y="5593025"/>
            <a:ext cx="3924935" cy="60960"/>
            <a:chOff x="1613916" y="5593025"/>
            <a:chExt cx="3924935" cy="60960"/>
          </a:xfrm>
        </p:grpSpPr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13916" y="5593025"/>
              <a:ext cx="61118" cy="6063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21052" y="5593025"/>
              <a:ext cx="60991" cy="6063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13176" y="5593025"/>
              <a:ext cx="61499" cy="6063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29100" y="5593025"/>
              <a:ext cx="60737" cy="6063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77256" y="5593025"/>
              <a:ext cx="61245" cy="6063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700529" y="5133594"/>
            <a:ext cx="4214495" cy="56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9155">
              <a:lnSpc>
                <a:spcPct val="100000"/>
              </a:lnSpc>
              <a:spcBef>
                <a:spcPts val="100"/>
              </a:spcBef>
            </a:pPr>
            <a:r>
              <a:rPr sz="1800" b="1" spc="120" dirty="0">
                <a:solidFill>
                  <a:srgbClr val="7E7E7E"/>
                </a:solidFill>
                <a:latin typeface="Trebuchet MS"/>
                <a:cs typeface="Trebuchet MS"/>
              </a:rPr>
              <a:t>DROPOUT</a:t>
            </a:r>
            <a:r>
              <a:rPr sz="1800" b="1" spc="2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1800" b="1" spc="110" dirty="0">
                <a:solidFill>
                  <a:srgbClr val="7E7E7E"/>
                </a:solidFill>
                <a:latin typeface="Trebuchet MS"/>
                <a:cs typeface="Trebuchet MS"/>
              </a:rPr>
              <a:t>REASONS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85"/>
              </a:spcBef>
              <a:tabLst>
                <a:tab pos="706755" algn="l"/>
                <a:tab pos="1699260" algn="l"/>
                <a:tab pos="2614930" algn="l"/>
                <a:tab pos="3863975" algn="l"/>
              </a:tabLst>
            </a:pP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Financial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Transpotation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Health</a:t>
            </a:r>
            <a:r>
              <a:rPr sz="900" spc="-20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Issues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Education</a:t>
            </a:r>
            <a:r>
              <a:rPr sz="900" spc="5" dirty="0">
                <a:solidFill>
                  <a:srgbClr val="585858"/>
                </a:solidFill>
                <a:latin typeface="Trebuchet MS"/>
                <a:cs typeface="Trebuchet MS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Facilities</a:t>
            </a:r>
            <a:r>
              <a:rPr sz="900" dirty="0">
                <a:solidFill>
                  <a:srgbClr val="585858"/>
                </a:solidFill>
                <a:latin typeface="Trebuchet MS"/>
                <a:cs typeface="Trebuchet MS"/>
              </a:rPr>
              <a:t>	</a:t>
            </a:r>
            <a:r>
              <a:rPr sz="900" spc="-10" dirty="0">
                <a:solidFill>
                  <a:srgbClr val="585858"/>
                </a:solidFill>
                <a:latin typeface="Trebuchet MS"/>
                <a:cs typeface="Trebuchet MS"/>
              </a:rPr>
              <a:t>Others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4500" y="5064125"/>
            <a:ext cx="6583680" cy="4168140"/>
          </a:xfrm>
          <a:custGeom>
            <a:avLst/>
            <a:gdLst/>
            <a:ahLst/>
            <a:cxnLst/>
            <a:rect l="l" t="t" r="r" b="b"/>
            <a:pathLst>
              <a:path w="6583680" h="4168140">
                <a:moveTo>
                  <a:pt x="0" y="4168140"/>
                </a:moveTo>
                <a:lnTo>
                  <a:pt x="6583680" y="4168140"/>
                </a:lnTo>
                <a:lnTo>
                  <a:pt x="6583680" y="0"/>
                </a:lnTo>
                <a:lnTo>
                  <a:pt x="0" y="0"/>
                </a:lnTo>
                <a:lnTo>
                  <a:pt x="0" y="4168140"/>
                </a:lnTo>
                <a:close/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38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830072"/>
            <a:ext cx="6142355" cy="897763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939289" marR="582930" indent="-1439545">
              <a:lnSpc>
                <a:spcPts val="1530"/>
              </a:lnSpc>
              <a:spcBef>
                <a:spcPts val="280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CHAPTER</a:t>
            </a:r>
            <a:r>
              <a:rPr sz="14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6:</a:t>
            </a:r>
            <a:r>
              <a:rPr sz="14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RECOMMENDATIONS</a:t>
            </a:r>
            <a:r>
              <a:rPr sz="14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400" b="1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CONCLUSIONS</a:t>
            </a:r>
            <a:r>
              <a:rPr sz="1400" b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4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MINI-PROJECT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7620" indent="685165" algn="just">
              <a:lnSpc>
                <a:spcPct val="143300"/>
              </a:lnSpc>
            </a:pPr>
            <a:r>
              <a:rPr sz="1200" dirty="0">
                <a:latin typeface="Times New Roman"/>
                <a:cs typeface="Times New Roman"/>
              </a:rPr>
              <a:t>Based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findings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community,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following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recommendations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conclusions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made: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Recommendations: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Enhance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Educational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Infrastructure: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indent="63055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primary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recommendation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enhance</a:t>
            </a:r>
            <a:r>
              <a:rPr sz="1200" spc="2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</a:t>
            </a:r>
            <a:r>
              <a:rPr sz="1200" spc="2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within</a:t>
            </a:r>
            <a:r>
              <a:rPr sz="1200" spc="229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community.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developing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1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facilities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create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conducive </a:t>
            </a:r>
            <a:r>
              <a:rPr sz="1200" dirty="0">
                <a:latin typeface="Times New Roman"/>
                <a:cs typeface="Times New Roman"/>
              </a:rPr>
              <a:t>learning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environment,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 schools are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equipped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modern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tools, </a:t>
            </a:r>
            <a:r>
              <a:rPr sz="1200" spc="-10" dirty="0">
                <a:latin typeface="Times New Roman"/>
                <a:cs typeface="Times New Roman"/>
              </a:rPr>
              <a:t>resources,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qualified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teachers.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Times New Roman"/>
                <a:cs typeface="Times New Roman"/>
              </a:rPr>
              <a:t>Implement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Mentorship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Programs: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70675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mentorship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counseling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crucial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1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students </a:t>
            </a:r>
            <a:r>
              <a:rPr sz="1200" dirty="0">
                <a:latin typeface="Times New Roman"/>
                <a:cs typeface="Times New Roman"/>
              </a:rPr>
              <a:t>both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academically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emotionally,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offering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guidance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career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paths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significance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of </a:t>
            </a:r>
            <a:r>
              <a:rPr sz="1200" spc="-10" dirty="0">
                <a:latin typeface="Times New Roman"/>
                <a:cs typeface="Times New Roman"/>
              </a:rPr>
              <a:t>education.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Increase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Community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Engagement: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890" indent="668655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4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engagement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essential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409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fostering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stronger</a:t>
            </a:r>
            <a:r>
              <a:rPr sz="1200" spc="4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relationships between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schools,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parents,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achieved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organizing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events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workshops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highlight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value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Address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Socioeconomic</a:t>
            </a:r>
            <a:r>
              <a:rPr sz="1200" b="1" spc="-4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Barriers: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indent="668655" algn="just">
              <a:lnSpc>
                <a:spcPct val="143900"/>
              </a:lnSpc>
            </a:pP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socioeconomic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barriers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another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key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recommendation.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Providing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financial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scholarships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from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low-income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families,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introducing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meal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programs,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free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transportation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significantly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reduce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burden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families.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Strengthen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Early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Childhood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Education: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63055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Strengthening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early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childhood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necessary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ensure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children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well-prepared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primary school. 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investing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 early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childhood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 </a:t>
            </a:r>
            <a:r>
              <a:rPr sz="1200" spc="-10" dirty="0">
                <a:latin typeface="Times New Roman"/>
                <a:cs typeface="Times New Roman"/>
              </a:rPr>
              <a:t>encouraging </a:t>
            </a:r>
            <a:r>
              <a:rPr sz="1200" dirty="0">
                <a:latin typeface="Times New Roman"/>
                <a:cs typeface="Times New Roman"/>
              </a:rPr>
              <a:t>enrollment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pre-</a:t>
            </a:r>
            <a:r>
              <a:rPr sz="1200" dirty="0">
                <a:latin typeface="Times New Roman"/>
                <a:cs typeface="Times New Roman"/>
              </a:rPr>
              <a:t>school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kindergarten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39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804164"/>
            <a:ext cx="6139815" cy="900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Tailored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Interventions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At-</a:t>
            </a:r>
            <a:r>
              <a:rPr sz="1200" b="1" dirty="0">
                <a:latin typeface="Times New Roman"/>
                <a:cs typeface="Times New Roman"/>
              </a:rPr>
              <a:t>Risk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Students: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668655" algn="just">
              <a:lnSpc>
                <a:spcPct val="143700"/>
              </a:lnSpc>
            </a:pP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risk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dropping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out,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tailored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interventions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should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20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provided.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includes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offering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additional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tutoring,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after-</a:t>
            </a:r>
            <a:r>
              <a:rPr sz="1200" dirty="0">
                <a:latin typeface="Times New Roman"/>
                <a:cs typeface="Times New Roman"/>
              </a:rPr>
              <a:t>school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programs,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services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</a:t>
            </a:r>
            <a:r>
              <a:rPr sz="1200" spc="22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them </a:t>
            </a:r>
            <a:r>
              <a:rPr sz="1200" dirty="0">
                <a:latin typeface="Times New Roman"/>
                <a:cs typeface="Times New Roman"/>
              </a:rPr>
              <a:t>engaged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Promote</a:t>
            </a:r>
            <a:r>
              <a:rPr sz="1200" b="1" spc="-5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Inclusive</a:t>
            </a:r>
            <a:r>
              <a:rPr sz="1200" b="1" spc="-3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Education: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indent="668655" algn="just">
              <a:lnSpc>
                <a:spcPct val="143700"/>
              </a:lnSpc>
              <a:spcBef>
                <a:spcPts val="5"/>
              </a:spcBef>
            </a:pPr>
            <a:r>
              <a:rPr sz="1200" spc="-10" dirty="0">
                <a:latin typeface="Times New Roman"/>
                <a:cs typeface="Times New Roman"/>
              </a:rPr>
              <a:t>Promoting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inclusive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vital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ensure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accessible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all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children, </a:t>
            </a:r>
            <a:r>
              <a:rPr sz="1200" dirty="0">
                <a:latin typeface="Times New Roman"/>
                <a:cs typeface="Times New Roman"/>
              </a:rPr>
              <a:t>including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those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with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disabilities.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policies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practices</a:t>
            </a:r>
            <a:r>
              <a:rPr sz="1200" spc="1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1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diversity</a:t>
            </a:r>
            <a:r>
              <a:rPr sz="1200" spc="17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inclusion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achieve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this</a:t>
            </a:r>
            <a:r>
              <a:rPr sz="1200" spc="-20" dirty="0">
                <a:latin typeface="Times New Roman"/>
                <a:cs typeface="Times New Roman"/>
              </a:rPr>
              <a:t> goal.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Improve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Teacher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Training</a:t>
            </a:r>
            <a:r>
              <a:rPr sz="1200" b="1" spc="-1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and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Retention: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985" indent="668655" algn="just">
              <a:lnSpc>
                <a:spcPct val="1437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Finally,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improving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teacher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retention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critical.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Investing</a:t>
            </a:r>
            <a:r>
              <a:rPr sz="1200" spc="2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54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continuous </a:t>
            </a:r>
            <a:r>
              <a:rPr sz="1200" dirty="0">
                <a:latin typeface="Times New Roman"/>
                <a:cs typeface="Times New Roman"/>
              </a:rPr>
              <a:t>professional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development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teachers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creating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incentives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systems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help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retain </a:t>
            </a:r>
            <a:r>
              <a:rPr sz="1200" dirty="0">
                <a:latin typeface="Times New Roman"/>
                <a:cs typeface="Times New Roman"/>
              </a:rPr>
              <a:t>qualified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teachers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spc="-10" dirty="0">
                <a:latin typeface="Times New Roman"/>
                <a:cs typeface="Times New Roman"/>
              </a:rPr>
              <a:t>Conclusions: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High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Dropout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Rates: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668655" algn="just">
              <a:lnSpc>
                <a:spcPct val="1442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mini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project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identified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among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2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community, </a:t>
            </a:r>
            <a:r>
              <a:rPr sz="1200" dirty="0">
                <a:latin typeface="Times New Roman"/>
                <a:cs typeface="Times New Roman"/>
              </a:rPr>
              <a:t>indicating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critical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issue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that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needs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addressed.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Inadequate</a:t>
            </a:r>
            <a:r>
              <a:rPr sz="1200" b="1" spc="-40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Educational</a:t>
            </a:r>
            <a:r>
              <a:rPr sz="1200" b="1" spc="-3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Resources: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6350" indent="668655" algn="just">
              <a:lnSpc>
                <a:spcPct val="1442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schools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adequate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resources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infrastructure,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which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hampers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quality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Socioeconomic</a:t>
            </a:r>
            <a:r>
              <a:rPr sz="1200" b="1" spc="-7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Challenges: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715" indent="706755" algn="just">
              <a:lnSpc>
                <a:spcPct val="144200"/>
              </a:lnSpc>
            </a:pPr>
            <a:r>
              <a:rPr sz="1200" dirty="0">
                <a:latin typeface="Times New Roman"/>
                <a:cs typeface="Times New Roman"/>
              </a:rPr>
              <a:t>Many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face socioeconomic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challenges that impact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 ability 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stay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school, </a:t>
            </a:r>
            <a:r>
              <a:rPr sz="1200" dirty="0">
                <a:latin typeface="Times New Roman"/>
                <a:cs typeface="Times New Roman"/>
              </a:rPr>
              <a:t>such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financial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constraints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lack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home.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Times New Roman"/>
                <a:cs typeface="Times New Roman"/>
              </a:rPr>
              <a:t>Low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Community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Involvement: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7620" indent="706755" algn="just">
              <a:lnSpc>
                <a:spcPct val="143300"/>
              </a:lnSpc>
              <a:spcBef>
                <a:spcPts val="5"/>
              </a:spcBef>
            </a:pPr>
            <a:r>
              <a:rPr sz="1200" dirty="0">
                <a:latin typeface="Times New Roman"/>
                <a:cs typeface="Times New Roman"/>
              </a:rPr>
              <a:t>There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also</a:t>
            </a:r>
            <a:r>
              <a:rPr sz="1200" spc="2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low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level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involvement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awareness</a:t>
            </a:r>
            <a:r>
              <a:rPr sz="1200" spc="2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regarding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the </a:t>
            </a:r>
            <a:r>
              <a:rPr sz="1200" dirty="0">
                <a:latin typeface="Times New Roman"/>
                <a:cs typeface="Times New Roman"/>
              </a:rPr>
              <a:t>importance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education,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contributing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higher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rates.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40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830C1-B391-49A9-A7E4-8D3A620EC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2C522E-F245-0561-1FC6-027051550B62}"/>
              </a:ext>
            </a:extLst>
          </p:cNvPr>
          <p:cNvSpPr/>
          <p:nvPr/>
        </p:nvSpPr>
        <p:spPr>
          <a:xfrm>
            <a:off x="315274" y="304438"/>
            <a:ext cx="6959599" cy="10088977"/>
          </a:xfrm>
          <a:custGeom>
            <a:avLst/>
            <a:gdLst/>
            <a:ahLst/>
            <a:cxnLst/>
            <a:rect l="l" t="t" r="r" b="b"/>
            <a:pathLst>
              <a:path w="6967855" h="10100945">
                <a:moveTo>
                  <a:pt x="6967474" y="10094354"/>
                </a:moveTo>
                <a:lnTo>
                  <a:pt x="0" y="10094354"/>
                </a:lnTo>
                <a:lnTo>
                  <a:pt x="0" y="10100437"/>
                </a:lnTo>
                <a:lnTo>
                  <a:pt x="6967474" y="10100437"/>
                </a:lnTo>
                <a:lnTo>
                  <a:pt x="6967474" y="10094354"/>
                </a:lnTo>
                <a:close/>
              </a:path>
              <a:path w="6967855" h="10100945">
                <a:moveTo>
                  <a:pt x="6967474" y="5461"/>
                </a:moveTo>
                <a:lnTo>
                  <a:pt x="6961378" y="5461"/>
                </a:lnTo>
                <a:lnTo>
                  <a:pt x="6961378" y="10094341"/>
                </a:lnTo>
                <a:lnTo>
                  <a:pt x="6967474" y="10094341"/>
                </a:lnTo>
                <a:lnTo>
                  <a:pt x="6967474" y="5461"/>
                </a:lnTo>
                <a:close/>
              </a:path>
              <a:path w="6967855" h="10100945">
                <a:moveTo>
                  <a:pt x="6967474" y="0"/>
                </a:moveTo>
                <a:lnTo>
                  <a:pt x="6949059" y="0"/>
                </a:lnTo>
                <a:lnTo>
                  <a:pt x="6949059" y="11430"/>
                </a:lnTo>
                <a:lnTo>
                  <a:pt x="6949059" y="10078720"/>
                </a:lnTo>
                <a:lnTo>
                  <a:pt x="11811" y="10078720"/>
                </a:lnTo>
                <a:lnTo>
                  <a:pt x="11811" y="11430"/>
                </a:lnTo>
                <a:lnTo>
                  <a:pt x="6949059" y="11430"/>
                </a:lnTo>
                <a:lnTo>
                  <a:pt x="6949059" y="0"/>
                </a:lnTo>
                <a:lnTo>
                  <a:pt x="0" y="0"/>
                </a:lnTo>
                <a:lnTo>
                  <a:pt x="0" y="11430"/>
                </a:lnTo>
                <a:lnTo>
                  <a:pt x="0" y="10078720"/>
                </a:lnTo>
                <a:lnTo>
                  <a:pt x="0" y="10085070"/>
                </a:lnTo>
                <a:lnTo>
                  <a:pt x="0" y="10093960"/>
                </a:lnTo>
                <a:lnTo>
                  <a:pt x="6096" y="10093960"/>
                </a:lnTo>
                <a:lnTo>
                  <a:pt x="6096" y="10085070"/>
                </a:lnTo>
                <a:lnTo>
                  <a:pt x="11811" y="10085070"/>
                </a:lnTo>
                <a:lnTo>
                  <a:pt x="11811" y="10091052"/>
                </a:lnTo>
                <a:lnTo>
                  <a:pt x="6961251" y="10091052"/>
                </a:lnTo>
                <a:lnTo>
                  <a:pt x="6961251" y="10085070"/>
                </a:lnTo>
                <a:lnTo>
                  <a:pt x="6961251" y="10084689"/>
                </a:lnTo>
                <a:lnTo>
                  <a:pt x="6961251" y="10078720"/>
                </a:lnTo>
                <a:lnTo>
                  <a:pt x="6961251" y="11430"/>
                </a:lnTo>
                <a:lnTo>
                  <a:pt x="6955155" y="11430"/>
                </a:lnTo>
                <a:lnTo>
                  <a:pt x="6955155" y="5080"/>
                </a:lnTo>
                <a:lnTo>
                  <a:pt x="6967474" y="5080"/>
                </a:lnTo>
                <a:lnTo>
                  <a:pt x="69674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CDE254A-9DBF-A8C4-FA25-DBE9DD3351D6}"/>
              </a:ext>
            </a:extLst>
          </p:cNvPr>
          <p:cNvSpPr txBox="1"/>
          <p:nvPr/>
        </p:nvSpPr>
        <p:spPr>
          <a:xfrm>
            <a:off x="2611123" y="721266"/>
            <a:ext cx="2144391" cy="273789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698" b="1" spc="-20" dirty="0">
                <a:latin typeface="Cambria"/>
                <a:cs typeface="Cambria"/>
              </a:rPr>
              <a:t>Student</a:t>
            </a:r>
            <a:r>
              <a:rPr sz="1698" b="1" spc="-20" dirty="0">
                <a:latin typeface="Times New Roman"/>
                <a:cs typeface="Times New Roman"/>
              </a:rPr>
              <a:t>’</a:t>
            </a:r>
            <a:r>
              <a:rPr sz="1698" b="1" spc="-20" dirty="0">
                <a:latin typeface="Cambria"/>
                <a:cs typeface="Cambria"/>
              </a:rPr>
              <a:t>s</a:t>
            </a:r>
            <a:r>
              <a:rPr sz="1698" b="1" spc="-30" dirty="0">
                <a:latin typeface="Cambria"/>
                <a:cs typeface="Cambria"/>
              </a:rPr>
              <a:t> </a:t>
            </a:r>
            <a:r>
              <a:rPr sz="1698" b="1" spc="-10" dirty="0">
                <a:latin typeface="Cambria"/>
                <a:cs typeface="Cambria"/>
              </a:rPr>
              <a:t>Declaration</a:t>
            </a:r>
            <a:endParaRPr sz="1698">
              <a:latin typeface="Cambria"/>
              <a:cs typeface="Cambri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B9ED5D4-0C59-3A1A-EE6A-204DCBCB155F}"/>
              </a:ext>
            </a:extLst>
          </p:cNvPr>
          <p:cNvSpPr txBox="1"/>
          <p:nvPr/>
        </p:nvSpPr>
        <p:spPr>
          <a:xfrm>
            <a:off x="911770" y="1735427"/>
            <a:ext cx="5790047" cy="1338263"/>
          </a:xfrm>
          <a:prstGeom prst="rect">
            <a:avLst/>
          </a:prstGeom>
        </p:spPr>
        <p:txBody>
          <a:bodyPr vert="horz" wrap="square" lIns="0" tIns="11416" rIns="0" bIns="0" rtlCol="0">
            <a:spAutoFit/>
          </a:bodyPr>
          <a:lstStyle/>
          <a:p>
            <a:pPr marL="12685" marR="5074" algn="just">
              <a:lnSpc>
                <a:spcPct val="143800"/>
              </a:lnSpc>
              <a:spcBef>
                <a:spcPts val="90"/>
              </a:spcBef>
            </a:pPr>
            <a:r>
              <a:rPr sz="1199" dirty="0">
                <a:latin typeface="Times New Roman"/>
                <a:cs typeface="Times New Roman"/>
              </a:rPr>
              <a:t>I</a:t>
            </a:r>
            <a:r>
              <a:rPr sz="1199" spc="125" dirty="0">
                <a:latin typeface="Times New Roman"/>
                <a:cs typeface="Times New Roman"/>
              </a:rPr>
              <a:t> </a:t>
            </a:r>
            <a:r>
              <a:rPr lang="en-IN" sz="1199" spc="125" dirty="0">
                <a:latin typeface="Times New Roman"/>
                <a:cs typeface="Times New Roman"/>
              </a:rPr>
              <a:t>BONTHA NITHEESH KUMAR</a:t>
            </a:r>
            <a:r>
              <a:rPr sz="1199" spc="13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student</a:t>
            </a:r>
            <a:r>
              <a:rPr sz="1199" spc="1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B-</a:t>
            </a:r>
            <a:r>
              <a:rPr sz="1199" dirty="0">
                <a:latin typeface="Times New Roman"/>
                <a:cs typeface="Times New Roman"/>
              </a:rPr>
              <a:t>Tech</a:t>
            </a:r>
            <a:r>
              <a:rPr sz="1199" spc="10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Program,Reg.No.</a:t>
            </a:r>
            <a:r>
              <a:rPr sz="1199" spc="1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23761A42</a:t>
            </a:r>
            <a:r>
              <a:rPr lang="en-IN" sz="1199" dirty="0">
                <a:latin typeface="Times New Roman"/>
                <a:cs typeface="Times New Roman"/>
              </a:rPr>
              <a:t>07</a:t>
            </a:r>
            <a:r>
              <a:rPr sz="1199" spc="1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60" dirty="0">
                <a:latin typeface="Times New Roman"/>
                <a:cs typeface="Times New Roman"/>
              </a:rPr>
              <a:t> </a:t>
            </a:r>
            <a:r>
              <a:rPr sz="1199" spc="-25" dirty="0">
                <a:latin typeface="Times New Roman"/>
                <a:cs typeface="Times New Roman"/>
              </a:rPr>
              <a:t>the </a:t>
            </a:r>
            <a:r>
              <a:rPr sz="1199" dirty="0">
                <a:latin typeface="Times New Roman"/>
                <a:cs typeface="Times New Roman"/>
              </a:rPr>
              <a:t>Department</a:t>
            </a:r>
            <a:r>
              <a:rPr sz="1199" spc="17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13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CSE(AI</a:t>
            </a:r>
            <a:r>
              <a:rPr sz="1199" spc="18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&amp;</a:t>
            </a:r>
            <a:r>
              <a:rPr sz="1199" spc="1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ML),LakiReddy</a:t>
            </a:r>
            <a:r>
              <a:rPr sz="1199" spc="17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Bali</a:t>
            </a:r>
            <a:r>
              <a:rPr sz="1199" spc="1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Reddy</a:t>
            </a:r>
            <a:r>
              <a:rPr sz="1199" spc="12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College</a:t>
            </a:r>
            <a:r>
              <a:rPr sz="1199" spc="16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13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Engineering</a:t>
            </a:r>
            <a:r>
              <a:rPr sz="1199" spc="17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do</a:t>
            </a:r>
            <a:r>
              <a:rPr sz="1199" spc="19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here</a:t>
            </a:r>
            <a:r>
              <a:rPr sz="1199" spc="190" dirty="0">
                <a:latin typeface="Times New Roman"/>
                <a:cs typeface="Times New Roman"/>
              </a:rPr>
              <a:t> </a:t>
            </a:r>
            <a:r>
              <a:rPr sz="1199" spc="-25" dirty="0">
                <a:latin typeface="Times New Roman"/>
                <a:cs typeface="Times New Roman"/>
              </a:rPr>
              <a:t>by </a:t>
            </a:r>
            <a:r>
              <a:rPr sz="1199" dirty="0">
                <a:latin typeface="Times New Roman"/>
                <a:cs typeface="Times New Roman"/>
              </a:rPr>
              <a:t>declare</a:t>
            </a:r>
            <a:r>
              <a:rPr sz="1199" spc="9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that</a:t>
            </a:r>
            <a:r>
              <a:rPr sz="1199" spc="10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I</a:t>
            </a:r>
            <a:r>
              <a:rPr sz="1199" spc="8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have</a:t>
            </a:r>
            <a:r>
              <a:rPr sz="1199" spc="9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completed</a:t>
            </a:r>
            <a:r>
              <a:rPr sz="1199" spc="7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the</a:t>
            </a:r>
            <a:r>
              <a:rPr sz="1199" spc="9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mandatory</a:t>
            </a:r>
            <a:r>
              <a:rPr sz="1199" spc="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community</a:t>
            </a:r>
            <a:r>
              <a:rPr sz="1199" spc="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service</a:t>
            </a:r>
            <a:r>
              <a:rPr sz="1199" spc="114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from</a:t>
            </a:r>
            <a:r>
              <a:rPr sz="1199" spc="6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15-05-2025</a:t>
            </a:r>
            <a:r>
              <a:rPr sz="1199" spc="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to</a:t>
            </a:r>
            <a:r>
              <a:rPr sz="1199" spc="10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28-</a:t>
            </a:r>
            <a:r>
              <a:rPr sz="1199" spc="-25" dirty="0">
                <a:latin typeface="Times New Roman"/>
                <a:cs typeface="Times New Roman"/>
              </a:rPr>
              <a:t>06- </a:t>
            </a:r>
            <a:r>
              <a:rPr sz="1199" dirty="0">
                <a:latin typeface="Times New Roman"/>
                <a:cs typeface="Times New Roman"/>
              </a:rPr>
              <a:t>2025</a:t>
            </a:r>
            <a:r>
              <a:rPr sz="1199" spc="-7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in</a:t>
            </a:r>
            <a:r>
              <a:rPr sz="1199" spc="-6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Community</a:t>
            </a:r>
            <a:r>
              <a:rPr sz="1199" spc="-6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Service</a:t>
            </a:r>
            <a:r>
              <a:rPr sz="1199" spc="-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Project</a:t>
            </a:r>
            <a:r>
              <a:rPr sz="1199" spc="4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under</a:t>
            </a:r>
            <a:r>
              <a:rPr sz="1199" spc="-5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the</a:t>
            </a:r>
            <a:r>
              <a:rPr sz="1199" spc="-15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Faculty</a:t>
            </a:r>
            <a:r>
              <a:rPr sz="1199" spc="-6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Guideship</a:t>
            </a:r>
            <a:r>
              <a:rPr sz="1199" spc="-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-4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Dr.sk.Salma</a:t>
            </a:r>
            <a:r>
              <a:rPr sz="1199" spc="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Asiya</a:t>
            </a:r>
            <a:r>
              <a:rPr sz="1199" spc="-15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Begum Department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-5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CSE(Artificial</a:t>
            </a:r>
            <a:r>
              <a:rPr sz="1199" spc="-3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Intelligence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And</a:t>
            </a:r>
            <a:r>
              <a:rPr sz="1199" spc="-1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Machine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Learning)</a:t>
            </a:r>
            <a:r>
              <a:rPr sz="1199" spc="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in</a:t>
            </a:r>
            <a:r>
              <a:rPr sz="1199" spc="-35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College.</a:t>
            </a:r>
            <a:endParaRPr sz="1199" dirty="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2653BCF-7AAB-D944-73A4-43768489AD41}"/>
              </a:ext>
            </a:extLst>
          </p:cNvPr>
          <p:cNvSpPr txBox="1"/>
          <p:nvPr/>
        </p:nvSpPr>
        <p:spPr>
          <a:xfrm>
            <a:off x="911769" y="4619351"/>
            <a:ext cx="936783" cy="197128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199" b="1" spc="-10" dirty="0">
                <a:latin typeface="Times New Roman"/>
                <a:cs typeface="Times New Roman"/>
              </a:rPr>
              <a:t>Faculty</a:t>
            </a:r>
            <a:r>
              <a:rPr sz="1199" b="1" spc="-60" dirty="0">
                <a:latin typeface="Times New Roman"/>
                <a:cs typeface="Times New Roman"/>
              </a:rPr>
              <a:t> </a:t>
            </a:r>
            <a:r>
              <a:rPr sz="1199" b="1" spc="-20" dirty="0">
                <a:latin typeface="Times New Roman"/>
                <a:cs typeface="Times New Roman"/>
              </a:rPr>
              <a:t>Guide</a:t>
            </a:r>
            <a:endParaRPr sz="1199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C3DC77C-83C8-0388-BA1F-BB64DF0439C0}"/>
              </a:ext>
            </a:extLst>
          </p:cNvPr>
          <p:cNvSpPr txBox="1"/>
          <p:nvPr/>
        </p:nvSpPr>
        <p:spPr>
          <a:xfrm>
            <a:off x="2976830" y="4619351"/>
            <a:ext cx="1580545" cy="197128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199" b="1" dirty="0">
                <a:latin typeface="Times New Roman"/>
                <a:cs typeface="Times New Roman"/>
              </a:rPr>
              <a:t>Head</a:t>
            </a:r>
            <a:r>
              <a:rPr sz="1199" b="1" spc="-25" dirty="0">
                <a:latin typeface="Times New Roman"/>
                <a:cs typeface="Times New Roman"/>
              </a:rPr>
              <a:t> </a:t>
            </a:r>
            <a:r>
              <a:rPr sz="1199" b="1" dirty="0">
                <a:latin typeface="Times New Roman"/>
                <a:cs typeface="Times New Roman"/>
              </a:rPr>
              <a:t>of</a:t>
            </a:r>
            <a:r>
              <a:rPr sz="1199" b="1" spc="-45" dirty="0">
                <a:latin typeface="Times New Roman"/>
                <a:cs typeface="Times New Roman"/>
              </a:rPr>
              <a:t> </a:t>
            </a:r>
            <a:r>
              <a:rPr sz="1199" b="1" dirty="0">
                <a:latin typeface="Times New Roman"/>
                <a:cs typeface="Times New Roman"/>
              </a:rPr>
              <a:t>the</a:t>
            </a:r>
            <a:r>
              <a:rPr sz="1199" b="1" spc="-55" dirty="0">
                <a:latin typeface="Times New Roman"/>
                <a:cs typeface="Times New Roman"/>
              </a:rPr>
              <a:t> </a:t>
            </a:r>
            <a:r>
              <a:rPr sz="1199" b="1" spc="-10" dirty="0">
                <a:latin typeface="Times New Roman"/>
                <a:cs typeface="Times New Roman"/>
              </a:rPr>
              <a:t>Department</a:t>
            </a:r>
            <a:endParaRPr sz="1199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4283FCC-1324-05FB-BC3F-F0C6247781C6}"/>
              </a:ext>
            </a:extLst>
          </p:cNvPr>
          <p:cNvSpPr txBox="1"/>
          <p:nvPr/>
        </p:nvSpPr>
        <p:spPr>
          <a:xfrm>
            <a:off x="5754454" y="4619351"/>
            <a:ext cx="576531" cy="197128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199" b="1" spc="-10" dirty="0">
                <a:latin typeface="Times New Roman"/>
                <a:cs typeface="Times New Roman"/>
              </a:rPr>
              <a:t>Princpal</a:t>
            </a:r>
            <a:endParaRPr sz="119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351395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9228" y="804164"/>
            <a:ext cx="6141720" cy="293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Insufficient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Support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for</a:t>
            </a:r>
            <a:r>
              <a:rPr sz="1200" b="1" spc="-20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At-</a:t>
            </a:r>
            <a:r>
              <a:rPr sz="1200" b="1" dirty="0">
                <a:latin typeface="Times New Roman"/>
                <a:cs typeface="Times New Roman"/>
              </a:rPr>
              <a:t>Risk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Students: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8255" indent="782955" algn="just">
              <a:lnSpc>
                <a:spcPct val="144200"/>
              </a:lnSpc>
            </a:pPr>
            <a:r>
              <a:rPr sz="1200" dirty="0">
                <a:latin typeface="Times New Roman"/>
                <a:cs typeface="Times New Roman"/>
              </a:rPr>
              <a:t>Additionally,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students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risk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of</a:t>
            </a:r>
            <a:r>
              <a:rPr sz="1200" spc="2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dropping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do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not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receive</a:t>
            </a:r>
            <a:r>
              <a:rPr sz="1200" spc="2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enough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support</a:t>
            </a:r>
            <a:r>
              <a:rPr sz="1200" spc="26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and </a:t>
            </a:r>
            <a:r>
              <a:rPr sz="1200" dirty="0">
                <a:latin typeface="Times New Roman"/>
                <a:cs typeface="Times New Roman"/>
              </a:rPr>
              <a:t>intervention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keep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them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engaged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their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5080" indent="799465" algn="just">
              <a:lnSpc>
                <a:spcPct val="143800"/>
              </a:lnSpc>
            </a:pP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conclusion,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high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is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significant</a:t>
            </a:r>
            <a:r>
              <a:rPr sz="1200" spc="10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challenge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that </a:t>
            </a:r>
            <a:r>
              <a:rPr sz="1200" dirty="0">
                <a:latin typeface="Times New Roman"/>
                <a:cs typeface="Times New Roman"/>
              </a:rPr>
              <a:t>requires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immediate</a:t>
            </a:r>
            <a:r>
              <a:rPr sz="1200" spc="3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attention.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Enhancing</a:t>
            </a:r>
            <a:r>
              <a:rPr sz="1200" spc="3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educational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infrastructure,</a:t>
            </a:r>
            <a:r>
              <a:rPr sz="1200" spc="38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implementing</a:t>
            </a:r>
            <a:r>
              <a:rPr sz="1200" spc="3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mentorship </a:t>
            </a:r>
            <a:r>
              <a:rPr sz="1200" dirty="0">
                <a:latin typeface="Times New Roman"/>
                <a:cs typeface="Times New Roman"/>
              </a:rPr>
              <a:t>programs,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increasing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engagement,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2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socioeconomic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barriers,</a:t>
            </a:r>
            <a:r>
              <a:rPr sz="1200" spc="2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strengthening </a:t>
            </a:r>
            <a:r>
              <a:rPr sz="1200" dirty="0">
                <a:latin typeface="Times New Roman"/>
                <a:cs typeface="Times New Roman"/>
              </a:rPr>
              <a:t>early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childhood education, providing tailored interventions for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at-risk students,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promoting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inclusive </a:t>
            </a:r>
            <a:r>
              <a:rPr sz="1200" dirty="0">
                <a:latin typeface="Times New Roman"/>
                <a:cs typeface="Times New Roman"/>
              </a:rPr>
              <a:t>education,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teacher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training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retention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crucial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recommendations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tackle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this </a:t>
            </a:r>
            <a:r>
              <a:rPr sz="1200" dirty="0">
                <a:latin typeface="Times New Roman"/>
                <a:cs typeface="Times New Roman"/>
              </a:rPr>
              <a:t>issue.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By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addressing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these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challenges,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community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can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improve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educational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outcomes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and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reduce </a:t>
            </a:r>
            <a:r>
              <a:rPr sz="1200" dirty="0">
                <a:latin typeface="Times New Roman"/>
                <a:cs typeface="Times New Roman"/>
              </a:rPr>
              <a:t>dropout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rates,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thereby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fostering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better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future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its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youth.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852" y="875791"/>
            <a:ext cx="5149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Student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Self-</a:t>
            </a:r>
            <a:r>
              <a:rPr sz="1600" b="1" dirty="0">
                <a:latin typeface="Times New Roman"/>
                <a:cs typeface="Times New Roman"/>
              </a:rPr>
              <a:t>Evaluation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Community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Service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Project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3952" y="3534790"/>
          <a:ext cx="6128383" cy="3832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Oral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communication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Written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communication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Proactiveness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2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2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Attitude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Self-confidence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learn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Plan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organization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Professionalism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Creativity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2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done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Management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12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Achievement</a:t>
                      </a:r>
                      <a:r>
                        <a:rPr sz="12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Desired</a:t>
                      </a:r>
                      <a:r>
                        <a:rPr sz="12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Outcomes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OVERALLPERFORMANCE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65656" y="8509254"/>
            <a:ext cx="346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Date: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0645" y="8509254"/>
            <a:ext cx="14687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Signature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681470" y="984250"/>
                </a:moveTo>
                <a:lnTo>
                  <a:pt x="636905" y="984250"/>
                </a:lnTo>
                <a:lnTo>
                  <a:pt x="636905" y="994410"/>
                </a:lnTo>
                <a:lnTo>
                  <a:pt x="636905" y="2308860"/>
                </a:lnTo>
                <a:lnTo>
                  <a:pt x="636905" y="2310130"/>
                </a:lnTo>
                <a:lnTo>
                  <a:pt x="636905" y="2334260"/>
                </a:lnTo>
                <a:lnTo>
                  <a:pt x="6681470" y="2334260"/>
                </a:lnTo>
                <a:lnTo>
                  <a:pt x="6681470" y="2310130"/>
                </a:lnTo>
                <a:lnTo>
                  <a:pt x="649300" y="2310130"/>
                </a:lnTo>
                <a:lnTo>
                  <a:pt x="649300" y="2308860"/>
                </a:lnTo>
                <a:lnTo>
                  <a:pt x="649300" y="994410"/>
                </a:lnTo>
                <a:lnTo>
                  <a:pt x="6669024" y="994410"/>
                </a:lnTo>
                <a:lnTo>
                  <a:pt x="6669024" y="2308860"/>
                </a:lnTo>
                <a:lnTo>
                  <a:pt x="6681470" y="2308860"/>
                </a:lnTo>
                <a:lnTo>
                  <a:pt x="6681470" y="994410"/>
                </a:lnTo>
                <a:lnTo>
                  <a:pt x="6681470" y="984250"/>
                </a:lnTo>
                <a:close/>
              </a:path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18336" y="1318006"/>
            <a:ext cx="1813560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libri"/>
                <a:cs typeface="Calibri"/>
              </a:rPr>
              <a:t>Student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Name: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lang="en-IN" sz="1200" b="1" spc="-5" dirty="0" err="1">
                <a:latin typeface="Calibri"/>
                <a:cs typeface="Calibri"/>
              </a:rPr>
              <a:t>M.Sreeram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r>
              <a:rPr sz="1200" b="1" spc="-25" dirty="0">
                <a:latin typeface="Calibri"/>
                <a:cs typeface="Calibri"/>
              </a:rPr>
              <a:t>Registration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No: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</a:t>
            </a:r>
            <a:r>
              <a:rPr lang="en-IN" sz="1200" spc="-10" dirty="0">
                <a:latin typeface="Calibri"/>
                <a:cs typeface="Calibri"/>
              </a:rPr>
              <a:t>3</a:t>
            </a:r>
            <a:r>
              <a:rPr sz="1200" spc="-10" dirty="0">
                <a:latin typeface="Calibri"/>
                <a:cs typeface="Calibri"/>
              </a:rPr>
              <a:t>761A</a:t>
            </a:r>
            <a:r>
              <a:rPr lang="en-IN" sz="1200" spc="-10" dirty="0">
                <a:latin typeface="Calibri"/>
                <a:cs typeface="Calibri"/>
              </a:rPr>
              <a:t>4236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1200" b="1" spc="-10" dirty="0">
                <a:latin typeface="Calibri"/>
                <a:cs typeface="Calibri"/>
              </a:rPr>
              <a:t>Period</a:t>
            </a:r>
            <a:r>
              <a:rPr sz="1200" b="1" spc="-7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of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CSP:</a:t>
            </a:r>
            <a:r>
              <a:rPr sz="1200" b="1" spc="10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From: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42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88842" y="1994661"/>
            <a:ext cx="207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alibri"/>
                <a:cs typeface="Calibri"/>
              </a:rPr>
              <a:t>To: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39672" y="2314702"/>
            <a:ext cx="4261485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libri"/>
                <a:cs typeface="Calibri"/>
              </a:rPr>
              <a:t>Date</a:t>
            </a:r>
            <a:r>
              <a:rPr sz="1200" b="1" spc="-7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of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Evaluation: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200">
              <a:latin typeface="Calibri"/>
              <a:cs typeface="Calibri"/>
            </a:endParaRPr>
          </a:p>
          <a:p>
            <a:pPr marL="13843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Calibri"/>
                <a:cs typeface="Calibri"/>
              </a:rPr>
              <a:t>Please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rate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our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performance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in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following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areas:</a:t>
            </a:r>
            <a:endParaRPr sz="1200">
              <a:latin typeface="Calibri"/>
              <a:cs typeface="Calibri"/>
            </a:endParaRPr>
          </a:p>
          <a:p>
            <a:pPr marL="138430">
              <a:lnSpc>
                <a:spcPct val="100000"/>
              </a:lnSpc>
              <a:spcBef>
                <a:spcPts val="1310"/>
              </a:spcBef>
              <a:tabLst>
                <a:tab pos="1510030" algn="l"/>
              </a:tabLst>
            </a:pPr>
            <a:r>
              <a:rPr sz="1100" b="1" spc="-10" dirty="0">
                <a:latin typeface="Calibri"/>
                <a:cs typeface="Calibri"/>
              </a:rPr>
              <a:t>Rating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Scale:</a:t>
            </a:r>
            <a:r>
              <a:rPr sz="1100" b="1" dirty="0">
                <a:latin typeface="Calibri"/>
                <a:cs typeface="Calibri"/>
              </a:rPr>
              <a:t>	Letter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grade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CGPA</a:t>
            </a:r>
            <a:r>
              <a:rPr sz="1100" b="1" spc="-10" dirty="0">
                <a:latin typeface="Calibri"/>
                <a:cs typeface="Calibri"/>
              </a:rPr>
              <a:t> calculation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provided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3952" y="3566795"/>
          <a:ext cx="6128383" cy="3832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Oral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communication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Written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communication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Proactiveness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2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2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Attitude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Self-confidence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learn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Plan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organization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Professionalism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Creativity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2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done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Management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12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Achievement</a:t>
                      </a:r>
                      <a:r>
                        <a:rPr sz="12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Desired</a:t>
                      </a:r>
                      <a:r>
                        <a:rPr sz="12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Outcomes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OVERALLPERFORMANCE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65656" y="8541257"/>
            <a:ext cx="346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Date: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0645" y="8541257"/>
            <a:ext cx="14687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Signature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602730" y="998220"/>
                </a:moveTo>
                <a:lnTo>
                  <a:pt x="6590665" y="998220"/>
                </a:lnTo>
                <a:lnTo>
                  <a:pt x="6590665" y="996950"/>
                </a:lnTo>
                <a:lnTo>
                  <a:pt x="713105" y="996950"/>
                </a:lnTo>
                <a:lnTo>
                  <a:pt x="713105" y="2362200"/>
                </a:lnTo>
                <a:lnTo>
                  <a:pt x="6602730" y="2362200"/>
                </a:lnTo>
                <a:lnTo>
                  <a:pt x="6602730" y="2338070"/>
                </a:lnTo>
                <a:lnTo>
                  <a:pt x="725182" y="2338070"/>
                </a:lnTo>
                <a:lnTo>
                  <a:pt x="725182" y="2336800"/>
                </a:lnTo>
                <a:lnTo>
                  <a:pt x="725182" y="1008380"/>
                </a:lnTo>
                <a:lnTo>
                  <a:pt x="6590665" y="1008380"/>
                </a:lnTo>
                <a:lnTo>
                  <a:pt x="6590665" y="2336800"/>
                </a:lnTo>
                <a:lnTo>
                  <a:pt x="6602730" y="2336800"/>
                </a:lnTo>
                <a:lnTo>
                  <a:pt x="6602730" y="1008380"/>
                </a:lnTo>
                <a:lnTo>
                  <a:pt x="6602730" y="998220"/>
                </a:lnTo>
                <a:close/>
              </a:path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3012" y="875791"/>
            <a:ext cx="5266055" cy="964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Student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Self-</a:t>
            </a:r>
            <a:r>
              <a:rPr sz="1600" b="1" dirty="0">
                <a:latin typeface="Times New Roman"/>
                <a:cs typeface="Times New Roman"/>
              </a:rPr>
              <a:t>Evaluation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Community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Service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Project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75"/>
              </a:spcBef>
            </a:pPr>
            <a:r>
              <a:rPr sz="1200" b="1" spc="-20" dirty="0">
                <a:latin typeface="Calibri"/>
                <a:cs typeface="Calibri"/>
              </a:rPr>
              <a:t>Student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Name: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lang="en-IN" sz="1200" b="1" spc="-10" dirty="0" err="1">
                <a:latin typeface="Calibri"/>
                <a:cs typeface="Calibri"/>
              </a:rPr>
              <a:t>S.Narendra</a:t>
            </a:r>
            <a:r>
              <a:rPr lang="en-IN" sz="1200" b="1" spc="-10" dirty="0">
                <a:latin typeface="Calibri"/>
                <a:cs typeface="Calibri"/>
              </a:rPr>
              <a:t> Kumar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r>
              <a:rPr sz="1200" b="1" spc="-25" dirty="0">
                <a:latin typeface="Calibri"/>
                <a:cs typeface="Calibri"/>
              </a:rPr>
              <a:t>Registration</a:t>
            </a:r>
            <a:r>
              <a:rPr sz="1200" b="1" spc="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No: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</a:t>
            </a:r>
            <a:r>
              <a:rPr lang="en-IN" sz="1200" spc="-10" dirty="0">
                <a:latin typeface="Calibri"/>
                <a:cs typeface="Calibri"/>
              </a:rPr>
              <a:t>3</a:t>
            </a:r>
            <a:r>
              <a:rPr sz="1200" spc="-10" dirty="0">
                <a:latin typeface="Calibri"/>
                <a:cs typeface="Calibri"/>
              </a:rPr>
              <a:t>761A</a:t>
            </a:r>
            <a:r>
              <a:rPr lang="en-IN" sz="1200" spc="-10" dirty="0">
                <a:latin typeface="Calibri"/>
                <a:cs typeface="Calibri"/>
              </a:rPr>
              <a:t>4257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43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93012" y="2032761"/>
            <a:ext cx="12896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alibri"/>
                <a:cs typeface="Calibri"/>
              </a:rPr>
              <a:t>Period</a:t>
            </a:r>
            <a:r>
              <a:rPr sz="1200" b="1" spc="-7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of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CSP:</a:t>
            </a:r>
            <a:r>
              <a:rPr sz="1200" b="1" spc="10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From: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7130" y="2014473"/>
            <a:ext cx="207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alibri"/>
                <a:cs typeface="Calibri"/>
              </a:rPr>
              <a:t>To: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2824" y="2339085"/>
            <a:ext cx="4188460" cy="95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libri"/>
                <a:cs typeface="Calibri"/>
              </a:rPr>
              <a:t>Date</a:t>
            </a:r>
            <a:r>
              <a:rPr sz="1200" b="1" spc="-7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of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Evaluation: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20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Calibri"/>
                <a:cs typeface="Calibri"/>
              </a:rPr>
              <a:t>Please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rate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our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performance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in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following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areas:</a:t>
            </a:r>
            <a:endParaRPr sz="120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1310"/>
              </a:spcBef>
              <a:tabLst>
                <a:tab pos="1437005" algn="l"/>
              </a:tabLst>
            </a:pPr>
            <a:r>
              <a:rPr sz="1100" b="1" spc="-10" dirty="0">
                <a:latin typeface="Calibri"/>
                <a:cs typeface="Calibri"/>
              </a:rPr>
              <a:t>Rating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Scale:</a:t>
            </a:r>
            <a:r>
              <a:rPr sz="1100" b="1" dirty="0">
                <a:latin typeface="Calibri"/>
                <a:cs typeface="Calibri"/>
              </a:rPr>
              <a:t>	Letter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grade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CGPA</a:t>
            </a:r>
            <a:r>
              <a:rPr sz="1100" b="1" spc="-10" dirty="0">
                <a:latin typeface="Calibri"/>
                <a:cs typeface="Calibri"/>
              </a:rPr>
              <a:t> calculation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provided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852" y="875791"/>
            <a:ext cx="5149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Student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Self-</a:t>
            </a:r>
            <a:r>
              <a:rPr sz="1600" b="1" dirty="0">
                <a:latin typeface="Times New Roman"/>
                <a:cs typeface="Times New Roman"/>
              </a:rPr>
              <a:t>Evaluation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Community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Service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Project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93952" y="3551554"/>
          <a:ext cx="6128383" cy="38315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Oral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communication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Written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communication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Proactiveness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2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2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Attitude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Self-confidence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learn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Plan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organization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Professionalism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Creativity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209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2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done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Management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12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Achievement</a:t>
                      </a:r>
                      <a:r>
                        <a:rPr sz="12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Desired</a:t>
                      </a:r>
                      <a:r>
                        <a:rPr sz="12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Outcomes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OVERALLPERFORMANCE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65656" y="8526018"/>
            <a:ext cx="346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Date: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0645" y="8526018"/>
            <a:ext cx="14687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Signature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595745" y="942340"/>
                </a:moveTo>
                <a:lnTo>
                  <a:pt x="851535" y="942340"/>
                </a:lnTo>
                <a:lnTo>
                  <a:pt x="851535" y="952500"/>
                </a:lnTo>
                <a:lnTo>
                  <a:pt x="851535" y="2199640"/>
                </a:lnTo>
                <a:lnTo>
                  <a:pt x="851535" y="2200910"/>
                </a:lnTo>
                <a:lnTo>
                  <a:pt x="851535" y="2223770"/>
                </a:lnTo>
                <a:lnTo>
                  <a:pt x="6595745" y="2223770"/>
                </a:lnTo>
                <a:lnTo>
                  <a:pt x="6595745" y="2200910"/>
                </a:lnTo>
                <a:lnTo>
                  <a:pt x="863320" y="2200910"/>
                </a:lnTo>
                <a:lnTo>
                  <a:pt x="863320" y="2199640"/>
                </a:lnTo>
                <a:lnTo>
                  <a:pt x="863320" y="952500"/>
                </a:lnTo>
                <a:lnTo>
                  <a:pt x="6583934" y="952500"/>
                </a:lnTo>
                <a:lnTo>
                  <a:pt x="6583934" y="2199640"/>
                </a:lnTo>
                <a:lnTo>
                  <a:pt x="6595745" y="2199640"/>
                </a:lnTo>
                <a:lnTo>
                  <a:pt x="6595745" y="952500"/>
                </a:lnTo>
                <a:lnTo>
                  <a:pt x="6595745" y="942340"/>
                </a:lnTo>
                <a:close/>
              </a:path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0171" y="1272285"/>
            <a:ext cx="2731973" cy="8617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libri"/>
                <a:cs typeface="Calibri"/>
              </a:rPr>
              <a:t>Student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Name:</a:t>
            </a:r>
            <a:r>
              <a:rPr sz="1200" b="1" spc="220" dirty="0">
                <a:latin typeface="Calibri"/>
                <a:cs typeface="Calibri"/>
              </a:rPr>
              <a:t> </a:t>
            </a:r>
            <a:r>
              <a:rPr lang="en-IN" sz="1200" b="1" spc="220" dirty="0" err="1">
                <a:latin typeface="Calibri"/>
                <a:cs typeface="Calibri"/>
              </a:rPr>
              <a:t>B.Nitheesh</a:t>
            </a:r>
            <a:r>
              <a:rPr lang="en-IN" sz="1200" b="1" spc="220" dirty="0">
                <a:latin typeface="Calibri"/>
                <a:cs typeface="Calibri"/>
              </a:rPr>
              <a:t> </a:t>
            </a:r>
            <a:r>
              <a:rPr lang="en-IN" sz="1200" b="1" spc="220" dirty="0" err="1">
                <a:latin typeface="Calibri"/>
                <a:cs typeface="Calibri"/>
              </a:rPr>
              <a:t>kumar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r>
              <a:rPr sz="1200" b="1" spc="-25" dirty="0">
                <a:latin typeface="Calibri"/>
                <a:cs typeface="Calibri"/>
              </a:rPr>
              <a:t>Registration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No: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</a:t>
            </a:r>
            <a:r>
              <a:rPr lang="en-IN" sz="1200" spc="-10" dirty="0">
                <a:latin typeface="Calibri"/>
                <a:cs typeface="Calibri"/>
              </a:rPr>
              <a:t>3761A4207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r>
              <a:rPr sz="1200" b="1" spc="-10" dirty="0">
                <a:latin typeface="Calibri"/>
                <a:cs typeface="Calibri"/>
              </a:rPr>
              <a:t>Period</a:t>
            </a:r>
            <a:r>
              <a:rPr sz="1200" b="1" spc="-7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of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CSP:</a:t>
            </a:r>
            <a:r>
              <a:rPr sz="1200" b="1" spc="10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From: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44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290951" y="1913890"/>
            <a:ext cx="2076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Calibri"/>
                <a:cs typeface="Calibri"/>
              </a:rPr>
              <a:t>To: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65656" y="2217166"/>
            <a:ext cx="4135754" cy="1062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Calibri"/>
                <a:cs typeface="Calibri"/>
              </a:rPr>
              <a:t>Date</a:t>
            </a:r>
            <a:r>
              <a:rPr sz="1200" b="1" spc="-7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of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Evaluation: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8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Please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rate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our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performance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in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following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areas: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15"/>
              </a:spcBef>
              <a:tabLst>
                <a:tab pos="1384300" algn="l"/>
              </a:tabLst>
            </a:pPr>
            <a:r>
              <a:rPr sz="1100" b="1" spc="-10" dirty="0">
                <a:latin typeface="Calibri"/>
                <a:cs typeface="Calibri"/>
              </a:rPr>
              <a:t>Rating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Scale:</a:t>
            </a:r>
            <a:r>
              <a:rPr sz="1100" b="1" dirty="0">
                <a:latin typeface="Calibri"/>
                <a:cs typeface="Calibri"/>
              </a:rPr>
              <a:t>	Letter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grade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CGPA</a:t>
            </a:r>
            <a:r>
              <a:rPr sz="1100" b="1" spc="-10" dirty="0">
                <a:latin typeface="Calibri"/>
                <a:cs typeface="Calibri"/>
              </a:rPr>
              <a:t> calculation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provided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3952" y="3476574"/>
          <a:ext cx="6128383" cy="3833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3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7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Oral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communication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Written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communication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Proactiveness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2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2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Attitude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Self-confidence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learn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Plan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organization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Professionalism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Creativity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2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done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Management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12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Achievement</a:t>
                      </a:r>
                      <a:r>
                        <a:rPr sz="12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Desired</a:t>
                      </a:r>
                      <a:r>
                        <a:rPr sz="12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Outcomes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OVERALLPERFORMANCE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1971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65656" y="8451342"/>
            <a:ext cx="346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Date: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0645" y="8451342"/>
            <a:ext cx="14687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Signature</a:t>
            </a:r>
            <a:r>
              <a:rPr sz="1100" b="1" spc="-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Student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9852" y="9736023"/>
            <a:ext cx="51492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Student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Self-</a:t>
            </a:r>
            <a:r>
              <a:rPr sz="1600" b="1" dirty="0">
                <a:latin typeface="Times New Roman"/>
                <a:cs typeface="Times New Roman"/>
              </a:rPr>
              <a:t>Evaluation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Community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Service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Project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422390" y="977900"/>
                </a:moveTo>
                <a:lnTo>
                  <a:pt x="6410833" y="977900"/>
                </a:lnTo>
                <a:lnTo>
                  <a:pt x="6410833" y="976630"/>
                </a:lnTo>
                <a:lnTo>
                  <a:pt x="789305" y="976630"/>
                </a:lnTo>
                <a:lnTo>
                  <a:pt x="789305" y="2278380"/>
                </a:lnTo>
                <a:lnTo>
                  <a:pt x="6422390" y="2278380"/>
                </a:lnTo>
                <a:lnTo>
                  <a:pt x="6422390" y="2255520"/>
                </a:lnTo>
                <a:lnTo>
                  <a:pt x="800862" y="2255520"/>
                </a:lnTo>
                <a:lnTo>
                  <a:pt x="800862" y="2254250"/>
                </a:lnTo>
                <a:lnTo>
                  <a:pt x="800862" y="988060"/>
                </a:lnTo>
                <a:lnTo>
                  <a:pt x="6410833" y="988060"/>
                </a:lnTo>
                <a:lnTo>
                  <a:pt x="6410833" y="2254250"/>
                </a:lnTo>
                <a:lnTo>
                  <a:pt x="6422390" y="2254250"/>
                </a:lnTo>
                <a:lnTo>
                  <a:pt x="6422390" y="988060"/>
                </a:lnTo>
                <a:lnTo>
                  <a:pt x="6422390" y="977900"/>
                </a:lnTo>
                <a:close/>
              </a:path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54861" y="875791"/>
            <a:ext cx="5711825" cy="2331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Student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Self-</a:t>
            </a:r>
            <a:r>
              <a:rPr sz="1600" b="1" dirty="0">
                <a:latin typeface="Times New Roman"/>
                <a:cs typeface="Times New Roman"/>
              </a:rPr>
              <a:t>Evaluation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for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7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Community</a:t>
            </a:r>
            <a:r>
              <a:rPr sz="1600" b="1" spc="-7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Service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Project</a:t>
            </a:r>
            <a:endParaRPr sz="1600" dirty="0">
              <a:latin typeface="Times New Roman"/>
              <a:cs typeface="Times New Roman"/>
            </a:endParaRPr>
          </a:p>
          <a:p>
            <a:pPr marL="111125">
              <a:lnSpc>
                <a:spcPct val="100000"/>
              </a:lnSpc>
              <a:spcBef>
                <a:spcPts val="1495"/>
              </a:spcBef>
            </a:pPr>
            <a:r>
              <a:rPr sz="1200" b="1" spc="-20" dirty="0">
                <a:latin typeface="Calibri"/>
                <a:cs typeface="Calibri"/>
              </a:rPr>
              <a:t>Student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Name: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lang="en-IN" sz="1200" b="1" spc="-20" dirty="0" err="1">
                <a:latin typeface="Calibri"/>
                <a:cs typeface="Calibri"/>
              </a:rPr>
              <a:t>G.Seshagiri</a:t>
            </a:r>
            <a:r>
              <a:rPr lang="en-IN" sz="1200" b="1" spc="-20" dirty="0">
                <a:latin typeface="Calibri"/>
                <a:cs typeface="Calibri"/>
              </a:rPr>
              <a:t> Rao</a:t>
            </a:r>
            <a:endParaRPr sz="1200" dirty="0">
              <a:latin typeface="Calibri"/>
              <a:cs typeface="Calibri"/>
            </a:endParaRPr>
          </a:p>
          <a:p>
            <a:pPr marL="111125">
              <a:lnSpc>
                <a:spcPct val="100000"/>
              </a:lnSpc>
              <a:spcBef>
                <a:spcPts val="925"/>
              </a:spcBef>
            </a:pPr>
            <a:r>
              <a:rPr sz="1200" b="1" spc="-25" dirty="0">
                <a:latin typeface="Calibri"/>
                <a:cs typeface="Calibri"/>
              </a:rPr>
              <a:t>Registration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No:</a:t>
            </a:r>
            <a:r>
              <a:rPr sz="1200" b="1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</a:t>
            </a:r>
            <a:r>
              <a:rPr lang="en-IN" sz="1200" spc="-10" dirty="0">
                <a:latin typeface="Calibri"/>
                <a:cs typeface="Calibri"/>
              </a:rPr>
              <a:t>3761A4223</a:t>
            </a:r>
            <a:endParaRPr sz="1200" dirty="0">
              <a:latin typeface="Calibri"/>
              <a:cs typeface="Calibri"/>
            </a:endParaRPr>
          </a:p>
          <a:p>
            <a:pPr marL="111125">
              <a:lnSpc>
                <a:spcPct val="100000"/>
              </a:lnSpc>
              <a:spcBef>
                <a:spcPts val="1450"/>
              </a:spcBef>
              <a:tabLst>
                <a:tab pos="2132330" algn="l"/>
              </a:tabLst>
            </a:pPr>
            <a:r>
              <a:rPr sz="1200" b="1" spc="-10" dirty="0">
                <a:latin typeface="Calibri"/>
                <a:cs typeface="Calibri"/>
              </a:rPr>
              <a:t>Period</a:t>
            </a:r>
            <a:r>
              <a:rPr sz="1200" b="1" spc="-7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of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CSP:</a:t>
            </a:r>
            <a:r>
              <a:rPr sz="1200" b="1" spc="47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From:</a:t>
            </a:r>
            <a:r>
              <a:rPr sz="1200" b="1" dirty="0">
                <a:latin typeface="Calibri"/>
                <a:cs typeface="Calibri"/>
              </a:rPr>
              <a:t>	</a:t>
            </a:r>
            <a:r>
              <a:rPr sz="1800" b="1" spc="-37" baseline="6944" dirty="0">
                <a:latin typeface="Calibri"/>
                <a:cs typeface="Calibri"/>
              </a:rPr>
              <a:t>To:</a:t>
            </a:r>
            <a:endParaRPr sz="1800" baseline="6944" dirty="0">
              <a:latin typeface="Calibri"/>
              <a:cs typeface="Calibri"/>
            </a:endParaRPr>
          </a:p>
          <a:p>
            <a:pPr marL="130810">
              <a:lnSpc>
                <a:spcPct val="100000"/>
              </a:lnSpc>
              <a:spcBef>
                <a:spcPts val="865"/>
              </a:spcBef>
            </a:pPr>
            <a:r>
              <a:rPr sz="1200" b="1" spc="-20" dirty="0">
                <a:latin typeface="Calibri"/>
                <a:cs typeface="Calibri"/>
              </a:rPr>
              <a:t>Date</a:t>
            </a:r>
            <a:r>
              <a:rPr sz="1200" b="1" spc="-7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of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Evaluation: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200" dirty="0">
              <a:latin typeface="Calibri"/>
              <a:cs typeface="Calibri"/>
            </a:endParaRPr>
          </a:p>
          <a:p>
            <a:pPr marL="123189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Please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rate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our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performance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in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the</a:t>
            </a:r>
            <a:r>
              <a:rPr sz="1200" b="1" spc="-2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following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areas:</a:t>
            </a:r>
            <a:endParaRPr sz="1200" dirty="0">
              <a:latin typeface="Calibri"/>
              <a:cs typeface="Calibri"/>
            </a:endParaRPr>
          </a:p>
          <a:p>
            <a:pPr marL="123189">
              <a:lnSpc>
                <a:spcPct val="100000"/>
              </a:lnSpc>
              <a:spcBef>
                <a:spcPts val="1315"/>
              </a:spcBef>
              <a:tabLst>
                <a:tab pos="1494790" algn="l"/>
              </a:tabLst>
            </a:pPr>
            <a:r>
              <a:rPr sz="1100" b="1" spc="-10" dirty="0">
                <a:latin typeface="Calibri"/>
                <a:cs typeface="Calibri"/>
              </a:rPr>
              <a:t>Rating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Scale:</a:t>
            </a:r>
            <a:r>
              <a:rPr sz="1100" b="1" dirty="0">
                <a:latin typeface="Calibri"/>
                <a:cs typeface="Calibri"/>
              </a:rPr>
              <a:t>	Letter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grade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of</a:t>
            </a:r>
            <a:r>
              <a:rPr sz="1100" b="1" spc="-2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CGPA</a:t>
            </a:r>
            <a:r>
              <a:rPr sz="1100" b="1" spc="-10" dirty="0">
                <a:latin typeface="Calibri"/>
                <a:cs typeface="Calibri"/>
              </a:rPr>
              <a:t> calculation</a:t>
            </a:r>
            <a:r>
              <a:rPr sz="1100" b="1" spc="-3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to</a:t>
            </a:r>
            <a:r>
              <a:rPr sz="1100" b="1" spc="-15" dirty="0">
                <a:latin typeface="Calibri"/>
                <a:cs typeface="Calibri"/>
              </a:rPr>
              <a:t> </a:t>
            </a:r>
            <a:r>
              <a:rPr sz="1100" b="1" dirty="0">
                <a:latin typeface="Calibri"/>
                <a:cs typeface="Calibri"/>
              </a:rPr>
              <a:t>be</a:t>
            </a:r>
            <a:r>
              <a:rPr sz="1100" b="1" spc="-5" dirty="0">
                <a:latin typeface="Calibri"/>
                <a:cs typeface="Calibri"/>
              </a:rPr>
              <a:t> </a:t>
            </a:r>
            <a:r>
              <a:rPr sz="1100" b="1" spc="-10" dirty="0">
                <a:latin typeface="Calibri"/>
                <a:cs typeface="Calibri"/>
              </a:rPr>
              <a:t>provided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45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95476" y="4971922"/>
          <a:ext cx="6122666" cy="38303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Oral</a:t>
                      </a:r>
                      <a:r>
                        <a:rPr sz="12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communication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Written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communication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Proactiveness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Interaction</a:t>
                      </a:r>
                      <a:r>
                        <a:rPr sz="12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2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Positive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Attitude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Self-confidence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Ability</a:t>
                      </a:r>
                      <a:r>
                        <a:rPr sz="12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learn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Plan</a:t>
                      </a:r>
                      <a:r>
                        <a:rPr sz="12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organization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Professionalism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Creativity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Quality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work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done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Management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13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Understanding</a:t>
                      </a:r>
                      <a:r>
                        <a:rPr sz="12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Community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904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300" spc="-25" dirty="0">
                          <a:latin typeface="Times New Roman"/>
                          <a:cs typeface="Times New Roman"/>
                        </a:rPr>
                        <a:t>14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Achievement</a:t>
                      </a:r>
                      <a:r>
                        <a:rPr sz="12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Desired</a:t>
                      </a:r>
                      <a:r>
                        <a:rPr sz="12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Outcomes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4826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300" b="1" spc="-25" dirty="0">
                          <a:latin typeface="Times New Roman"/>
                          <a:cs typeface="Times New Roman"/>
                        </a:rPr>
                        <a:t>15</a:t>
                      </a: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20014">
                        <a:lnSpc>
                          <a:spcPct val="100000"/>
                        </a:lnSpc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OVERALLPERFORMANCE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R="220345" algn="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68704" y="9484562"/>
            <a:ext cx="346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Date: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28413" y="9484562"/>
            <a:ext cx="165036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Signature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of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the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Supervisor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417310" y="991870"/>
                </a:moveTo>
                <a:lnTo>
                  <a:pt x="6405245" y="991870"/>
                </a:lnTo>
                <a:lnTo>
                  <a:pt x="6405245" y="3048000"/>
                </a:lnTo>
                <a:lnTo>
                  <a:pt x="546100" y="3048000"/>
                </a:lnTo>
                <a:lnTo>
                  <a:pt x="546100" y="991870"/>
                </a:lnTo>
                <a:lnTo>
                  <a:pt x="534035" y="991870"/>
                </a:lnTo>
                <a:lnTo>
                  <a:pt x="534035" y="3048000"/>
                </a:lnTo>
                <a:lnTo>
                  <a:pt x="534035" y="3075940"/>
                </a:lnTo>
                <a:lnTo>
                  <a:pt x="6417310" y="3075940"/>
                </a:lnTo>
                <a:lnTo>
                  <a:pt x="6417310" y="3048000"/>
                </a:lnTo>
                <a:lnTo>
                  <a:pt x="6417310" y="991870"/>
                </a:lnTo>
                <a:close/>
              </a:path>
              <a:path w="6962140" h="10097770">
                <a:moveTo>
                  <a:pt x="6417310" y="977900"/>
                </a:moveTo>
                <a:lnTo>
                  <a:pt x="534035" y="977900"/>
                </a:lnTo>
                <a:lnTo>
                  <a:pt x="534035" y="989965"/>
                </a:lnTo>
                <a:lnTo>
                  <a:pt x="6417310" y="989965"/>
                </a:lnTo>
                <a:lnTo>
                  <a:pt x="6417310" y="977900"/>
                </a:lnTo>
                <a:close/>
              </a:path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0900" y="881888"/>
            <a:ext cx="5859145" cy="3889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Times New Roman"/>
                <a:cs typeface="Times New Roman"/>
              </a:rPr>
              <a:t>Evaluation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by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Person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spc="-20" dirty="0">
                <a:latin typeface="Times New Roman"/>
                <a:cs typeface="Times New Roman"/>
              </a:rPr>
              <a:t>In-</a:t>
            </a:r>
            <a:r>
              <a:rPr sz="1600" b="1" dirty="0">
                <a:latin typeface="Times New Roman"/>
                <a:cs typeface="Times New Roman"/>
              </a:rPr>
              <a:t>charge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in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the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Community/Habitation</a:t>
            </a:r>
            <a:endParaRPr sz="1600">
              <a:latin typeface="Times New Roman"/>
              <a:cs typeface="Times New Roman"/>
            </a:endParaRPr>
          </a:p>
          <a:p>
            <a:pPr marL="62230" marR="4805045">
              <a:lnSpc>
                <a:spcPct val="172500"/>
              </a:lnSpc>
              <a:spcBef>
                <a:spcPts val="1230"/>
              </a:spcBef>
            </a:pPr>
            <a:r>
              <a:rPr sz="1200" b="1" spc="-10" dirty="0">
                <a:latin typeface="Calibri"/>
                <a:cs typeface="Calibri"/>
              </a:rPr>
              <a:t>Student </a:t>
            </a:r>
            <a:r>
              <a:rPr sz="1200" b="1" spc="-30" dirty="0">
                <a:latin typeface="Calibri"/>
                <a:cs typeface="Calibri"/>
              </a:rPr>
              <a:t>Registration</a:t>
            </a:r>
            <a:r>
              <a:rPr sz="1200" b="1" spc="-10" dirty="0">
                <a:latin typeface="Calibri"/>
                <a:cs typeface="Calibri"/>
              </a:rPr>
              <a:t> </a:t>
            </a:r>
            <a:r>
              <a:rPr sz="1200" b="1" spc="-25" dirty="0">
                <a:latin typeface="Calibri"/>
                <a:cs typeface="Calibri"/>
              </a:rPr>
              <a:t>No:</a:t>
            </a:r>
            <a:endParaRPr sz="1200">
              <a:latin typeface="Calibri"/>
              <a:cs typeface="Calibri"/>
            </a:endParaRPr>
          </a:p>
          <a:p>
            <a:pPr marL="62230">
              <a:lnSpc>
                <a:spcPct val="100000"/>
              </a:lnSpc>
              <a:spcBef>
                <a:spcPts val="1045"/>
              </a:spcBef>
            </a:pPr>
            <a:r>
              <a:rPr sz="1200" b="1" spc="-20" dirty="0">
                <a:latin typeface="Calibri"/>
                <a:cs typeface="Calibri"/>
              </a:rPr>
              <a:t>Period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of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CSP:</a:t>
            </a:r>
            <a:endParaRPr sz="1200">
              <a:latin typeface="Calibri"/>
              <a:cs typeface="Calibri"/>
            </a:endParaRPr>
          </a:p>
          <a:p>
            <a:pPr marL="62230">
              <a:lnSpc>
                <a:spcPct val="100000"/>
              </a:lnSpc>
              <a:spcBef>
                <a:spcPts val="240"/>
              </a:spcBef>
              <a:tabLst>
                <a:tab pos="918210" algn="l"/>
              </a:tabLst>
            </a:pPr>
            <a:r>
              <a:rPr sz="1200" b="1" spc="-10" dirty="0">
                <a:latin typeface="Calibri"/>
                <a:cs typeface="Calibri"/>
              </a:rPr>
              <a:t>From:</a:t>
            </a:r>
            <a:r>
              <a:rPr sz="1200" b="1" dirty="0">
                <a:latin typeface="Calibri"/>
                <a:cs typeface="Calibri"/>
              </a:rPr>
              <a:t>	</a:t>
            </a:r>
            <a:r>
              <a:rPr sz="1200" b="1" spc="-25" dirty="0">
                <a:latin typeface="Calibri"/>
                <a:cs typeface="Calibri"/>
              </a:rPr>
              <a:t>To:</a:t>
            </a:r>
            <a:endParaRPr sz="12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  <a:spcBef>
                <a:spcPts val="755"/>
              </a:spcBef>
            </a:pPr>
            <a:r>
              <a:rPr sz="1200" b="1" dirty="0">
                <a:latin typeface="Calibri"/>
                <a:cs typeface="Calibri"/>
              </a:rPr>
              <a:t>Date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of</a:t>
            </a:r>
            <a:r>
              <a:rPr sz="1200" b="1" spc="-3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Evaluation:</a:t>
            </a:r>
            <a:endParaRPr sz="1200">
              <a:latin typeface="Calibri"/>
              <a:cs typeface="Calibri"/>
            </a:endParaRPr>
          </a:p>
          <a:p>
            <a:pPr marL="62230">
              <a:lnSpc>
                <a:spcPct val="100000"/>
              </a:lnSpc>
              <a:spcBef>
                <a:spcPts val="1235"/>
              </a:spcBef>
            </a:pPr>
            <a:r>
              <a:rPr sz="1200" b="1" spc="-10" dirty="0">
                <a:latin typeface="Calibri"/>
                <a:cs typeface="Calibri"/>
              </a:rPr>
              <a:t>Name</a:t>
            </a:r>
            <a:r>
              <a:rPr sz="1200" b="1" spc="-8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of</a:t>
            </a:r>
            <a:r>
              <a:rPr sz="1200" b="1" spc="-40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the</a:t>
            </a:r>
            <a:r>
              <a:rPr sz="1200" b="1" spc="-65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Person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spc="-20" dirty="0">
                <a:latin typeface="Calibri"/>
                <a:cs typeface="Calibri"/>
              </a:rPr>
              <a:t>In-</a:t>
            </a:r>
            <a:r>
              <a:rPr sz="1200" b="1" spc="-10" dirty="0">
                <a:latin typeface="Calibri"/>
                <a:cs typeface="Calibri"/>
              </a:rPr>
              <a:t>charge:</a:t>
            </a:r>
            <a:endParaRPr sz="1200">
              <a:latin typeface="Calibri"/>
              <a:cs typeface="Calibri"/>
            </a:endParaRPr>
          </a:p>
          <a:p>
            <a:pPr marL="62230">
              <a:lnSpc>
                <a:spcPct val="100000"/>
              </a:lnSpc>
              <a:spcBef>
                <a:spcPts val="240"/>
              </a:spcBef>
            </a:pPr>
            <a:r>
              <a:rPr sz="1200" b="1" dirty="0">
                <a:latin typeface="Calibri"/>
                <a:cs typeface="Calibri"/>
              </a:rPr>
              <a:t>Address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with</a:t>
            </a:r>
            <a:r>
              <a:rPr sz="1200" b="1" spc="-4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Mobile</a:t>
            </a:r>
            <a:r>
              <a:rPr sz="1200" b="1" spc="-5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number: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200">
              <a:latin typeface="Calibri"/>
              <a:cs typeface="Calibri"/>
            </a:endParaRPr>
          </a:p>
          <a:p>
            <a:pPr marL="3302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Please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rate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student’s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performance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the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following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areas: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200">
              <a:latin typeface="Calibri"/>
              <a:cs typeface="Calibri"/>
            </a:endParaRPr>
          </a:p>
          <a:p>
            <a:pPr marL="3302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Please</a:t>
            </a:r>
            <a:r>
              <a:rPr sz="1200" spc="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note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that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your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evaluation</a:t>
            </a:r>
            <a:r>
              <a:rPr sz="1200" spc="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shall</a:t>
            </a:r>
            <a:r>
              <a:rPr sz="1200" spc="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done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independent</a:t>
            </a:r>
            <a:r>
              <a:rPr sz="1200" spc="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of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25" dirty="0">
                <a:latin typeface="Calibri"/>
                <a:cs typeface="Calibri"/>
              </a:rPr>
              <a:t>the</a:t>
            </a:r>
            <a:endParaRPr sz="1200">
              <a:latin typeface="Calibri"/>
              <a:cs typeface="Calibri"/>
            </a:endParaRPr>
          </a:p>
          <a:p>
            <a:pPr marL="330200">
              <a:lnSpc>
                <a:spcPct val="100000"/>
              </a:lnSpc>
              <a:spcBef>
                <a:spcPts val="335"/>
              </a:spcBef>
            </a:pPr>
            <a:r>
              <a:rPr sz="1200" dirty="0">
                <a:latin typeface="Calibri"/>
                <a:cs typeface="Calibri"/>
              </a:rPr>
              <a:t>Student’s</a:t>
            </a:r>
            <a:r>
              <a:rPr sz="1200" spc="28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self-evaluation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00">
              <a:latin typeface="Calibri"/>
              <a:cs typeface="Calibri"/>
            </a:endParaRPr>
          </a:p>
          <a:p>
            <a:pPr marL="3302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Rating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Scale: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lowest</a:t>
            </a:r>
            <a:r>
              <a:rPr sz="1200" spc="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and</a:t>
            </a:r>
            <a:r>
              <a:rPr sz="1200" spc="6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5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is</a:t>
            </a:r>
            <a:r>
              <a:rPr sz="1200" spc="5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highest</a:t>
            </a:r>
            <a:r>
              <a:rPr sz="1200" spc="75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rank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48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6142" y="875791"/>
            <a:ext cx="1675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Photos</a:t>
            </a:r>
            <a:r>
              <a:rPr sz="1600" b="1" u="sng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6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Details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2073" y="5331078"/>
            <a:ext cx="3120390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Figure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1:</a:t>
            </a:r>
            <a:r>
              <a:rPr sz="1100" b="1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Team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Members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Surveying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lang="en-IN" sz="1100" spc="-15" dirty="0">
                <a:latin typeface="Times New Roman"/>
                <a:cs typeface="Times New Roman"/>
              </a:rPr>
              <a:t>In the school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49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06041" y="9924998"/>
            <a:ext cx="375729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Figure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2: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Engaging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lang="en-IN" sz="1100" spc="-25" dirty="0">
                <a:latin typeface="Times New Roman"/>
                <a:cs typeface="Times New Roman"/>
              </a:rPr>
              <a:t>and Waiting for the students 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4B23721-249A-58E7-CF2D-70E3E08F1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1200887"/>
            <a:ext cx="6623050" cy="41301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19BB91-648B-0FA2-0D15-B40D0FB2A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5555643"/>
            <a:ext cx="6623050" cy="4174428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23389" y="5256212"/>
            <a:ext cx="316039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Figure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3: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Collecting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Information</a:t>
            </a:r>
            <a:r>
              <a:rPr sz="1100" spc="-3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lang="en-IN" sz="1100" spc="-5" dirty="0">
                <a:latin typeface="Times New Roman"/>
                <a:cs typeface="Times New Roman"/>
              </a:rPr>
              <a:t>Students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50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23389" y="9682683"/>
            <a:ext cx="400685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Figure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4: </a:t>
            </a:r>
            <a:r>
              <a:rPr sz="1100" dirty="0">
                <a:latin typeface="Times New Roman"/>
                <a:cs typeface="Times New Roman"/>
              </a:rPr>
              <a:t>Interviewing</a:t>
            </a:r>
            <a:r>
              <a:rPr lang="en-IN" sz="1100" spc="-15" dirty="0">
                <a:latin typeface="Times New Roman"/>
                <a:cs typeface="Times New Roman"/>
              </a:rPr>
              <a:t> Students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about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School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Dropout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Factors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8FFE6D-099F-5931-32DD-29544C94F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76251"/>
            <a:ext cx="6743700" cy="46496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471AE5-DDEA-8B31-842D-4A94E1A88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5494810"/>
            <a:ext cx="6743700" cy="4095953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25726" y="5152770"/>
            <a:ext cx="3625215" cy="1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dirty="0">
                <a:latin typeface="Times New Roman"/>
                <a:cs typeface="Times New Roman"/>
              </a:rPr>
              <a:t>Figure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5: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Gathering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Data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lang="en-IN" sz="1100" spc="-15" dirty="0">
                <a:latin typeface="Times New Roman"/>
                <a:cs typeface="Times New Roman"/>
              </a:rPr>
              <a:t>form the students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5"/>
              </a:lnSpc>
            </a:pPr>
            <a:r>
              <a:rPr spc="-25" dirty="0"/>
              <a:t>51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691385" y="9889946"/>
            <a:ext cx="415696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Figure</a:t>
            </a:r>
            <a:r>
              <a:rPr sz="1100" b="1" spc="-2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6:</a:t>
            </a:r>
            <a:r>
              <a:rPr sz="1100" b="1" spc="-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Team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Documenting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Responses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from</a:t>
            </a:r>
            <a:r>
              <a:rPr lang="en-IN" sz="1100" spc="-10" dirty="0">
                <a:latin typeface="Times New Roman"/>
                <a:cs typeface="Times New Roman"/>
              </a:rPr>
              <a:t> the teacher and students </a:t>
            </a:r>
            <a:endParaRPr sz="1100" dirty="0"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FEFD59-39F7-CF6E-3E39-2920BD698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1" y="400050"/>
            <a:ext cx="6743064" cy="46671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772E93-140E-5DBB-501D-779F401BE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2" y="5391368"/>
            <a:ext cx="6692898" cy="4442723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75913" y="9851846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latin typeface="Times New Roman"/>
                <a:cs typeface="Times New Roman"/>
              </a:rPr>
              <a:t>64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4800" y="304799"/>
            <a:ext cx="6955790" cy="10086340"/>
          </a:xfrm>
          <a:custGeom>
            <a:avLst/>
            <a:gdLst/>
            <a:ahLst/>
            <a:cxnLst/>
            <a:rect l="l" t="t" r="r" b="b"/>
            <a:pathLst>
              <a:path w="6955790" h="10086340">
                <a:moveTo>
                  <a:pt x="6955523" y="0"/>
                </a:moveTo>
                <a:lnTo>
                  <a:pt x="6949440" y="0"/>
                </a:lnTo>
                <a:lnTo>
                  <a:pt x="6949440" y="6096"/>
                </a:lnTo>
                <a:lnTo>
                  <a:pt x="6949440" y="10079736"/>
                </a:lnTo>
                <a:lnTo>
                  <a:pt x="6096" y="10079736"/>
                </a:lnTo>
                <a:lnTo>
                  <a:pt x="6096" y="6096"/>
                </a:lnTo>
                <a:lnTo>
                  <a:pt x="6949440" y="6096"/>
                </a:lnTo>
                <a:lnTo>
                  <a:pt x="694944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0079736"/>
                </a:lnTo>
                <a:lnTo>
                  <a:pt x="0" y="10085832"/>
                </a:lnTo>
                <a:lnTo>
                  <a:pt x="6096" y="10085832"/>
                </a:lnTo>
                <a:lnTo>
                  <a:pt x="6949440" y="10085832"/>
                </a:lnTo>
                <a:lnTo>
                  <a:pt x="6955523" y="10085832"/>
                </a:lnTo>
                <a:lnTo>
                  <a:pt x="6955523" y="10079736"/>
                </a:lnTo>
                <a:lnTo>
                  <a:pt x="6955523" y="6096"/>
                </a:lnTo>
                <a:lnTo>
                  <a:pt x="69555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D6FD-B166-ECAF-78A5-27A396816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25D0FFC-E2F0-D3DC-67EC-882D4B5DE52B}"/>
              </a:ext>
            </a:extLst>
          </p:cNvPr>
          <p:cNvSpPr/>
          <p:nvPr/>
        </p:nvSpPr>
        <p:spPr>
          <a:xfrm>
            <a:off x="315274" y="304438"/>
            <a:ext cx="6959599" cy="10088977"/>
          </a:xfrm>
          <a:custGeom>
            <a:avLst/>
            <a:gdLst/>
            <a:ahLst/>
            <a:cxnLst/>
            <a:rect l="l" t="t" r="r" b="b"/>
            <a:pathLst>
              <a:path w="6967855" h="10100945">
                <a:moveTo>
                  <a:pt x="6967474" y="10094354"/>
                </a:moveTo>
                <a:lnTo>
                  <a:pt x="0" y="10094354"/>
                </a:lnTo>
                <a:lnTo>
                  <a:pt x="0" y="10100437"/>
                </a:lnTo>
                <a:lnTo>
                  <a:pt x="6967474" y="10100437"/>
                </a:lnTo>
                <a:lnTo>
                  <a:pt x="6967474" y="10094354"/>
                </a:lnTo>
                <a:close/>
              </a:path>
              <a:path w="6967855" h="10100945">
                <a:moveTo>
                  <a:pt x="6967474" y="5461"/>
                </a:moveTo>
                <a:lnTo>
                  <a:pt x="6961378" y="5461"/>
                </a:lnTo>
                <a:lnTo>
                  <a:pt x="6961378" y="10094341"/>
                </a:lnTo>
                <a:lnTo>
                  <a:pt x="6967474" y="10094341"/>
                </a:lnTo>
                <a:lnTo>
                  <a:pt x="6967474" y="5461"/>
                </a:lnTo>
                <a:close/>
              </a:path>
              <a:path w="6967855" h="10100945">
                <a:moveTo>
                  <a:pt x="6967474" y="0"/>
                </a:moveTo>
                <a:lnTo>
                  <a:pt x="6949059" y="0"/>
                </a:lnTo>
                <a:lnTo>
                  <a:pt x="6949059" y="11430"/>
                </a:lnTo>
                <a:lnTo>
                  <a:pt x="6949059" y="10078720"/>
                </a:lnTo>
                <a:lnTo>
                  <a:pt x="11811" y="10078720"/>
                </a:lnTo>
                <a:lnTo>
                  <a:pt x="11811" y="11430"/>
                </a:lnTo>
                <a:lnTo>
                  <a:pt x="6949059" y="11430"/>
                </a:lnTo>
                <a:lnTo>
                  <a:pt x="6949059" y="0"/>
                </a:lnTo>
                <a:lnTo>
                  <a:pt x="0" y="0"/>
                </a:lnTo>
                <a:lnTo>
                  <a:pt x="0" y="11430"/>
                </a:lnTo>
                <a:lnTo>
                  <a:pt x="0" y="10078720"/>
                </a:lnTo>
                <a:lnTo>
                  <a:pt x="0" y="10085070"/>
                </a:lnTo>
                <a:lnTo>
                  <a:pt x="0" y="10093960"/>
                </a:lnTo>
                <a:lnTo>
                  <a:pt x="6096" y="10093960"/>
                </a:lnTo>
                <a:lnTo>
                  <a:pt x="6096" y="10085070"/>
                </a:lnTo>
                <a:lnTo>
                  <a:pt x="11811" y="10085070"/>
                </a:lnTo>
                <a:lnTo>
                  <a:pt x="11811" y="10091052"/>
                </a:lnTo>
                <a:lnTo>
                  <a:pt x="6961251" y="10091052"/>
                </a:lnTo>
                <a:lnTo>
                  <a:pt x="6961251" y="10085070"/>
                </a:lnTo>
                <a:lnTo>
                  <a:pt x="6961251" y="10084689"/>
                </a:lnTo>
                <a:lnTo>
                  <a:pt x="6961251" y="10078720"/>
                </a:lnTo>
                <a:lnTo>
                  <a:pt x="6961251" y="11430"/>
                </a:lnTo>
                <a:lnTo>
                  <a:pt x="6955155" y="11430"/>
                </a:lnTo>
                <a:lnTo>
                  <a:pt x="6955155" y="5080"/>
                </a:lnTo>
                <a:lnTo>
                  <a:pt x="6967474" y="5080"/>
                </a:lnTo>
                <a:lnTo>
                  <a:pt x="69674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06E957F-CCED-E5F4-93D9-82F03E6638E2}"/>
              </a:ext>
            </a:extLst>
          </p:cNvPr>
          <p:cNvSpPr txBox="1"/>
          <p:nvPr/>
        </p:nvSpPr>
        <p:spPr>
          <a:xfrm>
            <a:off x="2611123" y="721266"/>
            <a:ext cx="2144391" cy="273789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698" b="1" spc="-20" dirty="0">
                <a:latin typeface="Cambria"/>
                <a:cs typeface="Cambria"/>
              </a:rPr>
              <a:t>Student</a:t>
            </a:r>
            <a:r>
              <a:rPr sz="1698" b="1" spc="-20" dirty="0">
                <a:latin typeface="Times New Roman"/>
                <a:cs typeface="Times New Roman"/>
              </a:rPr>
              <a:t>’</a:t>
            </a:r>
            <a:r>
              <a:rPr sz="1698" b="1" spc="-20" dirty="0">
                <a:latin typeface="Cambria"/>
                <a:cs typeface="Cambria"/>
              </a:rPr>
              <a:t>s</a:t>
            </a:r>
            <a:r>
              <a:rPr sz="1698" b="1" spc="-30" dirty="0">
                <a:latin typeface="Cambria"/>
                <a:cs typeface="Cambria"/>
              </a:rPr>
              <a:t> </a:t>
            </a:r>
            <a:r>
              <a:rPr sz="1698" b="1" spc="-10" dirty="0">
                <a:latin typeface="Cambria"/>
                <a:cs typeface="Cambria"/>
              </a:rPr>
              <a:t>Declaration</a:t>
            </a:r>
            <a:endParaRPr sz="1698">
              <a:latin typeface="Cambria"/>
              <a:cs typeface="Cambria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B23C630-AFA1-0A5F-47C1-CF8AC2B70011}"/>
              </a:ext>
            </a:extLst>
          </p:cNvPr>
          <p:cNvSpPr txBox="1"/>
          <p:nvPr/>
        </p:nvSpPr>
        <p:spPr>
          <a:xfrm>
            <a:off x="911770" y="1735427"/>
            <a:ext cx="5790047" cy="1338263"/>
          </a:xfrm>
          <a:prstGeom prst="rect">
            <a:avLst/>
          </a:prstGeom>
        </p:spPr>
        <p:txBody>
          <a:bodyPr vert="horz" wrap="square" lIns="0" tIns="11416" rIns="0" bIns="0" rtlCol="0">
            <a:spAutoFit/>
          </a:bodyPr>
          <a:lstStyle/>
          <a:p>
            <a:pPr marL="12685" marR="5074" algn="just">
              <a:lnSpc>
                <a:spcPct val="143800"/>
              </a:lnSpc>
              <a:spcBef>
                <a:spcPts val="90"/>
              </a:spcBef>
            </a:pPr>
            <a:r>
              <a:rPr sz="1199" dirty="0">
                <a:latin typeface="Times New Roman"/>
                <a:cs typeface="Times New Roman"/>
              </a:rPr>
              <a:t>I</a:t>
            </a:r>
            <a:r>
              <a:rPr sz="1199" spc="125" dirty="0">
                <a:latin typeface="Times New Roman"/>
                <a:cs typeface="Times New Roman"/>
              </a:rPr>
              <a:t> </a:t>
            </a:r>
            <a:r>
              <a:rPr lang="en-IN" sz="1199" spc="125" dirty="0">
                <a:latin typeface="Times New Roman"/>
                <a:cs typeface="Times New Roman"/>
              </a:rPr>
              <a:t>GANDHI SESHAGIRI RAO</a:t>
            </a:r>
            <a:r>
              <a:rPr sz="1199" spc="13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student</a:t>
            </a:r>
            <a:r>
              <a:rPr sz="1199" spc="1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B-</a:t>
            </a:r>
            <a:r>
              <a:rPr sz="1199" dirty="0">
                <a:latin typeface="Times New Roman"/>
                <a:cs typeface="Times New Roman"/>
              </a:rPr>
              <a:t>Tech</a:t>
            </a:r>
            <a:r>
              <a:rPr sz="1199" spc="10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Program,Reg.No.</a:t>
            </a:r>
            <a:r>
              <a:rPr sz="1199" spc="1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23761A42</a:t>
            </a:r>
            <a:r>
              <a:rPr lang="en-IN" sz="1199" dirty="0">
                <a:latin typeface="Times New Roman"/>
                <a:cs typeface="Times New Roman"/>
              </a:rPr>
              <a:t>2</a:t>
            </a:r>
            <a:r>
              <a:rPr sz="1199" dirty="0">
                <a:latin typeface="Times New Roman"/>
                <a:cs typeface="Times New Roman"/>
              </a:rPr>
              <a:t>3</a:t>
            </a:r>
            <a:r>
              <a:rPr sz="1199" spc="1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60" dirty="0">
                <a:latin typeface="Times New Roman"/>
                <a:cs typeface="Times New Roman"/>
              </a:rPr>
              <a:t> </a:t>
            </a:r>
            <a:r>
              <a:rPr sz="1199" spc="-25" dirty="0">
                <a:latin typeface="Times New Roman"/>
                <a:cs typeface="Times New Roman"/>
              </a:rPr>
              <a:t>the </a:t>
            </a:r>
            <a:r>
              <a:rPr sz="1199" dirty="0">
                <a:latin typeface="Times New Roman"/>
                <a:cs typeface="Times New Roman"/>
              </a:rPr>
              <a:t>Department</a:t>
            </a:r>
            <a:r>
              <a:rPr sz="1199" spc="17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13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CSE(AI</a:t>
            </a:r>
            <a:r>
              <a:rPr sz="1199" spc="18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&amp;</a:t>
            </a:r>
            <a:r>
              <a:rPr sz="1199" spc="1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ML),LakiReddy</a:t>
            </a:r>
            <a:r>
              <a:rPr sz="1199" spc="17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Bali</a:t>
            </a:r>
            <a:r>
              <a:rPr sz="1199" spc="1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Reddy</a:t>
            </a:r>
            <a:r>
              <a:rPr sz="1199" spc="12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College</a:t>
            </a:r>
            <a:r>
              <a:rPr sz="1199" spc="16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13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Engineering</a:t>
            </a:r>
            <a:r>
              <a:rPr sz="1199" spc="17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do</a:t>
            </a:r>
            <a:r>
              <a:rPr sz="1199" spc="19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here</a:t>
            </a:r>
            <a:r>
              <a:rPr sz="1199" spc="190" dirty="0">
                <a:latin typeface="Times New Roman"/>
                <a:cs typeface="Times New Roman"/>
              </a:rPr>
              <a:t> </a:t>
            </a:r>
            <a:r>
              <a:rPr sz="1199" spc="-25" dirty="0">
                <a:latin typeface="Times New Roman"/>
                <a:cs typeface="Times New Roman"/>
              </a:rPr>
              <a:t>by </a:t>
            </a:r>
            <a:r>
              <a:rPr sz="1199" dirty="0">
                <a:latin typeface="Times New Roman"/>
                <a:cs typeface="Times New Roman"/>
              </a:rPr>
              <a:t>declare</a:t>
            </a:r>
            <a:r>
              <a:rPr sz="1199" spc="9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that</a:t>
            </a:r>
            <a:r>
              <a:rPr sz="1199" spc="10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I</a:t>
            </a:r>
            <a:r>
              <a:rPr sz="1199" spc="8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have</a:t>
            </a:r>
            <a:r>
              <a:rPr sz="1199" spc="9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completed</a:t>
            </a:r>
            <a:r>
              <a:rPr sz="1199" spc="7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the</a:t>
            </a:r>
            <a:r>
              <a:rPr sz="1199" spc="9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mandatory</a:t>
            </a:r>
            <a:r>
              <a:rPr sz="1199" spc="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community</a:t>
            </a:r>
            <a:r>
              <a:rPr sz="1199" spc="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service</a:t>
            </a:r>
            <a:r>
              <a:rPr sz="1199" spc="114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from</a:t>
            </a:r>
            <a:r>
              <a:rPr sz="1199" spc="6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15-05-2025</a:t>
            </a:r>
            <a:r>
              <a:rPr sz="1199" spc="5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to</a:t>
            </a:r>
            <a:r>
              <a:rPr sz="1199" spc="10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28-</a:t>
            </a:r>
            <a:r>
              <a:rPr sz="1199" spc="-25" dirty="0">
                <a:latin typeface="Times New Roman"/>
                <a:cs typeface="Times New Roman"/>
              </a:rPr>
              <a:t>06- </a:t>
            </a:r>
            <a:r>
              <a:rPr sz="1199" dirty="0">
                <a:latin typeface="Times New Roman"/>
                <a:cs typeface="Times New Roman"/>
              </a:rPr>
              <a:t>2025</a:t>
            </a:r>
            <a:r>
              <a:rPr sz="1199" spc="-7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in</a:t>
            </a:r>
            <a:r>
              <a:rPr sz="1199" spc="-6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Community</a:t>
            </a:r>
            <a:r>
              <a:rPr sz="1199" spc="-6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Service</a:t>
            </a:r>
            <a:r>
              <a:rPr sz="1199" spc="-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Project</a:t>
            </a:r>
            <a:r>
              <a:rPr sz="1199" spc="4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under</a:t>
            </a:r>
            <a:r>
              <a:rPr sz="1199" spc="-5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the</a:t>
            </a:r>
            <a:r>
              <a:rPr sz="1199" spc="-15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Faculty</a:t>
            </a:r>
            <a:r>
              <a:rPr sz="1199" spc="-6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Guideship</a:t>
            </a:r>
            <a:r>
              <a:rPr sz="1199" spc="-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-4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Dr.sk.Salma</a:t>
            </a:r>
            <a:r>
              <a:rPr sz="1199" spc="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Asiya</a:t>
            </a:r>
            <a:r>
              <a:rPr sz="1199" spc="-15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Begum Department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of</a:t>
            </a:r>
            <a:r>
              <a:rPr sz="1199" spc="-50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CSE(Artificial</a:t>
            </a:r>
            <a:r>
              <a:rPr sz="1199" spc="-3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Intelligence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And</a:t>
            </a:r>
            <a:r>
              <a:rPr sz="1199" spc="-15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Machine</a:t>
            </a:r>
            <a:r>
              <a:rPr sz="1199" spc="-2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Learning)</a:t>
            </a:r>
            <a:r>
              <a:rPr sz="1199" spc="10" dirty="0">
                <a:latin typeface="Times New Roman"/>
                <a:cs typeface="Times New Roman"/>
              </a:rPr>
              <a:t> </a:t>
            </a:r>
            <a:r>
              <a:rPr sz="1199" dirty="0">
                <a:latin typeface="Times New Roman"/>
                <a:cs typeface="Times New Roman"/>
              </a:rPr>
              <a:t>in</a:t>
            </a:r>
            <a:r>
              <a:rPr sz="1199" spc="-35" dirty="0">
                <a:latin typeface="Times New Roman"/>
                <a:cs typeface="Times New Roman"/>
              </a:rPr>
              <a:t> </a:t>
            </a:r>
            <a:r>
              <a:rPr sz="1199" spc="-10" dirty="0">
                <a:latin typeface="Times New Roman"/>
                <a:cs typeface="Times New Roman"/>
              </a:rPr>
              <a:t>College.</a:t>
            </a:r>
            <a:endParaRPr sz="1199" dirty="0">
              <a:latin typeface="Times New Roman"/>
              <a:cs typeface="Times New Roman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88DB1F5-E999-AD8D-A1DE-C2FB5F92B462}"/>
              </a:ext>
            </a:extLst>
          </p:cNvPr>
          <p:cNvSpPr txBox="1"/>
          <p:nvPr/>
        </p:nvSpPr>
        <p:spPr>
          <a:xfrm>
            <a:off x="911769" y="4619351"/>
            <a:ext cx="936783" cy="197128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199" b="1" spc="-10" dirty="0">
                <a:latin typeface="Times New Roman"/>
                <a:cs typeface="Times New Roman"/>
              </a:rPr>
              <a:t>Faculty</a:t>
            </a:r>
            <a:r>
              <a:rPr sz="1199" b="1" spc="-60" dirty="0">
                <a:latin typeface="Times New Roman"/>
                <a:cs typeface="Times New Roman"/>
              </a:rPr>
              <a:t> </a:t>
            </a:r>
            <a:r>
              <a:rPr sz="1199" b="1" spc="-20" dirty="0">
                <a:latin typeface="Times New Roman"/>
                <a:cs typeface="Times New Roman"/>
              </a:rPr>
              <a:t>Guide</a:t>
            </a:r>
            <a:endParaRPr sz="1199">
              <a:latin typeface="Times New Roman"/>
              <a:cs typeface="Times New Roman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5B56CC3-BA96-47B6-1462-E6AD1AB6C20E}"/>
              </a:ext>
            </a:extLst>
          </p:cNvPr>
          <p:cNvSpPr txBox="1"/>
          <p:nvPr/>
        </p:nvSpPr>
        <p:spPr>
          <a:xfrm>
            <a:off x="2976830" y="4619351"/>
            <a:ext cx="1580545" cy="197128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199" b="1" dirty="0">
                <a:latin typeface="Times New Roman"/>
                <a:cs typeface="Times New Roman"/>
              </a:rPr>
              <a:t>Head</a:t>
            </a:r>
            <a:r>
              <a:rPr sz="1199" b="1" spc="-25" dirty="0">
                <a:latin typeface="Times New Roman"/>
                <a:cs typeface="Times New Roman"/>
              </a:rPr>
              <a:t> </a:t>
            </a:r>
            <a:r>
              <a:rPr sz="1199" b="1" dirty="0">
                <a:latin typeface="Times New Roman"/>
                <a:cs typeface="Times New Roman"/>
              </a:rPr>
              <a:t>of</a:t>
            </a:r>
            <a:r>
              <a:rPr sz="1199" b="1" spc="-45" dirty="0">
                <a:latin typeface="Times New Roman"/>
                <a:cs typeface="Times New Roman"/>
              </a:rPr>
              <a:t> </a:t>
            </a:r>
            <a:r>
              <a:rPr sz="1199" b="1" dirty="0">
                <a:latin typeface="Times New Roman"/>
                <a:cs typeface="Times New Roman"/>
              </a:rPr>
              <a:t>the</a:t>
            </a:r>
            <a:r>
              <a:rPr sz="1199" b="1" spc="-55" dirty="0">
                <a:latin typeface="Times New Roman"/>
                <a:cs typeface="Times New Roman"/>
              </a:rPr>
              <a:t> </a:t>
            </a:r>
            <a:r>
              <a:rPr sz="1199" b="1" spc="-10" dirty="0">
                <a:latin typeface="Times New Roman"/>
                <a:cs typeface="Times New Roman"/>
              </a:rPr>
              <a:t>Department</a:t>
            </a:r>
            <a:endParaRPr sz="1199">
              <a:latin typeface="Times New Roman"/>
              <a:cs typeface="Times New Roman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FA7B0D5-F27C-C58F-836C-ED786032368E}"/>
              </a:ext>
            </a:extLst>
          </p:cNvPr>
          <p:cNvSpPr txBox="1"/>
          <p:nvPr/>
        </p:nvSpPr>
        <p:spPr>
          <a:xfrm>
            <a:off x="5754454" y="4619351"/>
            <a:ext cx="576531" cy="197128"/>
          </a:xfrm>
          <a:prstGeom prst="rect">
            <a:avLst/>
          </a:prstGeom>
        </p:spPr>
        <p:txBody>
          <a:bodyPr vert="horz" wrap="square" lIns="0" tIns="12685" rIns="0" bIns="0" rtlCol="0">
            <a:spAutoFit/>
          </a:bodyPr>
          <a:lstStyle/>
          <a:p>
            <a:pPr marL="12685">
              <a:spcBef>
                <a:spcPts val="100"/>
              </a:spcBef>
            </a:pPr>
            <a:r>
              <a:rPr sz="1199" b="1" spc="-10" dirty="0">
                <a:latin typeface="Times New Roman"/>
                <a:cs typeface="Times New Roman"/>
              </a:rPr>
              <a:t>Princpal</a:t>
            </a:r>
            <a:endParaRPr sz="1199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9477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9896" y="854456"/>
            <a:ext cx="5990590" cy="7469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Acknowledgement</a:t>
            </a:r>
            <a:endParaRPr sz="1800" dirty="0">
              <a:latin typeface="Calibri"/>
              <a:cs typeface="Calibri"/>
            </a:endParaRPr>
          </a:p>
          <a:p>
            <a:pPr marL="12700" marR="127635" indent="514984" algn="just">
              <a:lnSpc>
                <a:spcPct val="143800"/>
              </a:lnSpc>
              <a:spcBef>
                <a:spcPts val="1910"/>
              </a:spcBef>
            </a:pP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satisfaction</a:t>
            </a:r>
            <a:r>
              <a:rPr sz="1400" spc="1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accompanies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successful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completion</a:t>
            </a:r>
            <a:r>
              <a:rPr sz="1400" spc="1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any</a:t>
            </a:r>
            <a:r>
              <a:rPr sz="1400" spc="16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task </a:t>
            </a:r>
            <a:r>
              <a:rPr sz="1400" dirty="0">
                <a:latin typeface="Times New Roman"/>
                <a:cs typeface="Times New Roman"/>
              </a:rPr>
              <a:t>would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incomplete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without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mention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people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whose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ceaseless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cooperation </a:t>
            </a:r>
            <a:r>
              <a:rPr sz="1400" dirty="0">
                <a:latin typeface="Times New Roman"/>
                <a:cs typeface="Times New Roman"/>
              </a:rPr>
              <a:t>made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possible,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whose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constant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guidance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encouragement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crown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efforts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success.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5080" indent="514984" algn="just">
              <a:lnSpc>
                <a:spcPct val="1437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grateful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Guide </a:t>
            </a:r>
            <a:r>
              <a:rPr sz="1400" b="1" dirty="0">
                <a:latin typeface="Times New Roman"/>
                <a:cs typeface="Times New Roman"/>
              </a:rPr>
              <a:t>M</a:t>
            </a:r>
            <a:r>
              <a:rPr lang="en-IN" sz="1400" b="1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s.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lang="en-IN" sz="1400" b="1" spc="-35" dirty="0">
                <a:latin typeface="Times New Roman"/>
                <a:cs typeface="Times New Roman"/>
              </a:rPr>
              <a:t>SK</a:t>
            </a:r>
            <a:r>
              <a:rPr sz="1400" b="1" dirty="0">
                <a:latin typeface="Times New Roman"/>
                <a:cs typeface="Times New Roman"/>
              </a:rPr>
              <a:t>.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lang="en-IN" sz="1400" b="1" spc="-20" dirty="0">
                <a:latin typeface="Times New Roman"/>
                <a:cs typeface="Times New Roman"/>
              </a:rPr>
              <a:t>Razeena Begum</a:t>
            </a:r>
            <a:r>
              <a:rPr sz="1400" dirty="0">
                <a:latin typeface="Times New Roman"/>
                <a:cs typeface="Times New Roman"/>
              </a:rPr>
              <a:t>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Ass</a:t>
            </a:r>
            <a:r>
              <a:rPr lang="en-IN" sz="1400" b="1" dirty="0" err="1">
                <a:latin typeface="Times New Roman"/>
                <a:cs typeface="Times New Roman"/>
              </a:rPr>
              <a:t>osiate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Professor</a:t>
            </a:r>
            <a:r>
              <a:rPr sz="1400" spc="-10" dirty="0">
                <a:latin typeface="Times New Roman"/>
                <a:cs typeface="Times New Roman"/>
              </a:rPr>
              <a:t>, </a:t>
            </a:r>
            <a:r>
              <a:rPr sz="1400" dirty="0">
                <a:latin typeface="Times New Roman"/>
                <a:cs typeface="Times New Roman"/>
              </a:rPr>
              <a:t>Computer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Science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2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Engineering</a:t>
            </a:r>
            <a:r>
              <a:rPr lang="en-IN" sz="1400" dirty="0">
                <a:latin typeface="Times New Roman"/>
                <a:cs typeface="Times New Roman"/>
              </a:rPr>
              <a:t>(AI&amp;ML)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2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guidance,</a:t>
            </a:r>
            <a:r>
              <a:rPr sz="1400" spc="2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inspiration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constructive suggestions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helped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preparation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this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project.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12700" marR="118745" indent="514984" algn="just">
              <a:lnSpc>
                <a:spcPct val="143800"/>
              </a:lnSpc>
            </a:pP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outset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thank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Head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Department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Dr.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lang="en-IN" sz="1400" b="1" spc="6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.</a:t>
            </a:r>
            <a:r>
              <a:rPr sz="1400" b="1" spc="55" dirty="0">
                <a:latin typeface="Times New Roman"/>
                <a:cs typeface="Times New Roman"/>
              </a:rPr>
              <a:t> </a:t>
            </a:r>
            <a:r>
              <a:rPr lang="en-IN" sz="1400" b="1" spc="55" dirty="0">
                <a:latin typeface="Times New Roman"/>
                <a:cs typeface="Times New Roman"/>
              </a:rPr>
              <a:t>Jayaprada</a:t>
            </a:r>
            <a:r>
              <a:rPr sz="1400" b="1" spc="6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Honorable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Principal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Dr.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K.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Appa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Rao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moral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support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excellent </a:t>
            </a:r>
            <a:r>
              <a:rPr sz="1400" dirty="0">
                <a:latin typeface="Times New Roman"/>
                <a:cs typeface="Times New Roman"/>
              </a:rPr>
              <a:t>facilities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provided.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would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also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 to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thank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 teaching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non-teaching </a:t>
            </a:r>
            <a:r>
              <a:rPr sz="1400" dirty="0">
                <a:latin typeface="Times New Roman"/>
                <a:cs typeface="Times New Roman"/>
              </a:rPr>
              <a:t>staff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members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Computer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Science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department.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50165" marR="125730" indent="485775" algn="just">
              <a:lnSpc>
                <a:spcPct val="143600"/>
              </a:lnSpc>
            </a:pP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4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wish</a:t>
            </a:r>
            <a:r>
              <a:rPr sz="1400" spc="7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8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express</a:t>
            </a:r>
            <a:r>
              <a:rPr sz="1400" spc="7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4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warm</a:t>
            </a:r>
            <a:r>
              <a:rPr sz="1400" spc="4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4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grateful</a:t>
            </a:r>
            <a:r>
              <a:rPr sz="1400" spc="4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thanks</a:t>
            </a:r>
            <a:r>
              <a:rPr sz="1400" spc="4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10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people</a:t>
            </a:r>
            <a:r>
              <a:rPr sz="1400" spc="75" dirty="0">
                <a:latin typeface="Times New Roman"/>
                <a:cs typeface="Times New Roman"/>
              </a:rPr>
              <a:t>  </a:t>
            </a:r>
            <a:r>
              <a:rPr sz="1400" spc="-25" dirty="0">
                <a:latin typeface="Times New Roman"/>
                <a:cs typeface="Times New Roman"/>
              </a:rPr>
              <a:t>who </a:t>
            </a:r>
            <a:r>
              <a:rPr sz="1400" dirty="0">
                <a:latin typeface="Times New Roman"/>
                <a:cs typeface="Times New Roman"/>
              </a:rPr>
              <a:t>participated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survey</a:t>
            </a:r>
            <a:r>
              <a:rPr sz="1400" spc="1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120" dirty="0">
                <a:latin typeface="Times New Roman"/>
                <a:cs typeface="Times New Roman"/>
              </a:rPr>
              <a:t> </a:t>
            </a:r>
            <a:r>
              <a:rPr lang="en-IN" sz="1400" b="1" spc="120" dirty="0" err="1">
                <a:latin typeface="Times New Roman"/>
                <a:cs typeface="Times New Roman"/>
              </a:rPr>
              <a:t>Ibrahimpatnam</a:t>
            </a:r>
            <a:r>
              <a:rPr sz="1400" b="1" spc="114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village</a:t>
            </a:r>
            <a:r>
              <a:rPr sz="1400" b="1" spc="1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(</a:t>
            </a:r>
            <a:r>
              <a:rPr lang="en-IN" sz="1400" b="1" dirty="0" err="1">
                <a:latin typeface="Times New Roman"/>
                <a:cs typeface="Times New Roman"/>
              </a:rPr>
              <a:t>Ibhrahimpatanam</a:t>
            </a:r>
            <a:r>
              <a:rPr sz="1400" b="1" spc="10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mandal)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answers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completing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Project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successfully.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50165" marR="130810">
              <a:lnSpc>
                <a:spcPct val="143600"/>
              </a:lnSpc>
            </a:pPr>
            <a:r>
              <a:rPr sz="1400" dirty="0">
                <a:latin typeface="Times New Roman"/>
                <a:cs typeface="Times New Roman"/>
              </a:rPr>
              <a:t>We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thank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our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friends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who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helped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us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sharing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knowledge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complete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task in-</a:t>
            </a:r>
            <a:r>
              <a:rPr sz="1400" spc="-10" dirty="0">
                <a:latin typeface="Times New Roman"/>
                <a:cs typeface="Times New Roman"/>
              </a:rPr>
              <a:t>time.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5191" y="8323937"/>
            <a:ext cx="3034665" cy="812016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lang="en-IN" sz="1200" b="1" spc="-25" dirty="0">
                <a:latin typeface="Times New Roman"/>
                <a:cs typeface="Times New Roman"/>
              </a:rPr>
              <a:t>M.SREERAM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(2</a:t>
            </a:r>
            <a:r>
              <a:rPr lang="en-IN" sz="1200" b="1" spc="-10" dirty="0">
                <a:latin typeface="Times New Roman"/>
                <a:cs typeface="Times New Roman"/>
              </a:rPr>
              <a:t>3</a:t>
            </a:r>
            <a:r>
              <a:rPr sz="1200" b="1" spc="-10" dirty="0">
                <a:latin typeface="Times New Roman"/>
                <a:cs typeface="Times New Roman"/>
              </a:rPr>
              <a:t>761</a:t>
            </a:r>
            <a:r>
              <a:rPr lang="en-IN" sz="1200" b="1" spc="-10" dirty="0">
                <a:latin typeface="Times New Roman"/>
                <a:cs typeface="Times New Roman"/>
              </a:rPr>
              <a:t>A423</a:t>
            </a:r>
            <a:r>
              <a:rPr sz="1200" b="1" spc="-10" dirty="0">
                <a:latin typeface="Times New Roman"/>
                <a:cs typeface="Times New Roman"/>
              </a:rPr>
              <a:t>6),</a:t>
            </a:r>
            <a:endParaRPr sz="1200" dirty="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"/>
              </a:spcBef>
            </a:pPr>
            <a:r>
              <a:rPr lang="en-IN" sz="1200" b="1" spc="-10" dirty="0">
                <a:latin typeface="Times New Roman"/>
                <a:cs typeface="Times New Roman"/>
              </a:rPr>
              <a:t>S.NARENDRA KUMAR </a:t>
            </a:r>
            <a:r>
              <a:rPr sz="1200" b="1" spc="-10" dirty="0">
                <a:latin typeface="Times New Roman"/>
                <a:cs typeface="Times New Roman"/>
              </a:rPr>
              <a:t>(2</a:t>
            </a:r>
            <a:r>
              <a:rPr lang="en-IN" sz="1200" b="1" spc="-10" dirty="0">
                <a:latin typeface="Times New Roman"/>
                <a:cs typeface="Times New Roman"/>
              </a:rPr>
              <a:t>3</a:t>
            </a:r>
            <a:r>
              <a:rPr sz="1200" b="1" spc="-10" dirty="0">
                <a:latin typeface="Times New Roman"/>
                <a:cs typeface="Times New Roman"/>
              </a:rPr>
              <a:t>761A</a:t>
            </a:r>
            <a:r>
              <a:rPr lang="en-IN" sz="1200" b="1" spc="-10" dirty="0">
                <a:latin typeface="Times New Roman"/>
                <a:cs typeface="Times New Roman"/>
              </a:rPr>
              <a:t>4257</a:t>
            </a:r>
            <a:r>
              <a:rPr sz="1200" b="1" spc="-10" dirty="0">
                <a:latin typeface="Times New Roman"/>
                <a:cs typeface="Times New Roman"/>
              </a:rPr>
              <a:t>), </a:t>
            </a:r>
            <a:endParaRPr lang="en-IN" sz="1200" b="1" spc="-10" dirty="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"/>
              </a:spcBef>
            </a:pPr>
            <a:r>
              <a:rPr lang="en-IN" sz="1200" b="1" spc="-10" dirty="0">
                <a:latin typeface="Times New Roman"/>
                <a:cs typeface="Times New Roman"/>
              </a:rPr>
              <a:t>B</a:t>
            </a:r>
            <a:r>
              <a:rPr sz="1200" b="1" dirty="0">
                <a:latin typeface="Times New Roman"/>
                <a:cs typeface="Times New Roman"/>
              </a:rPr>
              <a:t>.NI</a:t>
            </a:r>
            <a:r>
              <a:rPr lang="en-IN" sz="1200" b="1" dirty="0">
                <a:latin typeface="Times New Roman"/>
                <a:cs typeface="Times New Roman"/>
              </a:rPr>
              <a:t>THEESH KUMAR </a:t>
            </a:r>
            <a:r>
              <a:rPr sz="1200" b="1" spc="-10" dirty="0">
                <a:latin typeface="Times New Roman"/>
                <a:cs typeface="Times New Roman"/>
              </a:rPr>
              <a:t>(2</a:t>
            </a:r>
            <a:r>
              <a:rPr lang="en-IN" sz="1200" b="1" spc="-10" dirty="0">
                <a:latin typeface="Times New Roman"/>
                <a:cs typeface="Times New Roman"/>
              </a:rPr>
              <a:t>3</a:t>
            </a:r>
            <a:r>
              <a:rPr sz="1200" b="1" spc="-10" dirty="0">
                <a:latin typeface="Times New Roman"/>
                <a:cs typeface="Times New Roman"/>
              </a:rPr>
              <a:t>761A</a:t>
            </a:r>
            <a:r>
              <a:rPr lang="en-IN" sz="1200" b="1" spc="-10" dirty="0">
                <a:latin typeface="Times New Roman"/>
                <a:cs typeface="Times New Roman"/>
              </a:rPr>
              <a:t>4207</a:t>
            </a:r>
            <a:r>
              <a:rPr sz="1200" b="1" spc="-10" dirty="0">
                <a:latin typeface="Times New Roman"/>
                <a:cs typeface="Times New Roman"/>
              </a:rPr>
              <a:t>),</a:t>
            </a:r>
            <a:endParaRPr sz="1200" dirty="0">
              <a:latin typeface="Times New Roman"/>
              <a:cs typeface="Times New Roman"/>
            </a:endParaRPr>
          </a:p>
          <a:p>
            <a:pPr marL="12700" marR="597535">
              <a:lnSpc>
                <a:spcPct val="110000"/>
              </a:lnSpc>
            </a:pPr>
            <a:r>
              <a:rPr lang="en-IN" sz="1200" b="1" spc="-5" dirty="0">
                <a:latin typeface="Times New Roman"/>
                <a:cs typeface="Times New Roman"/>
              </a:rPr>
              <a:t>G.SESHAGIRI RAO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spc="-10" dirty="0">
                <a:latin typeface="Times New Roman"/>
                <a:cs typeface="Times New Roman"/>
              </a:rPr>
              <a:t>(2</a:t>
            </a:r>
            <a:r>
              <a:rPr lang="en-IN" sz="1200" b="1" spc="-10" dirty="0">
                <a:latin typeface="Times New Roman"/>
                <a:cs typeface="Times New Roman"/>
              </a:rPr>
              <a:t>3</a:t>
            </a:r>
            <a:r>
              <a:rPr sz="1200" b="1" spc="-10" dirty="0">
                <a:latin typeface="Times New Roman"/>
                <a:cs typeface="Times New Roman"/>
              </a:rPr>
              <a:t>761A</a:t>
            </a:r>
            <a:r>
              <a:rPr lang="en-IN" sz="1200" b="1" spc="-10">
                <a:latin typeface="Times New Roman"/>
                <a:cs typeface="Times New Roman"/>
              </a:rPr>
              <a:t>4223</a:t>
            </a:r>
            <a:r>
              <a:rPr sz="1200" b="1" spc="-10">
                <a:latin typeface="Times New Roman"/>
                <a:cs typeface="Times New Roman"/>
              </a:rPr>
              <a:t>)</a:t>
            </a:r>
            <a:r>
              <a:rPr lang="en-IN" sz="1200" b="1" spc="-10" dirty="0">
                <a:latin typeface="Times New Roman"/>
                <a:cs typeface="Times New Roman"/>
              </a:rPr>
              <a:t>.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926" y="828801"/>
            <a:ext cx="12560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Abstract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9896" y="1469491"/>
            <a:ext cx="5863590" cy="7386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29944" algn="just">
              <a:lnSpc>
                <a:spcPct val="143700"/>
              </a:lnSpc>
              <a:spcBef>
                <a:spcPts val="95"/>
              </a:spcBef>
            </a:pPr>
            <a:r>
              <a:rPr sz="1400" dirty="0">
                <a:latin typeface="Times New Roman"/>
                <a:cs typeface="Times New Roman"/>
              </a:rPr>
              <a:t>Education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dropout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rates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key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indicators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effectiveness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inclusiveness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educational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systems,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measuring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percentage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students</a:t>
            </a:r>
            <a:r>
              <a:rPr sz="1400" spc="7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who </a:t>
            </a:r>
            <a:r>
              <a:rPr sz="1400" dirty="0">
                <a:latin typeface="Times New Roman"/>
                <a:cs typeface="Times New Roman"/>
              </a:rPr>
              <a:t>leave</a:t>
            </a:r>
            <a:r>
              <a:rPr sz="1400" spc="3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school</a:t>
            </a:r>
            <a:r>
              <a:rPr sz="1400" spc="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before</a:t>
            </a:r>
            <a:r>
              <a:rPr sz="1400" spc="3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completing</a:t>
            </a:r>
            <a:r>
              <a:rPr sz="1400" spc="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3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level.</a:t>
            </a:r>
            <a:r>
              <a:rPr sz="1400" spc="3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3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dropout</a:t>
            </a:r>
            <a:r>
              <a:rPr sz="1400" spc="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rates</a:t>
            </a:r>
            <a:r>
              <a:rPr sz="1400" spc="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often</a:t>
            </a:r>
            <a:r>
              <a:rPr sz="1400" spc="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signal </a:t>
            </a:r>
            <a:r>
              <a:rPr sz="1400" dirty="0">
                <a:latin typeface="Times New Roman"/>
                <a:cs typeface="Times New Roman"/>
              </a:rPr>
              <a:t>challenges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inadequate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infrastructure,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insufficient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resources,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systemic inequities.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Factors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like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socioeconomic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status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geographic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location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significantly </a:t>
            </a:r>
            <a:r>
              <a:rPr sz="1400" dirty="0">
                <a:latin typeface="Times New Roman"/>
                <a:cs typeface="Times New Roman"/>
              </a:rPr>
              <a:t>influence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rates,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students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from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low-income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families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rural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areas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being particularly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risk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due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financial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pressures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limited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access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quality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facilities.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 indent="874394" algn="just">
              <a:lnSpc>
                <a:spcPct val="143700"/>
              </a:lnSpc>
              <a:spcBef>
                <a:spcPts val="5"/>
              </a:spcBef>
            </a:pP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4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effectively</a:t>
            </a:r>
            <a:r>
              <a:rPr sz="1400" spc="4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address</a:t>
            </a:r>
            <a:r>
              <a:rPr sz="1400" spc="4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dropout</a:t>
            </a:r>
            <a:r>
              <a:rPr sz="1400" spc="4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rates,</a:t>
            </a:r>
            <a:r>
              <a:rPr sz="1400" spc="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4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multifaceted</a:t>
            </a:r>
            <a:r>
              <a:rPr sz="1400" spc="3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approach</a:t>
            </a:r>
            <a:r>
              <a:rPr sz="1400" spc="405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necessary.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Improving</a:t>
            </a:r>
            <a:r>
              <a:rPr sz="1400" spc="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teaching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quality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is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crucial</a:t>
            </a:r>
            <a:r>
              <a:rPr sz="1400" spc="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maintaining</a:t>
            </a:r>
            <a:r>
              <a:rPr sz="1400" spc="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student</a:t>
            </a:r>
            <a:r>
              <a:rPr sz="1400" spc="9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interest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motivation.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Financial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support</a:t>
            </a:r>
            <a:r>
              <a:rPr sz="1400" spc="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families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ease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economic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burdens,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while </a:t>
            </a:r>
            <a:r>
              <a:rPr sz="1400" dirty="0">
                <a:latin typeface="Times New Roman"/>
                <a:cs typeface="Times New Roman"/>
              </a:rPr>
              <a:t>fostering</a:t>
            </a:r>
            <a:r>
              <a:rPr sz="1400" spc="8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an</a:t>
            </a:r>
            <a:r>
              <a:rPr sz="1400" spc="8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inclusive</a:t>
            </a:r>
            <a:r>
              <a:rPr sz="1400" spc="8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environment</a:t>
            </a:r>
            <a:r>
              <a:rPr sz="1400" spc="8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helps</a:t>
            </a:r>
            <a:r>
              <a:rPr sz="1400" spc="9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every</a:t>
            </a:r>
            <a:r>
              <a:rPr sz="1400" spc="8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student</a:t>
            </a:r>
            <a:r>
              <a:rPr sz="1400" spc="85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feel</a:t>
            </a:r>
            <a:r>
              <a:rPr sz="1400" spc="90" dirty="0">
                <a:latin typeface="Times New Roman"/>
                <a:cs typeface="Times New Roman"/>
              </a:rPr>
              <a:t>  </a:t>
            </a:r>
            <a:r>
              <a:rPr sz="1400" dirty="0">
                <a:latin typeface="Times New Roman"/>
                <a:cs typeface="Times New Roman"/>
              </a:rPr>
              <a:t>valued.</a:t>
            </a:r>
            <a:r>
              <a:rPr sz="1400" spc="85" dirty="0">
                <a:latin typeface="Times New Roman"/>
                <a:cs typeface="Times New Roman"/>
              </a:rPr>
              <a:t>  </a:t>
            </a:r>
            <a:r>
              <a:rPr sz="1400" spc="-10" dirty="0">
                <a:latin typeface="Times New Roman"/>
                <a:cs typeface="Times New Roman"/>
              </a:rPr>
              <a:t>Early </a:t>
            </a:r>
            <a:r>
              <a:rPr sz="1400" dirty="0">
                <a:latin typeface="Times New Roman"/>
                <a:cs typeface="Times New Roman"/>
              </a:rPr>
              <a:t>intervention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programs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identify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at-risk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students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support</a:t>
            </a:r>
            <a:r>
              <a:rPr sz="1400" spc="34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like </a:t>
            </a:r>
            <a:r>
              <a:rPr sz="1400" dirty="0">
                <a:latin typeface="Times New Roman"/>
                <a:cs typeface="Times New Roman"/>
              </a:rPr>
              <a:t>tutoring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mentoring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are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essential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preventing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dropouts.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Additionally,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flexible learning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schedules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and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vocational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training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can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accommodate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diverse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student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needs.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 marR="5080" indent="918844" algn="just">
              <a:lnSpc>
                <a:spcPct val="143700"/>
              </a:lnSpc>
            </a:pPr>
            <a:r>
              <a:rPr sz="1400" dirty="0">
                <a:latin typeface="Times New Roman"/>
                <a:cs typeface="Times New Roman"/>
              </a:rPr>
              <a:t>Understanding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causes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consequences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dropout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rates</a:t>
            </a:r>
            <a:r>
              <a:rPr sz="1400" spc="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is </a:t>
            </a:r>
            <a:r>
              <a:rPr sz="1400" dirty="0">
                <a:latin typeface="Times New Roman"/>
                <a:cs typeface="Times New Roman"/>
              </a:rPr>
              <a:t>vital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for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policymakers</a:t>
            </a:r>
            <a:r>
              <a:rPr sz="1400" spc="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educators.</a:t>
            </a:r>
            <a:r>
              <a:rPr sz="1400" spc="3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rates</a:t>
            </a:r>
            <a:r>
              <a:rPr sz="1400" spc="3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have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long-term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social</a:t>
            </a:r>
            <a:r>
              <a:rPr sz="1400" spc="33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dirty="0">
                <a:latin typeface="Times New Roman"/>
                <a:cs typeface="Times New Roman"/>
              </a:rPr>
              <a:t>economic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impacts,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such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as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higher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unemployment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lower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earnings.</a:t>
            </a:r>
            <a:r>
              <a:rPr sz="1400" spc="-10" dirty="0">
                <a:latin typeface="Times New Roman"/>
                <a:cs typeface="Times New Roman"/>
              </a:rPr>
              <a:t> Addressing </a:t>
            </a:r>
            <a:r>
              <a:rPr sz="1400" dirty="0">
                <a:latin typeface="Times New Roman"/>
                <a:cs typeface="Times New Roman"/>
              </a:rPr>
              <a:t>dropout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rates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not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only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benefits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individuals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but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also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strengthens</a:t>
            </a:r>
            <a:r>
              <a:rPr sz="1400" spc="28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communities. </a:t>
            </a:r>
            <a:r>
              <a:rPr sz="1400" dirty="0">
                <a:latin typeface="Times New Roman"/>
                <a:cs typeface="Times New Roman"/>
              </a:rPr>
              <a:t>Policymakers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should</a:t>
            </a:r>
            <a:r>
              <a:rPr sz="1400" spc="2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focus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creating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equitable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educational</a:t>
            </a:r>
            <a:r>
              <a:rPr sz="1400" spc="2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opportunities</a:t>
            </a:r>
            <a:r>
              <a:rPr sz="1400" spc="29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to </a:t>
            </a:r>
            <a:r>
              <a:rPr sz="1400" dirty="0">
                <a:latin typeface="Times New Roman"/>
                <a:cs typeface="Times New Roman"/>
              </a:rPr>
              <a:t>ensure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that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all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students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complete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education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reach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their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full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potential. </a:t>
            </a:r>
            <a:r>
              <a:rPr sz="1400" dirty="0">
                <a:latin typeface="Times New Roman"/>
                <a:cs typeface="Times New Roman"/>
              </a:rPr>
              <a:t>Through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comprehensive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reforms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targeted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interventions,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educational</a:t>
            </a:r>
            <a:r>
              <a:rPr sz="1400" spc="6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systems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reduce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dropout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rates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improve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overall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outcomes.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7996" y="884935"/>
            <a:ext cx="9969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CONTENTS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6792" y="1228597"/>
          <a:ext cx="6062979" cy="8242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2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2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3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SNO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CONTENT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1625"/>
                        </a:lnSpc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PAGE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NUMBER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EXECUTIVE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SUMMARY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596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OVERVIEW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COMMUNITY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COMMUNITY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4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PART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65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ACTIVITY</a:t>
                      </a:r>
                      <a:r>
                        <a:rPr sz="14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LOG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5 -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 marR="1283970">
                        <a:lnSpc>
                          <a:spcPts val="161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OUTCOMES</a:t>
                      </a:r>
                      <a:r>
                        <a:rPr sz="14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DESCRIPTION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QUESTIONAIRE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27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17</a:t>
                      </a:r>
                      <a:r>
                        <a:rPr sz="14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18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PROBLEMS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COMMUNITY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19 -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ACTION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PLANS</a:t>
                      </a:r>
                      <a:r>
                        <a:rPr sz="14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PROBLEMS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22 -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24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25 -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26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41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REPORT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27 -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32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66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RECOMMENDATIONS</a:t>
                      </a:r>
                      <a:r>
                        <a:rPr sz="14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4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EVALUTIONS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33 -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47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33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PHOTOS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DETAILS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48 -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55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18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12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MARKS</a:t>
                      </a: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STATEMENT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82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112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58 -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62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035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04800" y="304799"/>
            <a:ext cx="6962140" cy="10097770"/>
          </a:xfrm>
          <a:custGeom>
            <a:avLst/>
            <a:gdLst/>
            <a:ahLst/>
            <a:cxnLst/>
            <a:rect l="l" t="t" r="r" b="b"/>
            <a:pathLst>
              <a:path w="6962140" h="10097770">
                <a:moveTo>
                  <a:pt x="6961632" y="10091636"/>
                </a:moveTo>
                <a:lnTo>
                  <a:pt x="6955536" y="10091636"/>
                </a:lnTo>
                <a:lnTo>
                  <a:pt x="6096" y="10091636"/>
                </a:lnTo>
                <a:lnTo>
                  <a:pt x="0" y="10091636"/>
                </a:lnTo>
                <a:lnTo>
                  <a:pt x="0" y="10097719"/>
                </a:lnTo>
                <a:lnTo>
                  <a:pt x="6096" y="10097719"/>
                </a:lnTo>
                <a:lnTo>
                  <a:pt x="6955536" y="10097719"/>
                </a:lnTo>
                <a:lnTo>
                  <a:pt x="6961632" y="10097719"/>
                </a:lnTo>
                <a:lnTo>
                  <a:pt x="6961632" y="10091636"/>
                </a:lnTo>
                <a:close/>
              </a:path>
              <a:path w="6962140" h="10097770">
                <a:moveTo>
                  <a:pt x="6961632" y="0"/>
                </a:moveTo>
                <a:lnTo>
                  <a:pt x="6955536" y="0"/>
                </a:lnTo>
                <a:lnTo>
                  <a:pt x="6096" y="0"/>
                </a:lnTo>
                <a:lnTo>
                  <a:pt x="0" y="0"/>
                </a:lnTo>
                <a:lnTo>
                  <a:pt x="0" y="6045"/>
                </a:lnTo>
                <a:lnTo>
                  <a:pt x="0" y="10091623"/>
                </a:lnTo>
                <a:lnTo>
                  <a:pt x="6096" y="10091623"/>
                </a:lnTo>
                <a:lnTo>
                  <a:pt x="6096" y="6096"/>
                </a:lnTo>
                <a:lnTo>
                  <a:pt x="6955536" y="6096"/>
                </a:lnTo>
                <a:lnTo>
                  <a:pt x="6955536" y="10091623"/>
                </a:lnTo>
                <a:lnTo>
                  <a:pt x="6961632" y="10091623"/>
                </a:lnTo>
                <a:lnTo>
                  <a:pt x="6961632" y="6096"/>
                </a:lnTo>
                <a:lnTo>
                  <a:pt x="69616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10989</Words>
  <Application>Microsoft Office PowerPoint</Application>
  <PresentationFormat>Custom</PresentationFormat>
  <Paragraphs>1698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Calibri</vt:lpstr>
      <vt:lpstr>Cambria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MARRAPU TEJA PRAKASH</dc:creator>
  <cp:lastModifiedBy>SREERAM MULUKURI</cp:lastModifiedBy>
  <cp:revision>2</cp:revision>
  <dcterms:created xsi:type="dcterms:W3CDTF">2025-09-14T04:59:39Z</dcterms:created>
  <dcterms:modified xsi:type="dcterms:W3CDTF">2025-09-14T06:19:54Z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2024-11-10T00:00:00Z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2025-09-14T00:00:00Z</vt:filetime>
  </property>
  <property fmtid="{D5CDD505-2E9C-101B-9397-08002B2CF9AE}" pid="5" name="Producer">
    <vt:lpwstr>Microsoft® Word for Microsoft 365</vt:lpwstr>
  </property>
</Properties>
</file>