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oca One Heavy" charset="1" panose="00000A00000000000000"/>
      <p:regular r:id="rId21"/>
    </p:embeddedFont>
    <p:embeddedFont>
      <p:font typeface="Now" charset="1" panose="00000500000000000000"/>
      <p:regular r:id="rId22"/>
    </p:embeddedFont>
    <p:embeddedFont>
      <p:font typeface="Canva Sans Bold" charset="1" panose="020B0803030501040103"/>
      <p:regular r:id="rId23"/>
    </p:embeddedFont>
    <p:embeddedFont>
      <p:font typeface="Now Bold" charset="1" panose="00000800000000000000"/>
      <p:regular r:id="rId24"/>
    </p:embeddedFont>
    <p:embeddedFont>
      <p:font typeface="Roca One Bold" charset="1" panose="00000800000000000000"/>
      <p:regular r:id="rId25"/>
    </p:embeddedFont>
    <p:embeddedFont>
      <p:font typeface="Now Heavy" charset="1" panose="00000A00000000000000"/>
      <p:regular r:id="rId26"/>
    </p:embeddedFont>
    <p:embeddedFont>
      <p:font typeface="Lexend Deca"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https://biometricfaceattandance.netlify.app"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63469">
            <a:off x="699475" y="1272652"/>
            <a:ext cx="16255606" cy="7982552"/>
            <a:chOff x="0" y="0"/>
            <a:chExt cx="4281312" cy="2102401"/>
          </a:xfrm>
        </p:grpSpPr>
        <p:sp>
          <p:nvSpPr>
            <p:cNvPr name="Freeform 3" id="3"/>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FFFBF2"/>
            </a:solidFill>
            <a:ln w="19050" cap="sq">
              <a:solidFill>
                <a:srgbClr val="000000"/>
              </a:solidFill>
              <a:prstDash val="solid"/>
              <a:miter/>
            </a:ln>
          </p:spPr>
        </p:sp>
        <p:sp>
          <p:nvSpPr>
            <p:cNvPr name="TextBox 4" id="4"/>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grpSp>
        <p:nvGrpSpPr>
          <p:cNvPr name="Group 5" id="5"/>
          <p:cNvGrpSpPr/>
          <p:nvPr/>
        </p:nvGrpSpPr>
        <p:grpSpPr>
          <a:xfrm rot="292818">
            <a:off x="10471891" y="2410703"/>
            <a:ext cx="7178888" cy="5352112"/>
            <a:chOff x="0" y="0"/>
            <a:chExt cx="1090224" cy="812800"/>
          </a:xfrm>
        </p:grpSpPr>
        <p:sp>
          <p:nvSpPr>
            <p:cNvPr name="Freeform 6" id="6"/>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2"/>
              <a:stretch>
                <a:fillRect l="-11317" t="-1834" r="-6291" b="-3266"/>
              </a:stretch>
            </a:blipFill>
          </p:spPr>
        </p:sp>
      </p:grpSp>
      <p:grpSp>
        <p:nvGrpSpPr>
          <p:cNvPr name="Group 7" id="7"/>
          <p:cNvGrpSpPr/>
          <p:nvPr/>
        </p:nvGrpSpPr>
        <p:grpSpPr>
          <a:xfrm rot="0">
            <a:off x="1633632" y="2621476"/>
            <a:ext cx="8781986" cy="5284904"/>
            <a:chOff x="0" y="0"/>
            <a:chExt cx="11709315" cy="7046538"/>
          </a:xfrm>
        </p:grpSpPr>
        <p:sp>
          <p:nvSpPr>
            <p:cNvPr name="TextBox 8" id="8"/>
            <p:cNvSpPr txBox="true"/>
            <p:nvPr/>
          </p:nvSpPr>
          <p:spPr>
            <a:xfrm rot="0">
              <a:off x="0" y="152400"/>
              <a:ext cx="11709315" cy="5502481"/>
            </a:xfrm>
            <a:prstGeom prst="rect">
              <a:avLst/>
            </a:prstGeom>
          </p:spPr>
          <p:txBody>
            <a:bodyPr anchor="t" rtlCol="false" tIns="0" lIns="0" bIns="0" rIns="0">
              <a:spAutoFit/>
            </a:bodyPr>
            <a:lstStyle/>
            <a:p>
              <a:pPr algn="l" marL="0" indent="0" lvl="0">
                <a:lnSpc>
                  <a:spcPts val="7974"/>
                </a:lnSpc>
              </a:pPr>
              <a:r>
                <a:rPr lang="en-US" b="true" sz="7974">
                  <a:solidFill>
                    <a:srgbClr val="000000"/>
                  </a:solidFill>
                  <a:latin typeface="Roca One Heavy"/>
                  <a:ea typeface="Roca One Heavy"/>
                  <a:cs typeface="Roca One Heavy"/>
                  <a:sym typeface="Roca One Heavy"/>
                </a:rPr>
                <a:t>Automated Biometric Attendance System</a:t>
              </a:r>
            </a:p>
          </p:txBody>
        </p:sp>
        <p:sp>
          <p:nvSpPr>
            <p:cNvPr name="TextBox 9" id="9"/>
            <p:cNvSpPr txBox="true"/>
            <p:nvPr/>
          </p:nvSpPr>
          <p:spPr>
            <a:xfrm rot="0">
              <a:off x="0" y="5728913"/>
              <a:ext cx="10995665" cy="1317625"/>
            </a:xfrm>
            <a:prstGeom prst="rect">
              <a:avLst/>
            </a:prstGeom>
          </p:spPr>
          <p:txBody>
            <a:bodyPr anchor="t" rtlCol="false" tIns="0" lIns="0" bIns="0" rIns="0">
              <a:spAutoFit/>
            </a:bodyPr>
            <a:lstStyle/>
            <a:p>
              <a:pPr algn="l" marL="0" indent="0" lvl="0">
                <a:lnSpc>
                  <a:spcPts val="3900"/>
                </a:lnSpc>
              </a:pPr>
              <a:r>
                <a:rPr lang="en-US" sz="3000">
                  <a:solidFill>
                    <a:srgbClr val="000000"/>
                  </a:solidFill>
                  <a:latin typeface="Now"/>
                  <a:ea typeface="Now"/>
                  <a:cs typeface="Now"/>
                  <a:sym typeface="Now"/>
                </a:rPr>
                <a:t>Enhancing rural education with face recognition  and Biometric technology</a:t>
              </a:r>
            </a:p>
          </p:txBody>
        </p:sp>
      </p:grpSp>
      <p:sp>
        <p:nvSpPr>
          <p:cNvPr name="TextBox 10" id="10"/>
          <p:cNvSpPr txBox="true"/>
          <p:nvPr/>
        </p:nvSpPr>
        <p:spPr>
          <a:xfrm rot="0">
            <a:off x="0" y="2285570"/>
            <a:ext cx="8781986" cy="335906"/>
          </a:xfrm>
          <a:prstGeom prst="rect">
            <a:avLst/>
          </a:prstGeom>
        </p:spPr>
        <p:txBody>
          <a:bodyPr anchor="t" rtlCol="false" tIns="0" lIns="0" bIns="0" rIns="0">
            <a:spAutoFit/>
          </a:bodyPr>
          <a:lstStyle/>
          <a:p>
            <a:pPr algn="ctr">
              <a:lnSpc>
                <a:spcPts val="2694"/>
              </a:lnSpc>
              <a:spcBef>
                <a:spcPct val="0"/>
              </a:spcBef>
            </a:pPr>
            <a:r>
              <a:rPr lang="en-US" sz="2449">
                <a:solidFill>
                  <a:srgbClr val="000000"/>
                </a:solidFill>
                <a:latin typeface="Now"/>
                <a:ea typeface="Now"/>
                <a:cs typeface="Now"/>
                <a:sym typeface="Now"/>
              </a:rPr>
              <a:t>SMART INDIA HACKATHON 2025</a:t>
            </a:r>
          </a:p>
        </p:txBody>
      </p:sp>
      <p:sp>
        <p:nvSpPr>
          <p:cNvPr name="TextBox 11" id="11"/>
          <p:cNvSpPr txBox="true"/>
          <p:nvPr/>
        </p:nvSpPr>
        <p:spPr>
          <a:xfrm rot="0">
            <a:off x="7800543" y="1460371"/>
            <a:ext cx="2053471" cy="755015"/>
          </a:xfrm>
          <a:prstGeom prst="rect">
            <a:avLst/>
          </a:prstGeom>
        </p:spPr>
        <p:txBody>
          <a:bodyPr anchor="t" rtlCol="false" tIns="0" lIns="0" bIns="0" rIns="0">
            <a:spAutoFit/>
          </a:bodyPr>
          <a:lstStyle/>
          <a:p>
            <a:pPr algn="ctr">
              <a:lnSpc>
                <a:spcPts val="6160"/>
              </a:lnSpc>
            </a:pPr>
            <a:r>
              <a:rPr lang="en-US" b="true" sz="4400" u="sng">
                <a:solidFill>
                  <a:srgbClr val="000000"/>
                </a:solidFill>
                <a:latin typeface="Canva Sans Bold"/>
                <a:ea typeface="Canva Sans Bold"/>
                <a:cs typeface="Canva Sans Bold"/>
                <a:sym typeface="Canva Sans Bold"/>
              </a:rPr>
              <a:t>SHAWK</a:t>
            </a:r>
          </a:p>
        </p:txBody>
      </p:sp>
      <p:sp>
        <p:nvSpPr>
          <p:cNvPr name="TextBox 12" id="12"/>
          <p:cNvSpPr txBox="true"/>
          <p:nvPr/>
        </p:nvSpPr>
        <p:spPr>
          <a:xfrm rot="0">
            <a:off x="1633632" y="8313097"/>
            <a:ext cx="10017323" cy="335906"/>
          </a:xfrm>
          <a:prstGeom prst="rect">
            <a:avLst/>
          </a:prstGeom>
        </p:spPr>
        <p:txBody>
          <a:bodyPr anchor="t" rtlCol="false" tIns="0" lIns="0" bIns="0" rIns="0">
            <a:spAutoFit/>
          </a:bodyPr>
          <a:lstStyle/>
          <a:p>
            <a:pPr algn="ctr">
              <a:lnSpc>
                <a:spcPts val="2694"/>
              </a:lnSpc>
              <a:spcBef>
                <a:spcPct val="0"/>
              </a:spcBef>
            </a:pPr>
            <a:r>
              <a:rPr lang="en-US" b="true" sz="2449">
                <a:solidFill>
                  <a:srgbClr val="000000"/>
                </a:solidFill>
                <a:latin typeface="Now Bold"/>
                <a:ea typeface="Now Bold"/>
                <a:cs typeface="Now Bold"/>
                <a:sym typeface="Now Bold"/>
              </a:rPr>
              <a:t>SREERAM | ROHITH | KEERTHAN | SRILATHA | LIKHITHA | AASIMA</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sp>
        <p:nvSpPr>
          <p:cNvPr name="TextBox 2" id="2"/>
          <p:cNvSpPr txBox="true"/>
          <p:nvPr/>
        </p:nvSpPr>
        <p:spPr>
          <a:xfrm rot="0">
            <a:off x="3883898" y="728835"/>
            <a:ext cx="10520204" cy="781050"/>
          </a:xfrm>
          <a:prstGeom prst="rect">
            <a:avLst/>
          </a:prstGeom>
        </p:spPr>
        <p:txBody>
          <a:bodyPr anchor="t" rtlCol="false" tIns="0" lIns="0" bIns="0" rIns="0">
            <a:spAutoFit/>
          </a:bodyPr>
          <a:lstStyle/>
          <a:p>
            <a:pPr algn="ctr" marL="0" indent="0" lvl="0">
              <a:lnSpc>
                <a:spcPts val="6164"/>
              </a:lnSpc>
            </a:pPr>
            <a:r>
              <a:rPr lang="en-US" b="true" sz="5136">
                <a:solidFill>
                  <a:srgbClr val="F7F5F7"/>
                </a:solidFill>
                <a:latin typeface="Roca One Bold"/>
                <a:ea typeface="Roca One Bold"/>
                <a:cs typeface="Roca One Bold"/>
                <a:sym typeface="Roca One Bold"/>
              </a:rPr>
              <a:t>Benefits of the Automated System</a:t>
            </a:r>
          </a:p>
        </p:txBody>
      </p:sp>
      <p:grpSp>
        <p:nvGrpSpPr>
          <p:cNvPr name="Group 3" id="3"/>
          <p:cNvGrpSpPr/>
          <p:nvPr/>
        </p:nvGrpSpPr>
        <p:grpSpPr>
          <a:xfrm rot="0">
            <a:off x="801784" y="1963398"/>
            <a:ext cx="4037096" cy="7280870"/>
            <a:chOff x="0" y="0"/>
            <a:chExt cx="1063268" cy="1917595"/>
          </a:xfrm>
        </p:grpSpPr>
        <p:sp>
          <p:nvSpPr>
            <p:cNvPr name="Freeform 4" id="4"/>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5" id="5"/>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163822" y="2637623"/>
            <a:ext cx="3313021" cy="4295855"/>
            <a:chOff x="0" y="0"/>
            <a:chExt cx="4417361" cy="5727807"/>
          </a:xfrm>
        </p:grpSpPr>
        <p:sp>
          <p:nvSpPr>
            <p:cNvPr name="TextBox 7" id="7"/>
            <p:cNvSpPr txBox="true"/>
            <p:nvPr/>
          </p:nvSpPr>
          <p:spPr>
            <a:xfrm rot="0">
              <a:off x="0" y="1594760"/>
              <a:ext cx="4417361" cy="4133047"/>
            </a:xfrm>
            <a:prstGeom prst="rect">
              <a:avLst/>
            </a:prstGeom>
          </p:spPr>
          <p:txBody>
            <a:bodyPr anchor="t" rtlCol="false" tIns="0" lIns="0" bIns="0" rIns="0">
              <a:spAutoFit/>
            </a:bodyPr>
            <a:lstStyle/>
            <a:p>
              <a:pPr algn="ctr" marL="0" indent="0" lvl="0">
                <a:lnSpc>
                  <a:spcPts val="2742"/>
                </a:lnSpc>
              </a:pPr>
              <a:r>
                <a:rPr lang="en-US" sz="2109">
                  <a:solidFill>
                    <a:srgbClr val="000000"/>
                  </a:solidFill>
                  <a:latin typeface="Now"/>
                  <a:ea typeface="Now"/>
                  <a:cs typeface="Now"/>
                  <a:sym typeface="Now"/>
                </a:rPr>
                <a:t>The automated biometric and face recognition system ensures </a:t>
              </a:r>
              <a:r>
                <a:rPr lang="en-US" b="true" sz="2109">
                  <a:solidFill>
                    <a:srgbClr val="000000"/>
                  </a:solidFill>
                  <a:latin typeface="Now Bold"/>
                  <a:ea typeface="Now Bold"/>
                  <a:cs typeface="Now Bold"/>
                  <a:sym typeface="Now Bold"/>
                </a:rPr>
                <a:t>higher student attendance</a:t>
              </a:r>
              <a:r>
                <a:rPr lang="en-US" sz="2109">
                  <a:solidFill>
                    <a:srgbClr val="000000"/>
                  </a:solidFill>
                  <a:latin typeface="Now"/>
                  <a:ea typeface="Now"/>
                  <a:cs typeface="Now"/>
                  <a:sym typeface="Now"/>
                </a:rPr>
                <a:t> by simplifying the check-in process, making it more efficient and user-friendly for students in rural schools.</a:t>
              </a:r>
            </a:p>
          </p:txBody>
        </p:sp>
        <p:sp>
          <p:nvSpPr>
            <p:cNvPr name="TextBox 8" id="8"/>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Increased Attendance</a:t>
              </a:r>
            </a:p>
          </p:txBody>
        </p:sp>
      </p:grpSp>
      <p:grpSp>
        <p:nvGrpSpPr>
          <p:cNvPr name="Group 9" id="9"/>
          <p:cNvGrpSpPr/>
          <p:nvPr/>
        </p:nvGrpSpPr>
        <p:grpSpPr>
          <a:xfrm rot="0">
            <a:off x="9173780" y="1963398"/>
            <a:ext cx="4037096" cy="7280870"/>
            <a:chOff x="0" y="0"/>
            <a:chExt cx="1063268" cy="1917595"/>
          </a:xfrm>
        </p:grpSpPr>
        <p:sp>
          <p:nvSpPr>
            <p:cNvPr name="Freeform 10" id="10"/>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11" id="11"/>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9535818" y="2637623"/>
            <a:ext cx="3313021" cy="3876755"/>
            <a:chOff x="0" y="0"/>
            <a:chExt cx="4417361" cy="5169007"/>
          </a:xfrm>
        </p:grpSpPr>
        <p:sp>
          <p:nvSpPr>
            <p:cNvPr name="TextBox 13" id="13"/>
            <p:cNvSpPr txBox="true"/>
            <p:nvPr/>
          </p:nvSpPr>
          <p:spPr>
            <a:xfrm rot="0">
              <a:off x="0" y="1035960"/>
              <a:ext cx="4417361" cy="4133047"/>
            </a:xfrm>
            <a:prstGeom prst="rect">
              <a:avLst/>
            </a:prstGeom>
          </p:spPr>
          <p:txBody>
            <a:bodyPr anchor="t" rtlCol="false" tIns="0" lIns="0" bIns="0" rIns="0">
              <a:spAutoFit/>
            </a:bodyPr>
            <a:lstStyle/>
            <a:p>
              <a:pPr algn="ctr" marL="0" indent="0" lvl="0">
                <a:lnSpc>
                  <a:spcPts val="2742"/>
                </a:lnSpc>
              </a:pPr>
              <a:r>
                <a:rPr lang="en-US" sz="2109">
                  <a:solidFill>
                    <a:srgbClr val="000000"/>
                  </a:solidFill>
                  <a:latin typeface="Now"/>
                  <a:ea typeface="Now"/>
                  <a:cs typeface="Now"/>
                  <a:sym typeface="Now"/>
                </a:rPr>
                <a:t>The use of biometric technology allows for </a:t>
              </a:r>
              <a:r>
                <a:rPr lang="en-US" b="true" sz="2109">
                  <a:solidFill>
                    <a:srgbClr val="000000"/>
                  </a:solidFill>
                  <a:latin typeface="Now Bold"/>
                  <a:ea typeface="Now Bold"/>
                  <a:cs typeface="Now Bold"/>
                  <a:sym typeface="Now Bold"/>
                </a:rPr>
                <a:t>rapid attendance recording</a:t>
              </a:r>
              <a:r>
                <a:rPr lang="en-US" sz="2109">
                  <a:solidFill>
                    <a:srgbClr val="000000"/>
                  </a:solidFill>
                  <a:latin typeface="Now"/>
                  <a:ea typeface="Now"/>
                  <a:cs typeface="Now"/>
                  <a:sym typeface="Now"/>
                </a:rPr>
                <a:t>, enabling schools to efficiently manage large student populations without delays or interruptions during classes.</a:t>
              </a:r>
            </a:p>
          </p:txBody>
        </p:sp>
        <p:sp>
          <p:nvSpPr>
            <p:cNvPr name="TextBox 14" id="14"/>
            <p:cNvSpPr txBox="true"/>
            <p:nvPr/>
          </p:nvSpPr>
          <p:spPr>
            <a:xfrm rot="0">
              <a:off x="0" y="9525"/>
              <a:ext cx="4417361" cy="6000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Fast Tracking</a:t>
              </a:r>
            </a:p>
          </p:txBody>
        </p:sp>
      </p:grpSp>
      <p:grpSp>
        <p:nvGrpSpPr>
          <p:cNvPr name="Group 15" id="15"/>
          <p:cNvGrpSpPr/>
          <p:nvPr/>
        </p:nvGrpSpPr>
        <p:grpSpPr>
          <a:xfrm rot="0">
            <a:off x="4987782" y="1963398"/>
            <a:ext cx="4037096" cy="7280870"/>
            <a:chOff x="0" y="0"/>
            <a:chExt cx="1063268" cy="1917595"/>
          </a:xfrm>
        </p:grpSpPr>
        <p:sp>
          <p:nvSpPr>
            <p:cNvPr name="Freeform 16" id="16"/>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17" id="17"/>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8" id="18"/>
          <p:cNvGrpSpPr/>
          <p:nvPr/>
        </p:nvGrpSpPr>
        <p:grpSpPr>
          <a:xfrm rot="0">
            <a:off x="5349820" y="2637623"/>
            <a:ext cx="3313021" cy="3952955"/>
            <a:chOff x="0" y="0"/>
            <a:chExt cx="4417361" cy="5270607"/>
          </a:xfrm>
        </p:grpSpPr>
        <p:sp>
          <p:nvSpPr>
            <p:cNvPr name="TextBox 19" id="19"/>
            <p:cNvSpPr txBox="true"/>
            <p:nvPr/>
          </p:nvSpPr>
          <p:spPr>
            <a:xfrm rot="0">
              <a:off x="0" y="1594760"/>
              <a:ext cx="4417361" cy="3675847"/>
            </a:xfrm>
            <a:prstGeom prst="rect">
              <a:avLst/>
            </a:prstGeom>
          </p:spPr>
          <p:txBody>
            <a:bodyPr anchor="t" rtlCol="false" tIns="0" lIns="0" bIns="0" rIns="0">
              <a:spAutoFit/>
            </a:bodyPr>
            <a:lstStyle/>
            <a:p>
              <a:pPr algn="ctr" marL="0" indent="0" lvl="0">
                <a:lnSpc>
                  <a:spcPts val="2742"/>
                </a:lnSpc>
              </a:pPr>
              <a:r>
                <a:rPr lang="en-US" sz="2109">
                  <a:solidFill>
                    <a:srgbClr val="000000"/>
                  </a:solidFill>
                  <a:latin typeface="Now"/>
                  <a:ea typeface="Now"/>
                  <a:cs typeface="Now"/>
                  <a:sym typeface="Now"/>
                </a:rPr>
                <a:t>By automating attendance tracking, the system minimizes </a:t>
              </a:r>
              <a:r>
                <a:rPr lang="en-US" b="true" sz="2109">
                  <a:solidFill>
                    <a:srgbClr val="000000"/>
                  </a:solidFill>
                  <a:latin typeface="Now Bold"/>
                  <a:ea typeface="Now Bold"/>
                  <a:cs typeface="Now Bold"/>
                  <a:sym typeface="Now Bold"/>
                </a:rPr>
                <a:t>human error</a:t>
              </a:r>
              <a:r>
                <a:rPr lang="en-US" sz="2109">
                  <a:solidFill>
                    <a:srgbClr val="000000"/>
                  </a:solidFill>
                  <a:latin typeface="Now"/>
                  <a:ea typeface="Now"/>
                  <a:cs typeface="Now"/>
                  <a:sym typeface="Now"/>
                </a:rPr>
                <a:t>, ensuring accurate records and reducing discrepancies that can arise with traditional manual methods.</a:t>
              </a:r>
            </a:p>
          </p:txBody>
        </p:sp>
        <p:sp>
          <p:nvSpPr>
            <p:cNvPr name="TextBox 20" id="20"/>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Bold"/>
                  <a:ea typeface="Now Bold"/>
                  <a:cs typeface="Now Bold"/>
                  <a:sym typeface="Now Bold"/>
                </a:rPr>
                <a:t>Reduced Manual Errors</a:t>
              </a:r>
            </a:p>
          </p:txBody>
        </p:sp>
      </p:grpSp>
      <p:grpSp>
        <p:nvGrpSpPr>
          <p:cNvPr name="Group 21" id="21"/>
          <p:cNvGrpSpPr/>
          <p:nvPr/>
        </p:nvGrpSpPr>
        <p:grpSpPr>
          <a:xfrm rot="0">
            <a:off x="13359778" y="1963398"/>
            <a:ext cx="4037096" cy="7280870"/>
            <a:chOff x="0" y="0"/>
            <a:chExt cx="1063268" cy="1917595"/>
          </a:xfrm>
        </p:grpSpPr>
        <p:sp>
          <p:nvSpPr>
            <p:cNvPr name="Freeform 22" id="22"/>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23" id="23"/>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4" id="24"/>
          <p:cNvGrpSpPr/>
          <p:nvPr/>
        </p:nvGrpSpPr>
        <p:grpSpPr>
          <a:xfrm rot="0">
            <a:off x="13721816" y="2637623"/>
            <a:ext cx="3313021" cy="4638755"/>
            <a:chOff x="0" y="0"/>
            <a:chExt cx="4417361" cy="6185007"/>
          </a:xfrm>
        </p:grpSpPr>
        <p:sp>
          <p:nvSpPr>
            <p:cNvPr name="TextBox 25" id="25"/>
            <p:cNvSpPr txBox="true"/>
            <p:nvPr/>
          </p:nvSpPr>
          <p:spPr>
            <a:xfrm rot="0">
              <a:off x="0" y="1594760"/>
              <a:ext cx="4417361" cy="4590247"/>
            </a:xfrm>
            <a:prstGeom prst="rect">
              <a:avLst/>
            </a:prstGeom>
          </p:spPr>
          <p:txBody>
            <a:bodyPr anchor="t" rtlCol="false" tIns="0" lIns="0" bIns="0" rIns="0">
              <a:spAutoFit/>
            </a:bodyPr>
            <a:lstStyle/>
            <a:p>
              <a:pPr algn="ctr" marL="0" indent="0" lvl="0">
                <a:lnSpc>
                  <a:spcPts val="2742"/>
                </a:lnSpc>
              </a:pPr>
              <a:r>
                <a:rPr lang="en-US" sz="2109">
                  <a:solidFill>
                    <a:srgbClr val="000000"/>
                  </a:solidFill>
                  <a:latin typeface="Now"/>
                  <a:ea typeface="Now"/>
                  <a:cs typeface="Now"/>
                  <a:sym typeface="Now"/>
                </a:rPr>
                <a:t>With biometric identification, the system provides </a:t>
              </a:r>
              <a:r>
                <a:rPr lang="en-US" b="true" sz="2109">
                  <a:solidFill>
                    <a:srgbClr val="000000"/>
                  </a:solidFill>
                  <a:latin typeface="Now Bold"/>
                  <a:ea typeface="Now Bold"/>
                  <a:cs typeface="Now Bold"/>
                  <a:sym typeface="Now Bold"/>
                </a:rPr>
                <a:t>secure access control</a:t>
              </a:r>
              <a:r>
                <a:rPr lang="en-US" sz="2109">
                  <a:solidFill>
                    <a:srgbClr val="000000"/>
                  </a:solidFill>
                  <a:latin typeface="Now"/>
                  <a:ea typeface="Now"/>
                  <a:cs typeface="Now"/>
                  <a:sym typeface="Now"/>
                </a:rPr>
                <a:t> to school facilities, ensuring that only authorized individuals can enter and interact with students, thus enhancing overall safety.</a:t>
              </a:r>
            </a:p>
          </p:txBody>
        </p:sp>
        <p:sp>
          <p:nvSpPr>
            <p:cNvPr name="TextBox 26" id="26"/>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Enhanced Security</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2A1A2"/>
        </a:solidFill>
      </p:bgPr>
    </p:bg>
    <p:spTree>
      <p:nvGrpSpPr>
        <p:cNvPr id="1" name=""/>
        <p:cNvGrpSpPr/>
        <p:nvPr/>
      </p:nvGrpSpPr>
      <p:grpSpPr>
        <a:xfrm>
          <a:off x="0" y="0"/>
          <a:ext cx="0" cy="0"/>
          <a:chOff x="0" y="0"/>
          <a:chExt cx="0" cy="0"/>
        </a:xfrm>
      </p:grpSpPr>
      <p:grpSp>
        <p:nvGrpSpPr>
          <p:cNvPr name="Group 2" id="2"/>
          <p:cNvGrpSpPr/>
          <p:nvPr/>
        </p:nvGrpSpPr>
        <p:grpSpPr>
          <a:xfrm rot="0">
            <a:off x="11143234" y="2796157"/>
            <a:ext cx="5959385" cy="5510065"/>
            <a:chOff x="0" y="0"/>
            <a:chExt cx="879080" cy="812800"/>
          </a:xfrm>
        </p:grpSpPr>
        <p:sp>
          <p:nvSpPr>
            <p:cNvPr name="Freeform 3" id="3"/>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FFFBF2"/>
            </a:solidFill>
            <a:ln w="19050" cap="sq">
              <a:solidFill>
                <a:srgbClr val="000000"/>
              </a:solidFill>
              <a:prstDash val="solid"/>
              <a:miter/>
            </a:ln>
          </p:spPr>
        </p:sp>
        <p:sp>
          <p:nvSpPr>
            <p:cNvPr name="TextBox 4" id="4"/>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0">
            <a:off x="1028700" y="765105"/>
            <a:ext cx="9675576" cy="8756789"/>
            <a:chOff x="0" y="0"/>
            <a:chExt cx="2548300" cy="2306315"/>
          </a:xfrm>
        </p:grpSpPr>
        <p:sp>
          <p:nvSpPr>
            <p:cNvPr name="Freeform 6" id="6"/>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FFFBF2"/>
            </a:solidFill>
            <a:ln w="19050" cap="rnd">
              <a:solidFill>
                <a:srgbClr val="000000"/>
              </a:solidFill>
              <a:prstDash val="solid"/>
              <a:round/>
            </a:ln>
          </p:spPr>
        </p:sp>
        <p:sp>
          <p:nvSpPr>
            <p:cNvPr name="TextBox 7" id="7"/>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8" id="8"/>
          <p:cNvGrpSpPr/>
          <p:nvPr/>
        </p:nvGrpSpPr>
        <p:grpSpPr>
          <a:xfrm rot="0">
            <a:off x="11427378" y="3079585"/>
            <a:ext cx="5391099" cy="4943208"/>
            <a:chOff x="0" y="0"/>
            <a:chExt cx="886446" cy="812800"/>
          </a:xfrm>
        </p:grpSpPr>
        <p:sp>
          <p:nvSpPr>
            <p:cNvPr name="Freeform 9" id="9"/>
            <p:cNvSpPr/>
            <p:nvPr/>
          </p:nvSpPr>
          <p:spPr>
            <a:xfrm flipH="false" flipV="false" rot="-6000">
              <a:off x="-709" y="-773"/>
              <a:ext cx="887863" cy="814346"/>
            </a:xfrm>
            <a:custGeom>
              <a:avLst/>
              <a:gdLst/>
              <a:ahLst/>
              <a:cxnLst/>
              <a:rect r="r" b="b" t="t" l="l"/>
              <a:pathLst>
                <a:path h="814346" w="887863">
                  <a:moveTo>
                    <a:pt x="1419" y="0"/>
                  </a:moveTo>
                  <a:lnTo>
                    <a:pt x="887863" y="1547"/>
                  </a:lnTo>
                  <a:lnTo>
                    <a:pt x="886445" y="814346"/>
                  </a:lnTo>
                  <a:lnTo>
                    <a:pt x="0" y="812799"/>
                  </a:lnTo>
                  <a:close/>
                </a:path>
              </a:pathLst>
            </a:custGeom>
            <a:blipFill>
              <a:blip r:embed="rId2"/>
              <a:stretch>
                <a:fillRect l="-22816" t="-841" r="-15763" b="178"/>
              </a:stretch>
            </a:blipFill>
          </p:spPr>
        </p:sp>
      </p:grpSp>
      <p:grpSp>
        <p:nvGrpSpPr>
          <p:cNvPr name="Group 10" id="10"/>
          <p:cNvGrpSpPr/>
          <p:nvPr/>
        </p:nvGrpSpPr>
        <p:grpSpPr>
          <a:xfrm rot="0">
            <a:off x="1904775" y="1591087"/>
            <a:ext cx="7923426" cy="7104826"/>
            <a:chOff x="0" y="0"/>
            <a:chExt cx="10564568" cy="9473101"/>
          </a:xfrm>
        </p:grpSpPr>
        <p:sp>
          <p:nvSpPr>
            <p:cNvPr name="TextBox 11" id="11"/>
            <p:cNvSpPr txBox="true"/>
            <p:nvPr/>
          </p:nvSpPr>
          <p:spPr>
            <a:xfrm rot="0">
              <a:off x="0" y="2942761"/>
              <a:ext cx="10564568" cy="6530340"/>
            </a:xfrm>
            <a:prstGeom prst="rect">
              <a:avLst/>
            </a:prstGeom>
          </p:spPr>
          <p:txBody>
            <a:bodyPr anchor="t" rtlCol="false" tIns="0" lIns="0" bIns="0" rIns="0">
              <a:spAutoFit/>
            </a:bodyPr>
            <a:lstStyle/>
            <a:p>
              <a:pPr algn="l" marL="0" indent="0" lvl="0">
                <a:lnSpc>
                  <a:spcPts val="3240"/>
                </a:lnSpc>
              </a:pPr>
              <a:r>
                <a:rPr lang="en-US" sz="2400">
                  <a:solidFill>
                    <a:srgbClr val="000000"/>
                  </a:solidFill>
                  <a:latin typeface="Now"/>
                  <a:ea typeface="Now"/>
                  <a:cs typeface="Now"/>
                  <a:sym typeface="Now"/>
                </a:rPr>
                <a:t>Implementing an </a:t>
              </a:r>
              <a:r>
                <a:rPr lang="en-US" b="true" sz="2400">
                  <a:solidFill>
                    <a:srgbClr val="000000"/>
                  </a:solidFill>
                  <a:latin typeface="Now Bold"/>
                  <a:ea typeface="Now Bold"/>
                  <a:cs typeface="Now Bold"/>
                  <a:sym typeface="Now Bold"/>
                </a:rPr>
                <a:t>Automated Biometric &amp; Face Recognition Attendance System</a:t>
              </a:r>
              <a:r>
                <a:rPr lang="en-US" sz="2400">
                  <a:solidFill>
                    <a:srgbClr val="000000"/>
                  </a:solidFill>
                  <a:latin typeface="Now"/>
                  <a:ea typeface="Now"/>
                  <a:cs typeface="Now"/>
                  <a:sym typeface="Now"/>
                </a:rPr>
                <a:t> in rural schools presents several challenges. One major obstacle is the lack of reliable internet connectivity, which can hinder real-time data processing. Another issue is the </a:t>
              </a:r>
              <a:r>
                <a:rPr lang="en-US" b="true" sz="2400">
                  <a:solidFill>
                    <a:srgbClr val="000000"/>
                  </a:solidFill>
                  <a:latin typeface="Now Bold"/>
                  <a:ea typeface="Now Bold"/>
                  <a:cs typeface="Now Bold"/>
                  <a:sym typeface="Now Bold"/>
                </a:rPr>
                <a:t>resistance to new technology</a:t>
              </a:r>
              <a:r>
                <a:rPr lang="en-US" sz="2400">
                  <a:solidFill>
                    <a:srgbClr val="000000"/>
                  </a:solidFill>
                  <a:latin typeface="Now"/>
                  <a:ea typeface="Now"/>
                  <a:cs typeface="Now"/>
                  <a:sym typeface="Now"/>
                </a:rPr>
                <a:t> among educators and administrators. To mitigate these problems, we propose offline functionality for attendance tracking and provide comprehensive training sessions. Engaging local stakeholders can also foster acceptance and ensure successful adoption of the system in rural communities.</a:t>
              </a:r>
            </a:p>
          </p:txBody>
        </p:sp>
        <p:sp>
          <p:nvSpPr>
            <p:cNvPr name="TextBox 12" id="12"/>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000000"/>
                  </a:solidFill>
                  <a:latin typeface="Roca One Heavy"/>
                  <a:ea typeface="Roca One Heavy"/>
                  <a:cs typeface="Roca One Heavy"/>
                  <a:sym typeface="Roca One Heavy"/>
                </a:rPr>
                <a:t>Challenges and Solutions Overview</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9270180" y="3700708"/>
            <a:ext cx="7292917" cy="2558973"/>
            <a:chOff x="0" y="0"/>
            <a:chExt cx="1742040" cy="611255"/>
          </a:xfrm>
        </p:grpSpPr>
        <p:sp>
          <p:nvSpPr>
            <p:cNvPr name="Freeform 3" id="3"/>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4" id="4"/>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5" id="5"/>
          <p:cNvGrpSpPr/>
          <p:nvPr/>
        </p:nvGrpSpPr>
        <p:grpSpPr>
          <a:xfrm rot="0">
            <a:off x="1724903" y="3700708"/>
            <a:ext cx="7292917" cy="2558973"/>
            <a:chOff x="0" y="0"/>
            <a:chExt cx="1742040" cy="611255"/>
          </a:xfrm>
        </p:grpSpPr>
        <p:sp>
          <p:nvSpPr>
            <p:cNvPr name="Freeform 6" id="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7" id="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8" id="8"/>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Development of a </a:t>
            </a:r>
            <a:r>
              <a:rPr lang="en-US" b="true" sz="3000">
                <a:solidFill>
                  <a:srgbClr val="000000"/>
                </a:solidFill>
                <a:latin typeface="Now Bold"/>
                <a:ea typeface="Now Bold"/>
                <a:cs typeface="Now Bold"/>
                <a:sym typeface="Now Bold"/>
              </a:rPr>
              <a:t>mobile app</a:t>
            </a:r>
            <a:r>
              <a:rPr lang="en-US" sz="3000">
                <a:solidFill>
                  <a:srgbClr val="000000"/>
                </a:solidFill>
                <a:latin typeface="Now"/>
                <a:ea typeface="Now"/>
                <a:cs typeface="Now"/>
                <a:sym typeface="Now"/>
              </a:rPr>
              <a:t> for real-time attendance tracking and notifications.</a:t>
            </a:r>
          </a:p>
        </p:txBody>
      </p:sp>
      <p:sp>
        <p:nvSpPr>
          <p:cNvPr name="TextBox 9" id="9"/>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Integration of </a:t>
            </a:r>
            <a:r>
              <a:rPr lang="en-US" b="true" sz="3000">
                <a:solidFill>
                  <a:srgbClr val="000000"/>
                </a:solidFill>
                <a:latin typeface="Now Bold"/>
                <a:ea typeface="Now Bold"/>
                <a:cs typeface="Now Bold"/>
                <a:sym typeface="Now Bold"/>
              </a:rPr>
              <a:t>AI algorithms</a:t>
            </a:r>
            <a:r>
              <a:rPr lang="en-US" sz="3000">
                <a:solidFill>
                  <a:srgbClr val="000000"/>
                </a:solidFill>
                <a:latin typeface="Now"/>
                <a:ea typeface="Now"/>
                <a:cs typeface="Now"/>
                <a:sym typeface="Now"/>
              </a:rPr>
              <a:t> for improved recognition accuracy and speed.</a:t>
            </a:r>
          </a:p>
        </p:txBody>
      </p:sp>
      <p:grpSp>
        <p:nvGrpSpPr>
          <p:cNvPr name="Group 10" id="10"/>
          <p:cNvGrpSpPr/>
          <p:nvPr/>
        </p:nvGrpSpPr>
        <p:grpSpPr>
          <a:xfrm rot="0">
            <a:off x="9270180" y="6436683"/>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3" id="13"/>
          <p:cNvGrpSpPr/>
          <p:nvPr/>
        </p:nvGrpSpPr>
        <p:grpSpPr>
          <a:xfrm rot="0">
            <a:off x="1724903" y="6436683"/>
            <a:ext cx="7292917" cy="2558973"/>
            <a:chOff x="0" y="0"/>
            <a:chExt cx="1742040" cy="611255"/>
          </a:xfrm>
        </p:grpSpPr>
        <p:sp>
          <p:nvSpPr>
            <p:cNvPr name="Freeform 14" id="14"/>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5" id="15"/>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6" id="16"/>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Implementation of </a:t>
            </a:r>
            <a:r>
              <a:rPr lang="en-US" b="true" sz="3000">
                <a:solidFill>
                  <a:srgbClr val="000000"/>
                </a:solidFill>
                <a:latin typeface="Now Bold"/>
                <a:ea typeface="Now Bold"/>
                <a:cs typeface="Now Bold"/>
                <a:sym typeface="Now Bold"/>
              </a:rPr>
              <a:t>multi-language support</a:t>
            </a:r>
            <a:r>
              <a:rPr lang="en-US" sz="3000">
                <a:solidFill>
                  <a:srgbClr val="000000"/>
                </a:solidFill>
                <a:latin typeface="Now"/>
                <a:ea typeface="Now"/>
                <a:cs typeface="Now"/>
                <a:sym typeface="Now"/>
              </a:rPr>
              <a:t> to cater to diverse rural communities.</a:t>
            </a:r>
          </a:p>
        </p:txBody>
      </p:sp>
      <p:sp>
        <p:nvSpPr>
          <p:cNvPr name="TextBox 17" id="17"/>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Incorporation of </a:t>
            </a:r>
            <a:r>
              <a:rPr lang="en-US" b="true" sz="3000">
                <a:solidFill>
                  <a:srgbClr val="000000"/>
                </a:solidFill>
                <a:latin typeface="Now Bold"/>
                <a:ea typeface="Now Bold"/>
                <a:cs typeface="Now Bold"/>
                <a:sym typeface="Now Bold"/>
              </a:rPr>
              <a:t>data analytics</a:t>
            </a:r>
            <a:r>
              <a:rPr lang="en-US" sz="3000">
                <a:solidFill>
                  <a:srgbClr val="000000"/>
                </a:solidFill>
                <a:latin typeface="Now"/>
                <a:ea typeface="Now"/>
                <a:cs typeface="Now"/>
                <a:sym typeface="Now"/>
              </a:rPr>
              <a:t> to monitor attendance trends and improve engagement.</a:t>
            </a:r>
          </a:p>
        </p:txBody>
      </p:sp>
      <p:sp>
        <p:nvSpPr>
          <p:cNvPr name="TextBox 18" id="18"/>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F7F5F7"/>
                </a:solidFill>
                <a:latin typeface="Roca One Bold"/>
                <a:ea typeface="Roca One Bold"/>
                <a:cs typeface="Roca One Bold"/>
                <a:sym typeface="Roca One Bold"/>
              </a:rPr>
              <a:t>Future Enhancements: Upgrades for an Efficient Attendance System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690282" y="693781"/>
            <a:ext cx="16777495" cy="8899439"/>
            <a:chOff x="0" y="0"/>
            <a:chExt cx="4418764" cy="2343885"/>
          </a:xfrm>
        </p:grpSpPr>
        <p:sp>
          <p:nvSpPr>
            <p:cNvPr name="Freeform 3" id="3"/>
            <p:cNvSpPr/>
            <p:nvPr/>
          </p:nvSpPr>
          <p:spPr>
            <a:xfrm flipH="false" flipV="false" rot="0">
              <a:off x="0" y="0"/>
              <a:ext cx="4418764" cy="2343885"/>
            </a:xfrm>
            <a:custGeom>
              <a:avLst/>
              <a:gdLst/>
              <a:ahLst/>
              <a:cxnLst/>
              <a:rect r="r" b="b" t="t" l="l"/>
              <a:pathLst>
                <a:path h="2343885" w="4418764">
                  <a:moveTo>
                    <a:pt x="18458" y="0"/>
                  </a:moveTo>
                  <a:lnTo>
                    <a:pt x="4400306" y="0"/>
                  </a:lnTo>
                  <a:cubicBezTo>
                    <a:pt x="4410500" y="0"/>
                    <a:pt x="4418764" y="8264"/>
                    <a:pt x="4418764" y="18458"/>
                  </a:cubicBezTo>
                  <a:lnTo>
                    <a:pt x="4418764" y="2325427"/>
                  </a:lnTo>
                  <a:cubicBezTo>
                    <a:pt x="4418764" y="2335621"/>
                    <a:pt x="4410500" y="2343885"/>
                    <a:pt x="4400306" y="2343885"/>
                  </a:cubicBezTo>
                  <a:lnTo>
                    <a:pt x="18458" y="2343885"/>
                  </a:lnTo>
                  <a:cubicBezTo>
                    <a:pt x="8264" y="2343885"/>
                    <a:pt x="0" y="2335621"/>
                    <a:pt x="0" y="2325427"/>
                  </a:cubicBezTo>
                  <a:lnTo>
                    <a:pt x="0" y="18458"/>
                  </a:lnTo>
                  <a:cubicBezTo>
                    <a:pt x="0" y="8264"/>
                    <a:pt x="8264" y="0"/>
                    <a:pt x="18458" y="0"/>
                  </a:cubicBezTo>
                  <a:close/>
                </a:path>
              </a:pathLst>
            </a:custGeom>
            <a:solidFill>
              <a:srgbClr val="A2A1A2"/>
            </a:solidFill>
            <a:ln w="19050" cap="rnd">
              <a:solidFill>
                <a:srgbClr val="000000"/>
              </a:solidFill>
              <a:prstDash val="solid"/>
              <a:round/>
            </a:ln>
          </p:spPr>
        </p:sp>
        <p:sp>
          <p:nvSpPr>
            <p:cNvPr name="TextBox 4" id="4"/>
            <p:cNvSpPr txBox="true"/>
            <p:nvPr/>
          </p:nvSpPr>
          <p:spPr>
            <a:xfrm>
              <a:off x="0" y="28575"/>
              <a:ext cx="4418764" cy="231531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0">
            <a:off x="2106105" y="4123034"/>
            <a:ext cx="4519738" cy="4800061"/>
            <a:chOff x="0" y="0"/>
            <a:chExt cx="1190384" cy="1264214"/>
          </a:xfrm>
        </p:grpSpPr>
        <p:sp>
          <p:nvSpPr>
            <p:cNvPr name="Freeform 6" id="6"/>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7" id="7"/>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8" id="8"/>
          <p:cNvGrpSpPr/>
          <p:nvPr/>
        </p:nvGrpSpPr>
        <p:grpSpPr>
          <a:xfrm rot="0">
            <a:off x="11661044" y="4123034"/>
            <a:ext cx="4519738" cy="4800061"/>
            <a:chOff x="0" y="0"/>
            <a:chExt cx="1190384" cy="1264214"/>
          </a:xfrm>
        </p:grpSpPr>
        <p:sp>
          <p:nvSpPr>
            <p:cNvPr name="Freeform 9" id="9"/>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10" id="10"/>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1" id="11"/>
          <p:cNvGrpSpPr/>
          <p:nvPr/>
        </p:nvGrpSpPr>
        <p:grpSpPr>
          <a:xfrm rot="0">
            <a:off x="6884131" y="4123034"/>
            <a:ext cx="4519738" cy="4800061"/>
            <a:chOff x="0" y="0"/>
            <a:chExt cx="1190384" cy="1264214"/>
          </a:xfrm>
        </p:grpSpPr>
        <p:sp>
          <p:nvSpPr>
            <p:cNvPr name="Freeform 12" id="12"/>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13" id="13"/>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4" id="14"/>
          <p:cNvGrpSpPr/>
          <p:nvPr/>
        </p:nvGrpSpPr>
        <p:grpSpPr>
          <a:xfrm rot="0">
            <a:off x="2660342" y="1756346"/>
            <a:ext cx="12967317" cy="1520970"/>
            <a:chOff x="0" y="0"/>
            <a:chExt cx="17289756" cy="2027959"/>
          </a:xfrm>
        </p:grpSpPr>
        <p:sp>
          <p:nvSpPr>
            <p:cNvPr name="TextBox 15" id="15"/>
            <p:cNvSpPr txBox="true"/>
            <p:nvPr/>
          </p:nvSpPr>
          <p:spPr>
            <a:xfrm rot="0">
              <a:off x="0" y="1047796"/>
              <a:ext cx="17289756" cy="980163"/>
            </a:xfrm>
            <a:prstGeom prst="rect">
              <a:avLst/>
            </a:prstGeom>
          </p:spPr>
          <p:txBody>
            <a:bodyPr anchor="t" rtlCol="false" tIns="0" lIns="0" bIns="0" rIns="0">
              <a:spAutoFit/>
            </a:bodyPr>
            <a:lstStyle/>
            <a:p>
              <a:pPr algn="ctr" marL="0" indent="0" lvl="0">
                <a:lnSpc>
                  <a:spcPts val="2995"/>
                </a:lnSpc>
              </a:pPr>
              <a:r>
                <a:rPr lang="en-US" sz="2303">
                  <a:solidFill>
                    <a:srgbClr val="000000"/>
                  </a:solidFill>
                  <a:latin typeface="Now"/>
                  <a:ea typeface="Now"/>
                  <a:cs typeface="Now"/>
                  <a:sym typeface="Now"/>
                </a:rPr>
                <a:t>Our </a:t>
              </a:r>
              <a:r>
                <a:rPr lang="en-US" b="true" sz="2303">
                  <a:solidFill>
                    <a:srgbClr val="000000"/>
                  </a:solidFill>
                  <a:latin typeface="Now Bold"/>
                  <a:ea typeface="Now Bold"/>
                  <a:cs typeface="Now Bold"/>
                  <a:sym typeface="Now Bold"/>
                </a:rPr>
                <a:t>Automated Biometric &amp; Face Recognition Attendance System</a:t>
              </a:r>
              <a:r>
                <a:rPr lang="en-US" sz="2303">
                  <a:solidFill>
                    <a:srgbClr val="000000"/>
                  </a:solidFill>
                  <a:latin typeface="Now"/>
                  <a:ea typeface="Now"/>
                  <a:cs typeface="Now"/>
                  <a:sym typeface="Now"/>
                </a:rPr>
                <a:t> promises to revolutionize attendance management in rural schools, enhancing efficiency and accuracy.</a:t>
              </a:r>
            </a:p>
          </p:txBody>
        </p:sp>
        <p:sp>
          <p:nvSpPr>
            <p:cNvPr name="TextBox 16" id="16"/>
            <p:cNvSpPr txBox="true"/>
            <p:nvPr/>
          </p:nvSpPr>
          <p:spPr>
            <a:xfrm rot="0">
              <a:off x="0" y="38100"/>
              <a:ext cx="17289756" cy="904951"/>
            </a:xfrm>
            <a:prstGeom prst="rect">
              <a:avLst/>
            </a:prstGeom>
          </p:spPr>
          <p:txBody>
            <a:bodyPr anchor="t" rtlCol="false" tIns="0" lIns="0" bIns="0" rIns="0">
              <a:spAutoFit/>
            </a:bodyPr>
            <a:lstStyle/>
            <a:p>
              <a:pPr algn="ctr" marL="0" indent="0" lvl="0">
                <a:lnSpc>
                  <a:spcPts val="5161"/>
                </a:lnSpc>
              </a:pPr>
              <a:r>
                <a:rPr lang="en-US" b="true" sz="4692">
                  <a:solidFill>
                    <a:srgbClr val="000000"/>
                  </a:solidFill>
                  <a:latin typeface="Roca One Bold"/>
                  <a:ea typeface="Roca One Bold"/>
                  <a:cs typeface="Roca One Bold"/>
                  <a:sym typeface="Roca One Bold"/>
                </a:rPr>
                <a:t>Conclusion: Key Takeaways and Call to Action</a:t>
              </a:r>
            </a:p>
          </p:txBody>
        </p:sp>
      </p:grpSp>
      <p:grpSp>
        <p:nvGrpSpPr>
          <p:cNvPr name="Group 17" id="17"/>
          <p:cNvGrpSpPr/>
          <p:nvPr/>
        </p:nvGrpSpPr>
        <p:grpSpPr>
          <a:xfrm rot="0">
            <a:off x="2398692" y="4589344"/>
            <a:ext cx="3934563" cy="2645081"/>
            <a:chOff x="0" y="0"/>
            <a:chExt cx="5246085" cy="3526774"/>
          </a:xfrm>
        </p:grpSpPr>
        <p:sp>
          <p:nvSpPr>
            <p:cNvPr name="TextBox 18" id="18"/>
            <p:cNvSpPr txBox="true"/>
            <p:nvPr/>
          </p:nvSpPr>
          <p:spPr>
            <a:xfrm rot="0">
              <a:off x="0" y="0"/>
              <a:ext cx="5246085" cy="482600"/>
            </a:xfrm>
            <a:prstGeom prst="rect">
              <a:avLst/>
            </a:prstGeom>
          </p:spPr>
          <p:txBody>
            <a:bodyPr anchor="t" rtlCol="false" tIns="0" lIns="0" bIns="0" rIns="0">
              <a:spAutoFit/>
            </a:bodyPr>
            <a:lstStyle/>
            <a:p>
              <a:pPr algn="ctr" marL="0" indent="0" lvl="0">
                <a:lnSpc>
                  <a:spcPts val="2880"/>
                </a:lnSpc>
              </a:pPr>
              <a:r>
                <a:rPr lang="en-US" b="true" sz="2400">
                  <a:solidFill>
                    <a:srgbClr val="000000"/>
                  </a:solidFill>
                  <a:latin typeface="Now Bold"/>
                  <a:ea typeface="Now Bold"/>
                  <a:cs typeface="Now Bold"/>
                  <a:sym typeface="Now Bold"/>
                </a:rPr>
                <a:t>Key Takeaway 1</a:t>
              </a:r>
            </a:p>
          </p:txBody>
        </p:sp>
        <p:sp>
          <p:nvSpPr>
            <p:cNvPr name="TextBox 19" id="19"/>
            <p:cNvSpPr txBox="true"/>
            <p:nvPr/>
          </p:nvSpPr>
          <p:spPr>
            <a:xfrm rot="0">
              <a:off x="346574" y="800535"/>
              <a:ext cx="4552936" cy="2726239"/>
            </a:xfrm>
            <a:prstGeom prst="rect">
              <a:avLst/>
            </a:prstGeom>
          </p:spPr>
          <p:txBody>
            <a:bodyPr anchor="t" rtlCol="false" tIns="0" lIns="0" bIns="0" rIns="0">
              <a:spAutoFit/>
            </a:bodyPr>
            <a:lstStyle/>
            <a:p>
              <a:pPr algn="ctr" marL="0" indent="0" lvl="0">
                <a:lnSpc>
                  <a:spcPts val="2764"/>
                </a:lnSpc>
              </a:pPr>
              <a:r>
                <a:rPr lang="en-US" sz="2126">
                  <a:solidFill>
                    <a:srgbClr val="000000"/>
                  </a:solidFill>
                  <a:latin typeface="Now"/>
                  <a:ea typeface="Now"/>
                  <a:cs typeface="Now"/>
                  <a:sym typeface="Now"/>
                </a:rPr>
                <a:t>The system significantly reduces </a:t>
              </a:r>
              <a:r>
                <a:rPr lang="en-US" b="true" sz="2126">
                  <a:solidFill>
                    <a:srgbClr val="000000"/>
                  </a:solidFill>
                  <a:latin typeface="Now Bold"/>
                  <a:ea typeface="Now Bold"/>
                  <a:cs typeface="Now Bold"/>
                  <a:sym typeface="Now Bold"/>
                </a:rPr>
                <a:t>administrative burden</a:t>
              </a:r>
              <a:r>
                <a:rPr lang="en-US" sz="2126">
                  <a:solidFill>
                    <a:srgbClr val="000000"/>
                  </a:solidFill>
                  <a:latin typeface="Now"/>
                  <a:ea typeface="Now"/>
                  <a:cs typeface="Now"/>
                  <a:sym typeface="Now"/>
                </a:rPr>
                <a:t>, ensuring that teachers can focus more on education rather than attendance tracking.</a:t>
              </a:r>
            </a:p>
          </p:txBody>
        </p:sp>
      </p:grpSp>
      <p:grpSp>
        <p:nvGrpSpPr>
          <p:cNvPr name="Group 20" id="20"/>
          <p:cNvGrpSpPr/>
          <p:nvPr/>
        </p:nvGrpSpPr>
        <p:grpSpPr>
          <a:xfrm rot="0">
            <a:off x="7288894" y="4589344"/>
            <a:ext cx="3710212" cy="3147012"/>
            <a:chOff x="0" y="0"/>
            <a:chExt cx="4946949" cy="4196016"/>
          </a:xfrm>
        </p:grpSpPr>
        <p:sp>
          <p:nvSpPr>
            <p:cNvPr name="TextBox 21" id="21"/>
            <p:cNvSpPr txBox="true"/>
            <p:nvPr/>
          </p:nvSpPr>
          <p:spPr>
            <a:xfrm rot="0">
              <a:off x="0" y="0"/>
              <a:ext cx="4946949" cy="482600"/>
            </a:xfrm>
            <a:prstGeom prst="rect">
              <a:avLst/>
            </a:prstGeom>
          </p:spPr>
          <p:txBody>
            <a:bodyPr anchor="t" rtlCol="false" tIns="0" lIns="0" bIns="0" rIns="0">
              <a:spAutoFit/>
            </a:bodyPr>
            <a:lstStyle/>
            <a:p>
              <a:pPr algn="ctr" marL="0" indent="0" lvl="0">
                <a:lnSpc>
                  <a:spcPts val="2880"/>
                </a:lnSpc>
                <a:spcBef>
                  <a:spcPct val="0"/>
                </a:spcBef>
              </a:pPr>
              <a:r>
                <a:rPr lang="en-US" b="true" sz="2400">
                  <a:solidFill>
                    <a:srgbClr val="000000"/>
                  </a:solidFill>
                  <a:latin typeface="Now Bold"/>
                  <a:ea typeface="Now Bold"/>
                  <a:cs typeface="Now Bold"/>
                  <a:sym typeface="Now Bold"/>
                </a:rPr>
                <a:t>Key Takeaway 2</a:t>
              </a:r>
            </a:p>
          </p:txBody>
        </p:sp>
        <p:sp>
          <p:nvSpPr>
            <p:cNvPr name="TextBox 22" id="22"/>
            <p:cNvSpPr txBox="true"/>
            <p:nvPr/>
          </p:nvSpPr>
          <p:spPr>
            <a:xfrm rot="0">
              <a:off x="247809" y="1012577"/>
              <a:ext cx="4451331" cy="3183439"/>
            </a:xfrm>
            <a:prstGeom prst="rect">
              <a:avLst/>
            </a:prstGeom>
          </p:spPr>
          <p:txBody>
            <a:bodyPr anchor="t" rtlCol="false" tIns="0" lIns="0" bIns="0" rIns="0">
              <a:spAutoFit/>
            </a:bodyPr>
            <a:lstStyle/>
            <a:p>
              <a:pPr algn="ctr" marL="0" indent="0" lvl="0">
                <a:lnSpc>
                  <a:spcPts val="2764"/>
                </a:lnSpc>
              </a:pPr>
              <a:r>
                <a:rPr lang="en-US" sz="2126">
                  <a:solidFill>
                    <a:srgbClr val="000000"/>
                  </a:solidFill>
                  <a:latin typeface="Now"/>
                  <a:ea typeface="Now"/>
                  <a:cs typeface="Now"/>
                  <a:sym typeface="Now"/>
                </a:rPr>
                <a:t>Implementing this technology will enhance </a:t>
              </a:r>
              <a:r>
                <a:rPr lang="en-US" b="true" sz="2126">
                  <a:solidFill>
                    <a:srgbClr val="000000"/>
                  </a:solidFill>
                  <a:latin typeface="Now Bold"/>
                  <a:ea typeface="Now Bold"/>
                  <a:cs typeface="Now Bold"/>
                  <a:sym typeface="Now Bold"/>
                </a:rPr>
                <a:t>school attendance rates</a:t>
              </a:r>
              <a:r>
                <a:rPr lang="en-US" sz="2126">
                  <a:solidFill>
                    <a:srgbClr val="000000"/>
                  </a:solidFill>
                  <a:latin typeface="Now"/>
                  <a:ea typeface="Now"/>
                  <a:cs typeface="Now"/>
                  <a:sym typeface="Now"/>
                </a:rPr>
                <a:t>, leading to improved educational outcomes and community engagement.</a:t>
              </a:r>
            </a:p>
          </p:txBody>
        </p:sp>
      </p:grpSp>
      <p:grpSp>
        <p:nvGrpSpPr>
          <p:cNvPr name="Group 23" id="23"/>
          <p:cNvGrpSpPr/>
          <p:nvPr/>
        </p:nvGrpSpPr>
        <p:grpSpPr>
          <a:xfrm rot="0">
            <a:off x="12214167" y="4589344"/>
            <a:ext cx="3413492" cy="3511856"/>
            <a:chOff x="0" y="0"/>
            <a:chExt cx="4551322" cy="4682474"/>
          </a:xfrm>
        </p:grpSpPr>
        <p:sp>
          <p:nvSpPr>
            <p:cNvPr name="TextBox 24" id="24"/>
            <p:cNvSpPr txBox="true"/>
            <p:nvPr/>
          </p:nvSpPr>
          <p:spPr>
            <a:xfrm rot="0">
              <a:off x="177343" y="0"/>
              <a:ext cx="4196636" cy="482600"/>
            </a:xfrm>
            <a:prstGeom prst="rect">
              <a:avLst/>
            </a:prstGeom>
          </p:spPr>
          <p:txBody>
            <a:bodyPr anchor="t" rtlCol="false" tIns="0" lIns="0" bIns="0" rIns="0">
              <a:spAutoFit/>
            </a:bodyPr>
            <a:lstStyle/>
            <a:p>
              <a:pPr algn="ctr" marL="0" indent="0" lvl="0">
                <a:lnSpc>
                  <a:spcPts val="2880"/>
                </a:lnSpc>
                <a:spcBef>
                  <a:spcPct val="0"/>
                </a:spcBef>
              </a:pPr>
              <a:r>
                <a:rPr lang="en-US" b="true" sz="2400">
                  <a:solidFill>
                    <a:srgbClr val="000000"/>
                  </a:solidFill>
                  <a:latin typeface="Now Bold"/>
                  <a:ea typeface="Now Bold"/>
                  <a:cs typeface="Now Bold"/>
                  <a:sym typeface="Now Bold"/>
                </a:rPr>
                <a:t>Call to Action</a:t>
              </a:r>
            </a:p>
          </p:txBody>
        </p:sp>
        <p:sp>
          <p:nvSpPr>
            <p:cNvPr name="TextBox 25" id="25"/>
            <p:cNvSpPr txBox="true"/>
            <p:nvPr/>
          </p:nvSpPr>
          <p:spPr>
            <a:xfrm rot="0">
              <a:off x="0" y="1041835"/>
              <a:ext cx="4551322" cy="3640639"/>
            </a:xfrm>
            <a:prstGeom prst="rect">
              <a:avLst/>
            </a:prstGeom>
          </p:spPr>
          <p:txBody>
            <a:bodyPr anchor="t" rtlCol="false" tIns="0" lIns="0" bIns="0" rIns="0">
              <a:spAutoFit/>
            </a:bodyPr>
            <a:lstStyle/>
            <a:p>
              <a:pPr algn="ctr" marL="0" indent="0" lvl="0">
                <a:lnSpc>
                  <a:spcPts val="2764"/>
                </a:lnSpc>
              </a:pPr>
              <a:r>
                <a:rPr lang="en-US" sz="2126">
                  <a:solidFill>
                    <a:srgbClr val="000000"/>
                  </a:solidFill>
                  <a:latin typeface="Now"/>
                  <a:ea typeface="Now"/>
                  <a:cs typeface="Now"/>
                  <a:sym typeface="Now"/>
                </a:rPr>
                <a:t>Join us in </a:t>
              </a:r>
              <a:r>
                <a:rPr lang="en-US" b="true" sz="2126">
                  <a:solidFill>
                    <a:srgbClr val="000000"/>
                  </a:solidFill>
                  <a:latin typeface="Now Bold"/>
                  <a:ea typeface="Now Bold"/>
                  <a:cs typeface="Now Bold"/>
                  <a:sym typeface="Now Bold"/>
                </a:rPr>
                <a:t>transforming rural education</a:t>
              </a:r>
              <a:r>
                <a:rPr lang="en-US" sz="2126">
                  <a:solidFill>
                    <a:srgbClr val="000000"/>
                  </a:solidFill>
                  <a:latin typeface="Now"/>
                  <a:ea typeface="Now"/>
                  <a:cs typeface="Now"/>
                  <a:sym typeface="Now"/>
                </a:rPr>
                <a:t> - support our initiative by collaborating or providing resources for implementation. Let's make a difference together!</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F6E6F"/>
        </a:solidFill>
      </p:bgPr>
    </p:bg>
    <p:spTree>
      <p:nvGrpSpPr>
        <p:cNvPr id="1" name=""/>
        <p:cNvGrpSpPr/>
        <p:nvPr/>
      </p:nvGrpSpPr>
      <p:grpSpPr>
        <a:xfrm>
          <a:off x="0" y="0"/>
          <a:ext cx="0" cy="0"/>
          <a:chOff x="0" y="0"/>
          <a:chExt cx="0" cy="0"/>
        </a:xfrm>
      </p:grpSpPr>
      <p:sp>
        <p:nvSpPr>
          <p:cNvPr name="Freeform 2" id="2">
            <a:hlinkClick r:id="rId4" tooltip="https://biometricfaceattandance.netlify.app"/>
          </p:cNvPr>
          <p:cNvSpPr/>
          <p:nvPr/>
        </p:nvSpPr>
        <p:spPr>
          <a:xfrm flipH="false" flipV="false" rot="0">
            <a:off x="7082305" y="4126460"/>
            <a:ext cx="3481091" cy="3473839"/>
          </a:xfrm>
          <a:custGeom>
            <a:avLst/>
            <a:gdLst/>
            <a:ahLst/>
            <a:cxnLst/>
            <a:rect r="r" b="b" t="t" l="l"/>
            <a:pathLst>
              <a:path h="3473839" w="3481091">
                <a:moveTo>
                  <a:pt x="0" y="0"/>
                </a:moveTo>
                <a:lnTo>
                  <a:pt x="3481091" y="0"/>
                </a:lnTo>
                <a:lnTo>
                  <a:pt x="3481091" y="3473839"/>
                </a:lnTo>
                <a:lnTo>
                  <a:pt x="0" y="34738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467590"/>
            <a:ext cx="18288000" cy="365887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Frontend developed and deployed with user-friendly dashboards, training modules, and real-time alert screens.”</a:t>
            </a:r>
          </a:p>
          <a:p>
            <a:pPr algn="ctr">
              <a:lnSpc>
                <a:spcPts val="727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6F6E6F"/>
        </a:solidFill>
      </p:bgPr>
    </p:bg>
    <p:spTree>
      <p:nvGrpSpPr>
        <p:cNvPr id="1" name=""/>
        <p:cNvGrpSpPr/>
        <p:nvPr/>
      </p:nvGrpSpPr>
      <p:grpSpPr>
        <a:xfrm>
          <a:off x="0" y="0"/>
          <a:ext cx="0" cy="0"/>
          <a:chOff x="0" y="0"/>
          <a:chExt cx="0" cy="0"/>
        </a:xfrm>
      </p:grpSpPr>
      <p:sp>
        <p:nvSpPr>
          <p:cNvPr name="Freeform 2" id="2"/>
          <p:cNvSpPr/>
          <p:nvPr/>
        </p:nvSpPr>
        <p:spPr>
          <a:xfrm flipH="false" flipV="false" rot="0">
            <a:off x="4835261" y="2511905"/>
            <a:ext cx="7188939" cy="4591935"/>
          </a:xfrm>
          <a:custGeom>
            <a:avLst/>
            <a:gdLst/>
            <a:ahLst/>
            <a:cxnLst/>
            <a:rect r="r" b="b" t="t" l="l"/>
            <a:pathLst>
              <a:path h="4591935" w="7188939">
                <a:moveTo>
                  <a:pt x="0" y="0"/>
                </a:moveTo>
                <a:lnTo>
                  <a:pt x="7188939" y="0"/>
                </a:lnTo>
                <a:lnTo>
                  <a:pt x="7188939" y="4591935"/>
                </a:lnTo>
                <a:lnTo>
                  <a:pt x="0" y="4591935"/>
                </a:lnTo>
                <a:lnTo>
                  <a:pt x="0" y="0"/>
                </a:lnTo>
                <a:close/>
              </a:path>
            </a:pathLst>
          </a:custGeom>
          <a:blipFill>
            <a:blip r:embed="rId2"/>
            <a:stretch>
              <a:fillRect l="0" t="0" r="0" b="0"/>
            </a:stretch>
          </a:blipFill>
        </p:spPr>
      </p:sp>
      <p:sp>
        <p:nvSpPr>
          <p:cNvPr name="TextBox 3" id="3"/>
          <p:cNvSpPr txBox="true"/>
          <p:nvPr/>
        </p:nvSpPr>
        <p:spPr>
          <a:xfrm rot="0">
            <a:off x="666023" y="716125"/>
            <a:ext cx="14177954" cy="1795780"/>
          </a:xfrm>
          <a:prstGeom prst="rect">
            <a:avLst/>
          </a:prstGeom>
        </p:spPr>
        <p:txBody>
          <a:bodyPr anchor="t" rtlCol="false" tIns="0" lIns="0" bIns="0" rIns="0">
            <a:spAutoFit/>
          </a:bodyPr>
          <a:lstStyle/>
          <a:p>
            <a:pPr algn="ctr" marL="0" indent="0" lvl="0">
              <a:lnSpc>
                <a:spcPts val="7039"/>
              </a:lnSpc>
              <a:spcBef>
                <a:spcPct val="0"/>
              </a:spcBef>
            </a:pPr>
            <a:r>
              <a:rPr lang="en-US" b="true" sz="6399" strike="noStrike" u="none">
                <a:solidFill>
                  <a:srgbClr val="F7F5F7"/>
                </a:solidFill>
                <a:latin typeface="Roca One Heavy"/>
                <a:ea typeface="Roca One Heavy"/>
                <a:cs typeface="Roca One Heavy"/>
                <a:sym typeface="Roca One Heavy"/>
              </a:rPr>
              <a:t>Thank You for Your Attention and support </a:t>
            </a:r>
            <a:r>
              <a:rPr lang="en-US" b="true" sz="6399" strike="noStrike" u="none">
                <a:solidFill>
                  <a:srgbClr val="F7F5F7"/>
                </a:solidFill>
                <a:latin typeface="Roca One Heavy"/>
                <a:ea typeface="Roca One Heavy"/>
                <a:cs typeface="Roca One Heavy"/>
                <a:sym typeface="Roca One Heavy"/>
              </a:rPr>
              <a:t>!</a:t>
            </a:r>
            <a:r>
              <a:rPr lang="en-US" b="true" sz="6399" strike="noStrike" u="none">
                <a:solidFill>
                  <a:srgbClr val="F7F5F7"/>
                </a:solidFill>
                <a:latin typeface="Roca One Heavy"/>
                <a:ea typeface="Roca One Heavy"/>
                <a:cs typeface="Roca One Heavy"/>
                <a:sym typeface="Roca One Heavy"/>
              </a:rPr>
              <a:t> </a:t>
            </a:r>
          </a:p>
        </p:txBody>
      </p:sp>
      <p:sp>
        <p:nvSpPr>
          <p:cNvPr name="TextBox 4" id="4"/>
          <p:cNvSpPr txBox="true"/>
          <p:nvPr/>
        </p:nvSpPr>
        <p:spPr>
          <a:xfrm rot="0">
            <a:off x="337328" y="7171945"/>
            <a:ext cx="7879937" cy="2557780"/>
          </a:xfrm>
          <a:prstGeom prst="rect">
            <a:avLst/>
          </a:prstGeom>
        </p:spPr>
        <p:txBody>
          <a:bodyPr anchor="t" rtlCol="false" tIns="0" lIns="0" bIns="0" rIns="0">
            <a:spAutoFit/>
          </a:bodyPr>
          <a:lstStyle/>
          <a:p>
            <a:pPr algn="l" marL="0" indent="0" lvl="0">
              <a:lnSpc>
                <a:spcPts val="3380"/>
              </a:lnSpc>
            </a:pPr>
            <a:r>
              <a:rPr lang="en-US" sz="2600">
                <a:solidFill>
                  <a:srgbClr val="FFFFFF"/>
                </a:solidFill>
                <a:latin typeface="Lexend Deca"/>
                <a:ea typeface="Lexend Deca"/>
                <a:cs typeface="Lexend Deca"/>
                <a:sym typeface="Lexend Deca"/>
              </a:rPr>
              <a:t>CONNECT WITH US FOR MORE INFORMATION AND UPDATES!</a:t>
            </a:r>
          </a:p>
          <a:p>
            <a:pPr algn="l" marL="0" indent="0" lvl="0">
              <a:lnSpc>
                <a:spcPts val="3380"/>
              </a:lnSpc>
            </a:pPr>
          </a:p>
          <a:p>
            <a:pPr algn="l" marL="0" indent="0" lvl="0">
              <a:lnSpc>
                <a:spcPts val="3380"/>
              </a:lnSpc>
            </a:pPr>
            <a:r>
              <a:rPr lang="en-US" sz="2600">
                <a:solidFill>
                  <a:srgbClr val="FFFFFF"/>
                </a:solidFill>
                <a:latin typeface="Lexend Deca"/>
                <a:ea typeface="Lexend Deca"/>
                <a:cs typeface="Lexend Deca"/>
                <a:sym typeface="Lexend Deca"/>
              </a:rPr>
              <a:t>CSE(AI &amp; ML)</a:t>
            </a:r>
          </a:p>
          <a:p>
            <a:pPr algn="l" marL="0" indent="0" lvl="0">
              <a:lnSpc>
                <a:spcPts val="3380"/>
              </a:lnSpc>
            </a:pPr>
            <a:r>
              <a:rPr lang="en-US" sz="2600">
                <a:solidFill>
                  <a:srgbClr val="FFFFFF"/>
                </a:solidFill>
                <a:latin typeface="Lexend Deca"/>
                <a:ea typeface="Lexend Deca"/>
                <a:cs typeface="Lexend Deca"/>
                <a:sym typeface="Lexend Deca"/>
              </a:rPr>
              <a:t>LBRCE</a:t>
            </a:r>
          </a:p>
          <a:p>
            <a:pPr algn="l" marL="0" indent="0" lvl="0">
              <a:lnSpc>
                <a:spcPts val="3380"/>
              </a:lnSpc>
            </a:pPr>
            <a:r>
              <a:rPr lang="en-US" sz="2600">
                <a:solidFill>
                  <a:srgbClr val="FFFFFF"/>
                </a:solidFill>
                <a:latin typeface="Lexend Deca"/>
                <a:ea typeface="Lexend Deca"/>
                <a:cs typeface="Lexend Deca"/>
                <a:sym typeface="Lexend Deca"/>
              </a:rPr>
              <a:t>MYLAVARAM</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9270180" y="3700708"/>
            <a:ext cx="7292917" cy="2558973"/>
            <a:chOff x="0" y="0"/>
            <a:chExt cx="1742040" cy="611255"/>
          </a:xfrm>
        </p:grpSpPr>
        <p:sp>
          <p:nvSpPr>
            <p:cNvPr name="Freeform 3" id="3"/>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4" id="4"/>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5" id="5"/>
          <p:cNvGrpSpPr/>
          <p:nvPr/>
        </p:nvGrpSpPr>
        <p:grpSpPr>
          <a:xfrm rot="0">
            <a:off x="1724903" y="3700708"/>
            <a:ext cx="7292917" cy="2558973"/>
            <a:chOff x="0" y="0"/>
            <a:chExt cx="1742040" cy="611255"/>
          </a:xfrm>
        </p:grpSpPr>
        <p:sp>
          <p:nvSpPr>
            <p:cNvPr name="Freeform 6" id="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7" id="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8" id="8"/>
          <p:cNvSpPr txBox="true"/>
          <p:nvPr/>
        </p:nvSpPr>
        <p:spPr>
          <a:xfrm rot="0">
            <a:off x="9739775" y="4312301"/>
            <a:ext cx="6353727" cy="1326261"/>
          </a:xfrm>
          <a:prstGeom prst="rect">
            <a:avLst/>
          </a:prstGeom>
        </p:spPr>
        <p:txBody>
          <a:bodyPr anchor="t" rtlCol="false" tIns="0" lIns="0" bIns="0" rIns="0">
            <a:spAutoFit/>
          </a:bodyPr>
          <a:lstStyle/>
          <a:p>
            <a:pPr algn="ctr" marL="0" indent="0" lvl="0">
              <a:lnSpc>
                <a:spcPts val="3476"/>
              </a:lnSpc>
            </a:pPr>
            <a:r>
              <a:rPr lang="en-US" sz="2850">
                <a:solidFill>
                  <a:srgbClr val="000000"/>
                </a:solidFill>
                <a:latin typeface="Now"/>
                <a:ea typeface="Now"/>
                <a:cs typeface="Now"/>
                <a:sym typeface="Now"/>
              </a:rPr>
              <a:t>Manual attendance methods are </a:t>
            </a:r>
            <a:r>
              <a:rPr lang="en-US" b="true" sz="2850">
                <a:solidFill>
                  <a:srgbClr val="000000"/>
                </a:solidFill>
                <a:latin typeface="Now Bold"/>
                <a:ea typeface="Now Bold"/>
                <a:cs typeface="Now Bold"/>
                <a:sym typeface="Now Bold"/>
              </a:rPr>
              <a:t>time-consuming</a:t>
            </a:r>
            <a:r>
              <a:rPr lang="en-US" sz="2850">
                <a:solidFill>
                  <a:srgbClr val="000000"/>
                </a:solidFill>
                <a:latin typeface="Now"/>
                <a:ea typeface="Now"/>
                <a:cs typeface="Now"/>
                <a:sym typeface="Now"/>
              </a:rPr>
              <a:t> and prone to errors, reducing efficiency.</a:t>
            </a:r>
          </a:p>
        </p:txBody>
      </p:sp>
      <p:sp>
        <p:nvSpPr>
          <p:cNvPr name="TextBox 9" id="9"/>
          <p:cNvSpPr txBox="true"/>
          <p:nvPr/>
        </p:nvSpPr>
        <p:spPr>
          <a:xfrm rot="0">
            <a:off x="2194498" y="4307539"/>
            <a:ext cx="6353727" cy="1335786"/>
          </a:xfrm>
          <a:prstGeom prst="rect">
            <a:avLst/>
          </a:prstGeom>
        </p:spPr>
        <p:txBody>
          <a:bodyPr anchor="t" rtlCol="false" tIns="0" lIns="0" bIns="0" rIns="0">
            <a:spAutoFit/>
          </a:bodyPr>
          <a:lstStyle/>
          <a:p>
            <a:pPr algn="ctr" marL="0" indent="0" lvl="0">
              <a:lnSpc>
                <a:spcPts val="3476"/>
              </a:lnSpc>
            </a:pPr>
            <a:r>
              <a:rPr lang="en-US" sz="2850">
                <a:solidFill>
                  <a:srgbClr val="000000"/>
                </a:solidFill>
                <a:latin typeface="Now"/>
                <a:ea typeface="Now"/>
                <a:cs typeface="Now"/>
                <a:sym typeface="Now"/>
              </a:rPr>
              <a:t>Many rural schools face </a:t>
            </a:r>
            <a:r>
              <a:rPr lang="en-US" b="true" sz="2850">
                <a:solidFill>
                  <a:srgbClr val="000000"/>
                </a:solidFill>
                <a:latin typeface="Now Bold"/>
                <a:ea typeface="Now Bold"/>
                <a:cs typeface="Now Bold"/>
                <a:sym typeface="Now Bold"/>
              </a:rPr>
              <a:t>high absenteeism</a:t>
            </a:r>
            <a:r>
              <a:rPr lang="en-US" sz="2850">
                <a:solidFill>
                  <a:srgbClr val="000000"/>
                </a:solidFill>
                <a:latin typeface="Now"/>
                <a:ea typeface="Now"/>
                <a:cs typeface="Now"/>
                <a:sym typeface="Now"/>
              </a:rPr>
              <a:t> rates affecting student learning and progress.</a:t>
            </a:r>
          </a:p>
        </p:txBody>
      </p:sp>
      <p:grpSp>
        <p:nvGrpSpPr>
          <p:cNvPr name="Group 10" id="10"/>
          <p:cNvGrpSpPr/>
          <p:nvPr/>
        </p:nvGrpSpPr>
        <p:grpSpPr>
          <a:xfrm rot="0">
            <a:off x="9270180" y="6436683"/>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3" id="13"/>
          <p:cNvGrpSpPr/>
          <p:nvPr/>
        </p:nvGrpSpPr>
        <p:grpSpPr>
          <a:xfrm rot="0">
            <a:off x="1724903" y="6436683"/>
            <a:ext cx="7292917" cy="2558973"/>
            <a:chOff x="0" y="0"/>
            <a:chExt cx="1742040" cy="611255"/>
          </a:xfrm>
        </p:grpSpPr>
        <p:sp>
          <p:nvSpPr>
            <p:cNvPr name="Freeform 14" id="14"/>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5" id="15"/>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6" id="16"/>
          <p:cNvSpPr txBox="true"/>
          <p:nvPr/>
        </p:nvSpPr>
        <p:spPr>
          <a:xfrm rot="0">
            <a:off x="9739775" y="7054398"/>
            <a:ext cx="6353727" cy="1326261"/>
          </a:xfrm>
          <a:prstGeom prst="rect">
            <a:avLst/>
          </a:prstGeom>
        </p:spPr>
        <p:txBody>
          <a:bodyPr anchor="t" rtlCol="false" tIns="0" lIns="0" bIns="0" rIns="0">
            <a:spAutoFit/>
          </a:bodyPr>
          <a:lstStyle/>
          <a:p>
            <a:pPr algn="ctr" marL="0" indent="0" lvl="0">
              <a:lnSpc>
                <a:spcPts val="3476"/>
              </a:lnSpc>
            </a:pPr>
            <a:r>
              <a:rPr lang="en-US" sz="2850">
                <a:solidFill>
                  <a:srgbClr val="000000"/>
                </a:solidFill>
                <a:latin typeface="Now"/>
                <a:ea typeface="Now"/>
                <a:cs typeface="Now"/>
                <a:sym typeface="Now"/>
              </a:rPr>
              <a:t>A reliable attendance system can enhance </a:t>
            </a:r>
            <a:r>
              <a:rPr lang="en-US" b="true" sz="2850">
                <a:solidFill>
                  <a:srgbClr val="000000"/>
                </a:solidFill>
                <a:latin typeface="Now Bold"/>
                <a:ea typeface="Now Bold"/>
                <a:cs typeface="Now Bold"/>
                <a:sym typeface="Now Bold"/>
              </a:rPr>
              <a:t>student accountability</a:t>
            </a:r>
            <a:r>
              <a:rPr lang="en-US" sz="2850">
                <a:solidFill>
                  <a:srgbClr val="000000"/>
                </a:solidFill>
                <a:latin typeface="Now"/>
                <a:ea typeface="Now"/>
                <a:cs typeface="Now"/>
                <a:sym typeface="Now"/>
              </a:rPr>
              <a:t> and engagement in rural education.</a:t>
            </a:r>
          </a:p>
        </p:txBody>
      </p:sp>
      <p:sp>
        <p:nvSpPr>
          <p:cNvPr name="TextBox 17" id="17"/>
          <p:cNvSpPr txBox="true"/>
          <p:nvPr/>
        </p:nvSpPr>
        <p:spPr>
          <a:xfrm rot="0">
            <a:off x="2194498" y="7054398"/>
            <a:ext cx="6353727" cy="1326261"/>
          </a:xfrm>
          <a:prstGeom prst="rect">
            <a:avLst/>
          </a:prstGeom>
        </p:spPr>
        <p:txBody>
          <a:bodyPr anchor="t" rtlCol="false" tIns="0" lIns="0" bIns="0" rIns="0">
            <a:spAutoFit/>
          </a:bodyPr>
          <a:lstStyle/>
          <a:p>
            <a:pPr algn="ctr" marL="0" indent="0" lvl="0">
              <a:lnSpc>
                <a:spcPts val="3476"/>
              </a:lnSpc>
            </a:pPr>
            <a:r>
              <a:rPr lang="en-US" sz="2850">
                <a:solidFill>
                  <a:srgbClr val="000000"/>
                </a:solidFill>
                <a:latin typeface="Now"/>
                <a:ea typeface="Now"/>
                <a:cs typeface="Now"/>
                <a:sym typeface="Now"/>
              </a:rPr>
              <a:t>Lack of technology integration leads to </a:t>
            </a:r>
            <a:r>
              <a:rPr lang="en-US" b="true" sz="2850">
                <a:solidFill>
                  <a:srgbClr val="000000"/>
                </a:solidFill>
                <a:latin typeface="Now Bold"/>
                <a:ea typeface="Now Bold"/>
                <a:cs typeface="Now Bold"/>
                <a:sym typeface="Now Bold"/>
              </a:rPr>
              <a:t>inequitable access</a:t>
            </a:r>
            <a:r>
              <a:rPr lang="en-US" sz="2850">
                <a:solidFill>
                  <a:srgbClr val="000000"/>
                </a:solidFill>
                <a:latin typeface="Now"/>
                <a:ea typeface="Now"/>
                <a:cs typeface="Now"/>
                <a:sym typeface="Now"/>
              </a:rPr>
              <a:t> to educational resources and support.</a:t>
            </a:r>
          </a:p>
        </p:txBody>
      </p:sp>
      <p:sp>
        <p:nvSpPr>
          <p:cNvPr name="TextBox 18" id="18"/>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F7F5F7"/>
                </a:solidFill>
                <a:latin typeface="Roca One Bold"/>
                <a:ea typeface="Roca One Bold"/>
                <a:cs typeface="Roca One Bold"/>
                <a:sym typeface="Roca One Bold"/>
              </a:rPr>
              <a:t>Addressing Attendance Challenges in Rural Schools: Key Concepts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9270180" y="3700708"/>
            <a:ext cx="7292917" cy="2558973"/>
            <a:chOff x="0" y="0"/>
            <a:chExt cx="1742040" cy="611255"/>
          </a:xfrm>
        </p:grpSpPr>
        <p:sp>
          <p:nvSpPr>
            <p:cNvPr name="Freeform 3" id="3"/>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4" id="4"/>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5" id="5"/>
          <p:cNvGrpSpPr/>
          <p:nvPr/>
        </p:nvGrpSpPr>
        <p:grpSpPr>
          <a:xfrm rot="0">
            <a:off x="1724903" y="3700708"/>
            <a:ext cx="7292917" cy="2558973"/>
            <a:chOff x="0" y="0"/>
            <a:chExt cx="1742040" cy="611255"/>
          </a:xfrm>
        </p:grpSpPr>
        <p:sp>
          <p:nvSpPr>
            <p:cNvPr name="Freeform 6" id="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7" id="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8" id="8"/>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Ensure accurate records by minimizing </a:t>
            </a:r>
            <a:r>
              <a:rPr lang="en-US" b="true" sz="3000">
                <a:solidFill>
                  <a:srgbClr val="000000"/>
                </a:solidFill>
                <a:latin typeface="Now Bold"/>
                <a:ea typeface="Now Bold"/>
                <a:cs typeface="Now Bold"/>
                <a:sym typeface="Now Bold"/>
              </a:rPr>
              <a:t>human error</a:t>
            </a:r>
            <a:r>
              <a:rPr lang="en-US" sz="3000">
                <a:solidFill>
                  <a:srgbClr val="000000"/>
                </a:solidFill>
                <a:latin typeface="Now"/>
                <a:ea typeface="Now"/>
                <a:cs typeface="Now"/>
                <a:sym typeface="Now"/>
              </a:rPr>
              <a:t> in attendance management.</a:t>
            </a:r>
          </a:p>
        </p:txBody>
      </p:sp>
      <p:sp>
        <p:nvSpPr>
          <p:cNvPr name="TextBox 9" id="9"/>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Improve attendance rates through </a:t>
            </a:r>
            <a:r>
              <a:rPr lang="en-US" b="true" sz="3000">
                <a:solidFill>
                  <a:srgbClr val="000000"/>
                </a:solidFill>
                <a:latin typeface="Now Bold"/>
                <a:ea typeface="Now Bold"/>
                <a:cs typeface="Now Bold"/>
                <a:sym typeface="Now Bold"/>
              </a:rPr>
              <a:t>reliable tracking</a:t>
            </a:r>
            <a:r>
              <a:rPr lang="en-US" sz="3000">
                <a:solidFill>
                  <a:srgbClr val="000000"/>
                </a:solidFill>
                <a:latin typeface="Now"/>
                <a:ea typeface="Now"/>
                <a:cs typeface="Now"/>
                <a:sym typeface="Now"/>
              </a:rPr>
              <a:t> of student presence.</a:t>
            </a:r>
          </a:p>
        </p:txBody>
      </p:sp>
      <p:grpSp>
        <p:nvGrpSpPr>
          <p:cNvPr name="Group 10" id="10"/>
          <p:cNvGrpSpPr/>
          <p:nvPr/>
        </p:nvGrpSpPr>
        <p:grpSpPr>
          <a:xfrm rot="0">
            <a:off x="9270180" y="6436683"/>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3" id="13"/>
          <p:cNvGrpSpPr/>
          <p:nvPr/>
        </p:nvGrpSpPr>
        <p:grpSpPr>
          <a:xfrm rot="0">
            <a:off x="1724903" y="6436683"/>
            <a:ext cx="7292917" cy="2558973"/>
            <a:chOff x="0" y="0"/>
            <a:chExt cx="1742040" cy="611255"/>
          </a:xfrm>
        </p:grpSpPr>
        <p:sp>
          <p:nvSpPr>
            <p:cNvPr name="Freeform 14" id="14"/>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5" id="15"/>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6" id="16"/>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Foster a secure learning environment through </a:t>
            </a:r>
            <a:r>
              <a:rPr lang="en-US" b="true" sz="3000">
                <a:solidFill>
                  <a:srgbClr val="000000"/>
                </a:solidFill>
                <a:latin typeface="Now Bold"/>
                <a:ea typeface="Now Bold"/>
                <a:cs typeface="Now Bold"/>
                <a:sym typeface="Now Bold"/>
              </a:rPr>
              <a:t>biometric verification</a:t>
            </a:r>
            <a:r>
              <a:rPr lang="en-US" sz="3000">
                <a:solidFill>
                  <a:srgbClr val="000000"/>
                </a:solidFill>
                <a:latin typeface="Now"/>
                <a:ea typeface="Now"/>
                <a:cs typeface="Now"/>
                <a:sym typeface="Now"/>
              </a:rPr>
              <a:t> for all students.</a:t>
            </a:r>
          </a:p>
        </p:txBody>
      </p:sp>
      <p:sp>
        <p:nvSpPr>
          <p:cNvPr name="TextBox 17" id="17"/>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00000"/>
                </a:solidFill>
                <a:latin typeface="Now"/>
                <a:ea typeface="Now"/>
                <a:cs typeface="Now"/>
                <a:sym typeface="Now"/>
              </a:rPr>
              <a:t>Enhance student engagement with a </a:t>
            </a:r>
            <a:r>
              <a:rPr lang="en-US" b="true" sz="3000">
                <a:solidFill>
                  <a:srgbClr val="000000"/>
                </a:solidFill>
                <a:latin typeface="Now Bold"/>
                <a:ea typeface="Now Bold"/>
                <a:cs typeface="Now Bold"/>
                <a:sym typeface="Now Bold"/>
              </a:rPr>
              <a:t>modern, tech-driven</a:t>
            </a:r>
            <a:r>
              <a:rPr lang="en-US" sz="3000">
                <a:solidFill>
                  <a:srgbClr val="000000"/>
                </a:solidFill>
                <a:latin typeface="Now"/>
                <a:ea typeface="Now"/>
                <a:cs typeface="Now"/>
                <a:sym typeface="Now"/>
              </a:rPr>
              <a:t> approach to attendance.</a:t>
            </a:r>
          </a:p>
        </p:txBody>
      </p:sp>
      <p:sp>
        <p:nvSpPr>
          <p:cNvPr name="TextBox 18" id="18"/>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F7F5F7"/>
                </a:solidFill>
                <a:latin typeface="Roca One Heavy"/>
                <a:ea typeface="Roca One Heavy"/>
                <a:cs typeface="Roca One Heavy"/>
                <a:sym typeface="Roca One Heavy"/>
              </a:rPr>
              <a:t>Objectives of the Automated Attendance System</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690282" y="693781"/>
            <a:ext cx="16777495" cy="8899439"/>
            <a:chOff x="0" y="0"/>
            <a:chExt cx="4418764" cy="2343885"/>
          </a:xfrm>
        </p:grpSpPr>
        <p:sp>
          <p:nvSpPr>
            <p:cNvPr name="Freeform 3" id="3"/>
            <p:cNvSpPr/>
            <p:nvPr/>
          </p:nvSpPr>
          <p:spPr>
            <a:xfrm flipH="false" flipV="false" rot="0">
              <a:off x="0" y="0"/>
              <a:ext cx="4418764" cy="2343885"/>
            </a:xfrm>
            <a:custGeom>
              <a:avLst/>
              <a:gdLst/>
              <a:ahLst/>
              <a:cxnLst/>
              <a:rect r="r" b="b" t="t" l="l"/>
              <a:pathLst>
                <a:path h="2343885" w="4418764">
                  <a:moveTo>
                    <a:pt x="18458" y="0"/>
                  </a:moveTo>
                  <a:lnTo>
                    <a:pt x="4400306" y="0"/>
                  </a:lnTo>
                  <a:cubicBezTo>
                    <a:pt x="4410500" y="0"/>
                    <a:pt x="4418764" y="8264"/>
                    <a:pt x="4418764" y="18458"/>
                  </a:cubicBezTo>
                  <a:lnTo>
                    <a:pt x="4418764" y="2325427"/>
                  </a:lnTo>
                  <a:cubicBezTo>
                    <a:pt x="4418764" y="2335621"/>
                    <a:pt x="4410500" y="2343885"/>
                    <a:pt x="4400306" y="2343885"/>
                  </a:cubicBezTo>
                  <a:lnTo>
                    <a:pt x="18458" y="2343885"/>
                  </a:lnTo>
                  <a:cubicBezTo>
                    <a:pt x="8264" y="2343885"/>
                    <a:pt x="0" y="2335621"/>
                    <a:pt x="0" y="2325427"/>
                  </a:cubicBezTo>
                  <a:lnTo>
                    <a:pt x="0" y="18458"/>
                  </a:lnTo>
                  <a:cubicBezTo>
                    <a:pt x="0" y="8264"/>
                    <a:pt x="8264" y="0"/>
                    <a:pt x="18458" y="0"/>
                  </a:cubicBezTo>
                  <a:close/>
                </a:path>
              </a:pathLst>
            </a:custGeom>
            <a:solidFill>
              <a:srgbClr val="A2A1A2"/>
            </a:solidFill>
            <a:ln w="19050" cap="rnd">
              <a:solidFill>
                <a:srgbClr val="000000"/>
              </a:solidFill>
              <a:prstDash val="solid"/>
              <a:round/>
            </a:ln>
          </p:spPr>
        </p:sp>
        <p:sp>
          <p:nvSpPr>
            <p:cNvPr name="TextBox 4" id="4"/>
            <p:cNvSpPr txBox="true"/>
            <p:nvPr/>
          </p:nvSpPr>
          <p:spPr>
            <a:xfrm>
              <a:off x="0" y="28575"/>
              <a:ext cx="4418764" cy="231531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0">
            <a:off x="2106105" y="4123034"/>
            <a:ext cx="4519738" cy="4800061"/>
            <a:chOff x="0" y="0"/>
            <a:chExt cx="1190384" cy="1264214"/>
          </a:xfrm>
        </p:grpSpPr>
        <p:sp>
          <p:nvSpPr>
            <p:cNvPr name="Freeform 6" id="6"/>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7" id="7"/>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8" id="8"/>
          <p:cNvGrpSpPr/>
          <p:nvPr/>
        </p:nvGrpSpPr>
        <p:grpSpPr>
          <a:xfrm rot="0">
            <a:off x="11661044" y="4123034"/>
            <a:ext cx="4519738" cy="4800061"/>
            <a:chOff x="0" y="0"/>
            <a:chExt cx="1190384" cy="1264214"/>
          </a:xfrm>
        </p:grpSpPr>
        <p:sp>
          <p:nvSpPr>
            <p:cNvPr name="Freeform 9" id="9"/>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10" id="10"/>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1" id="11"/>
          <p:cNvGrpSpPr/>
          <p:nvPr/>
        </p:nvGrpSpPr>
        <p:grpSpPr>
          <a:xfrm rot="0">
            <a:off x="6884131" y="4123034"/>
            <a:ext cx="4519738" cy="4800061"/>
            <a:chOff x="0" y="0"/>
            <a:chExt cx="1190384" cy="1264214"/>
          </a:xfrm>
        </p:grpSpPr>
        <p:sp>
          <p:nvSpPr>
            <p:cNvPr name="Freeform 12" id="12"/>
            <p:cNvSpPr/>
            <p:nvPr/>
          </p:nvSpPr>
          <p:spPr>
            <a:xfrm flipH="false" flipV="false" rot="0">
              <a:off x="0" y="0"/>
              <a:ext cx="1190384" cy="1264214"/>
            </a:xfrm>
            <a:custGeom>
              <a:avLst/>
              <a:gdLst/>
              <a:ahLst/>
              <a:cxnLst/>
              <a:rect r="r" b="b" t="t" l="l"/>
              <a:pathLst>
                <a:path h="1264214" w="1190384">
                  <a:moveTo>
                    <a:pt x="68517" y="0"/>
                  </a:moveTo>
                  <a:lnTo>
                    <a:pt x="1121867" y="0"/>
                  </a:lnTo>
                  <a:cubicBezTo>
                    <a:pt x="1140039" y="0"/>
                    <a:pt x="1157466" y="7219"/>
                    <a:pt x="1170315" y="20068"/>
                  </a:cubicBezTo>
                  <a:cubicBezTo>
                    <a:pt x="1183165" y="32917"/>
                    <a:pt x="1190384" y="50345"/>
                    <a:pt x="1190384" y="68517"/>
                  </a:cubicBezTo>
                  <a:lnTo>
                    <a:pt x="1190384" y="1195697"/>
                  </a:lnTo>
                  <a:cubicBezTo>
                    <a:pt x="1190384" y="1213869"/>
                    <a:pt x="1183165" y="1231296"/>
                    <a:pt x="1170315" y="1244146"/>
                  </a:cubicBezTo>
                  <a:cubicBezTo>
                    <a:pt x="1157466" y="1256995"/>
                    <a:pt x="1140039" y="1264214"/>
                    <a:pt x="1121867" y="1264214"/>
                  </a:cubicBezTo>
                  <a:lnTo>
                    <a:pt x="68517" y="1264214"/>
                  </a:lnTo>
                  <a:cubicBezTo>
                    <a:pt x="30676" y="1264214"/>
                    <a:pt x="0" y="1233538"/>
                    <a:pt x="0" y="1195697"/>
                  </a:cubicBezTo>
                  <a:lnTo>
                    <a:pt x="0" y="68517"/>
                  </a:lnTo>
                  <a:cubicBezTo>
                    <a:pt x="0" y="30676"/>
                    <a:pt x="30676" y="0"/>
                    <a:pt x="68517" y="0"/>
                  </a:cubicBezTo>
                  <a:close/>
                </a:path>
              </a:pathLst>
            </a:custGeom>
            <a:solidFill>
              <a:srgbClr val="FFFBF2"/>
            </a:solidFill>
            <a:ln w="19050" cap="rnd">
              <a:solidFill>
                <a:srgbClr val="000000"/>
              </a:solidFill>
              <a:prstDash val="solid"/>
              <a:round/>
            </a:ln>
          </p:spPr>
        </p:sp>
        <p:sp>
          <p:nvSpPr>
            <p:cNvPr name="TextBox 13" id="13"/>
            <p:cNvSpPr txBox="true"/>
            <p:nvPr/>
          </p:nvSpPr>
          <p:spPr>
            <a:xfrm>
              <a:off x="0" y="28575"/>
              <a:ext cx="1190384" cy="1235639"/>
            </a:xfrm>
            <a:prstGeom prst="rect">
              <a:avLst/>
            </a:prstGeom>
          </p:spPr>
          <p:txBody>
            <a:bodyPr anchor="ctr" rtlCol="false" tIns="50800" lIns="50800" bIns="50800" rIns="50800"/>
            <a:lstStyle/>
            <a:p>
              <a:pPr algn="ctr">
                <a:lnSpc>
                  <a:spcPts val="2694"/>
                </a:lnSpc>
              </a:pPr>
            </a:p>
          </p:txBody>
        </p:sp>
      </p:grpSp>
      <p:grpSp>
        <p:nvGrpSpPr>
          <p:cNvPr name="Group 14" id="14"/>
          <p:cNvGrpSpPr/>
          <p:nvPr/>
        </p:nvGrpSpPr>
        <p:grpSpPr>
          <a:xfrm rot="0">
            <a:off x="2660342" y="1815968"/>
            <a:ext cx="12967317" cy="1401724"/>
            <a:chOff x="0" y="0"/>
            <a:chExt cx="17289756" cy="1868966"/>
          </a:xfrm>
        </p:grpSpPr>
        <p:sp>
          <p:nvSpPr>
            <p:cNvPr name="TextBox 15" id="15"/>
            <p:cNvSpPr txBox="true"/>
            <p:nvPr/>
          </p:nvSpPr>
          <p:spPr>
            <a:xfrm rot="0">
              <a:off x="0" y="937154"/>
              <a:ext cx="17289756" cy="931812"/>
            </a:xfrm>
            <a:prstGeom prst="rect">
              <a:avLst/>
            </a:prstGeom>
          </p:spPr>
          <p:txBody>
            <a:bodyPr anchor="t" rtlCol="false" tIns="0" lIns="0" bIns="0" rIns="0">
              <a:spAutoFit/>
            </a:bodyPr>
            <a:lstStyle/>
            <a:p>
              <a:pPr algn="ctr" marL="0" indent="0" lvl="0">
                <a:lnSpc>
                  <a:spcPts val="2806"/>
                </a:lnSpc>
              </a:pPr>
              <a:r>
                <a:rPr lang="en-US" sz="2159">
                  <a:solidFill>
                    <a:srgbClr val="000000"/>
                  </a:solidFill>
                  <a:latin typeface="Now"/>
                  <a:ea typeface="Now"/>
                  <a:cs typeface="Now"/>
                  <a:sym typeface="Now"/>
                </a:rPr>
                <a:t>Our system aims to enhance </a:t>
              </a:r>
              <a:r>
                <a:rPr lang="en-US" b="true" sz="2159">
                  <a:solidFill>
                    <a:srgbClr val="000000"/>
                  </a:solidFill>
                  <a:latin typeface="Now Bold"/>
                  <a:ea typeface="Now Bold"/>
                  <a:cs typeface="Now Bold"/>
                  <a:sym typeface="Now Bold"/>
                </a:rPr>
                <a:t>attendance tracking</a:t>
              </a:r>
              <a:r>
                <a:rPr lang="en-US" sz="2159">
                  <a:solidFill>
                    <a:srgbClr val="000000"/>
                  </a:solidFill>
                  <a:latin typeface="Now"/>
                  <a:ea typeface="Now"/>
                  <a:cs typeface="Now"/>
                  <a:sym typeface="Now"/>
                </a:rPr>
                <a:t> in rural schools through an automated biometric and face recognition solution, ensuring accuracy and efficiency.</a:t>
              </a:r>
            </a:p>
          </p:txBody>
        </p:sp>
        <p:sp>
          <p:nvSpPr>
            <p:cNvPr name="TextBox 16" id="16"/>
            <p:cNvSpPr txBox="true"/>
            <p:nvPr/>
          </p:nvSpPr>
          <p:spPr>
            <a:xfrm rot="0">
              <a:off x="0" y="38100"/>
              <a:ext cx="17289756" cy="794309"/>
            </a:xfrm>
            <a:prstGeom prst="rect">
              <a:avLst/>
            </a:prstGeom>
          </p:spPr>
          <p:txBody>
            <a:bodyPr anchor="t" rtlCol="false" tIns="0" lIns="0" bIns="0" rIns="0">
              <a:spAutoFit/>
            </a:bodyPr>
            <a:lstStyle/>
            <a:p>
              <a:pPr algn="ctr" marL="0" indent="0" lvl="0">
                <a:lnSpc>
                  <a:spcPts val="4573"/>
                </a:lnSpc>
              </a:pPr>
              <a:r>
                <a:rPr lang="en-US" b="true" sz="4158">
                  <a:solidFill>
                    <a:srgbClr val="000000"/>
                  </a:solidFill>
                  <a:latin typeface="Roca One Heavy"/>
                  <a:ea typeface="Roca One Heavy"/>
                  <a:cs typeface="Roca One Heavy"/>
                  <a:sym typeface="Roca One Heavy"/>
                </a:rPr>
                <a:t>Proposed Biometric Attendance System Overview</a:t>
              </a:r>
            </a:p>
          </p:txBody>
        </p:sp>
      </p:grpSp>
      <p:grpSp>
        <p:nvGrpSpPr>
          <p:cNvPr name="Group 17" id="17"/>
          <p:cNvGrpSpPr/>
          <p:nvPr/>
        </p:nvGrpSpPr>
        <p:grpSpPr>
          <a:xfrm rot="0">
            <a:off x="2398692" y="4589344"/>
            <a:ext cx="3934563" cy="2465801"/>
            <a:chOff x="0" y="0"/>
            <a:chExt cx="5246085" cy="3287735"/>
          </a:xfrm>
        </p:grpSpPr>
        <p:sp>
          <p:nvSpPr>
            <p:cNvPr name="TextBox 18" id="18"/>
            <p:cNvSpPr txBox="true"/>
            <p:nvPr/>
          </p:nvSpPr>
          <p:spPr>
            <a:xfrm rot="0">
              <a:off x="0" y="-9525"/>
              <a:ext cx="5246085" cy="403225"/>
            </a:xfrm>
            <a:prstGeom prst="rect">
              <a:avLst/>
            </a:prstGeom>
          </p:spPr>
          <p:txBody>
            <a:bodyPr anchor="t" rtlCol="false" tIns="0" lIns="0" bIns="0" rIns="0">
              <a:spAutoFit/>
            </a:bodyPr>
            <a:lstStyle/>
            <a:p>
              <a:pPr algn="ctr" marL="0" indent="0" lvl="0">
                <a:lnSpc>
                  <a:spcPts val="2391"/>
                </a:lnSpc>
              </a:pPr>
              <a:r>
                <a:rPr lang="en-US" b="true" sz="1993">
                  <a:solidFill>
                    <a:srgbClr val="000000"/>
                  </a:solidFill>
                  <a:latin typeface="Now Bold"/>
                  <a:ea typeface="Now Bold"/>
                  <a:cs typeface="Now Bold"/>
                  <a:sym typeface="Now Bold"/>
                </a:rPr>
                <a:t>Simplified Attendance Process</a:t>
              </a:r>
            </a:p>
          </p:txBody>
        </p:sp>
        <p:sp>
          <p:nvSpPr>
            <p:cNvPr name="TextBox 19" id="19"/>
            <p:cNvSpPr txBox="true"/>
            <p:nvPr/>
          </p:nvSpPr>
          <p:spPr>
            <a:xfrm rot="0">
              <a:off x="346574" y="702110"/>
              <a:ext cx="4552936" cy="25856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The biometric system will streamline attendance by automating the </a:t>
              </a:r>
              <a:r>
                <a:rPr lang="en-US" b="true" sz="1993">
                  <a:solidFill>
                    <a:srgbClr val="000000"/>
                  </a:solidFill>
                  <a:latin typeface="Now Bold"/>
                  <a:ea typeface="Now Bold"/>
                  <a:cs typeface="Now Bold"/>
                  <a:sym typeface="Now Bold"/>
                </a:rPr>
                <a:t>check-in/check-out</a:t>
              </a:r>
              <a:r>
                <a:rPr lang="en-US" sz="1993">
                  <a:solidFill>
                    <a:srgbClr val="000000"/>
                  </a:solidFill>
                  <a:latin typeface="Now"/>
                  <a:ea typeface="Now"/>
                  <a:cs typeface="Now"/>
                  <a:sym typeface="Now"/>
                </a:rPr>
                <a:t> process, reducing manual errors and saving time for teachers.</a:t>
              </a:r>
            </a:p>
          </p:txBody>
        </p:sp>
      </p:grpSp>
      <p:grpSp>
        <p:nvGrpSpPr>
          <p:cNvPr name="Group 20" id="20"/>
          <p:cNvGrpSpPr/>
          <p:nvPr/>
        </p:nvGrpSpPr>
        <p:grpSpPr>
          <a:xfrm rot="0">
            <a:off x="7288894" y="4589344"/>
            <a:ext cx="3710212" cy="2948682"/>
            <a:chOff x="0" y="0"/>
            <a:chExt cx="4946949" cy="3931577"/>
          </a:xfrm>
        </p:grpSpPr>
        <p:sp>
          <p:nvSpPr>
            <p:cNvPr name="TextBox 21" id="21"/>
            <p:cNvSpPr txBox="true"/>
            <p:nvPr/>
          </p:nvSpPr>
          <p:spPr>
            <a:xfrm rot="0">
              <a:off x="0" y="-9525"/>
              <a:ext cx="4946949" cy="403225"/>
            </a:xfrm>
            <a:prstGeom prst="rect">
              <a:avLst/>
            </a:prstGeom>
          </p:spPr>
          <p:txBody>
            <a:bodyPr anchor="t" rtlCol="false" tIns="0" lIns="0" bIns="0" rIns="0">
              <a:spAutoFit/>
            </a:bodyPr>
            <a:lstStyle/>
            <a:p>
              <a:pPr algn="ctr" marL="0" indent="0" lvl="0">
                <a:lnSpc>
                  <a:spcPts val="2391"/>
                </a:lnSpc>
                <a:spcBef>
                  <a:spcPct val="0"/>
                </a:spcBef>
              </a:pPr>
              <a:r>
                <a:rPr lang="en-US" b="true" sz="1993">
                  <a:solidFill>
                    <a:srgbClr val="000000"/>
                  </a:solidFill>
                  <a:latin typeface="Now Bold"/>
                  <a:ea typeface="Now Bold"/>
                  <a:cs typeface="Now Bold"/>
                  <a:sym typeface="Now Bold"/>
                </a:rPr>
                <a:t>Enhanced Accuracy</a:t>
              </a:r>
            </a:p>
          </p:txBody>
        </p:sp>
        <p:sp>
          <p:nvSpPr>
            <p:cNvPr name="TextBox 22" id="22"/>
            <p:cNvSpPr txBox="true"/>
            <p:nvPr/>
          </p:nvSpPr>
          <p:spPr>
            <a:xfrm rot="0">
              <a:off x="247809" y="914152"/>
              <a:ext cx="4451331" cy="30174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By utilizing </a:t>
              </a:r>
              <a:r>
                <a:rPr lang="en-US" b="true" sz="1993">
                  <a:solidFill>
                    <a:srgbClr val="000000"/>
                  </a:solidFill>
                  <a:latin typeface="Now Bold"/>
                  <a:ea typeface="Now Bold"/>
                  <a:cs typeface="Now Bold"/>
                  <a:sym typeface="Now Bold"/>
                </a:rPr>
                <a:t>advanced face recognition technology</a:t>
              </a:r>
              <a:r>
                <a:rPr lang="en-US" sz="1993">
                  <a:solidFill>
                    <a:srgbClr val="000000"/>
                  </a:solidFill>
                  <a:latin typeface="Now"/>
                  <a:ea typeface="Now"/>
                  <a:cs typeface="Now"/>
                  <a:sym typeface="Now"/>
                </a:rPr>
                <a:t>, our system ensures that attendance records are accurate and eliminates proxy attendance, enhancing accountability.</a:t>
              </a:r>
            </a:p>
          </p:txBody>
        </p:sp>
      </p:grpSp>
      <p:grpSp>
        <p:nvGrpSpPr>
          <p:cNvPr name="Group 23" id="23"/>
          <p:cNvGrpSpPr/>
          <p:nvPr/>
        </p:nvGrpSpPr>
        <p:grpSpPr>
          <a:xfrm rot="0">
            <a:off x="12214167" y="4589344"/>
            <a:ext cx="3413492" cy="2970626"/>
            <a:chOff x="0" y="0"/>
            <a:chExt cx="4551322" cy="3960835"/>
          </a:xfrm>
        </p:grpSpPr>
        <p:sp>
          <p:nvSpPr>
            <p:cNvPr name="TextBox 24" id="24"/>
            <p:cNvSpPr txBox="true"/>
            <p:nvPr/>
          </p:nvSpPr>
          <p:spPr>
            <a:xfrm rot="0">
              <a:off x="177343" y="-9525"/>
              <a:ext cx="4196636" cy="403225"/>
            </a:xfrm>
            <a:prstGeom prst="rect">
              <a:avLst/>
            </a:prstGeom>
          </p:spPr>
          <p:txBody>
            <a:bodyPr anchor="t" rtlCol="false" tIns="0" lIns="0" bIns="0" rIns="0">
              <a:spAutoFit/>
            </a:bodyPr>
            <a:lstStyle/>
            <a:p>
              <a:pPr algn="ctr" marL="0" indent="0" lvl="0">
                <a:lnSpc>
                  <a:spcPts val="2391"/>
                </a:lnSpc>
                <a:spcBef>
                  <a:spcPct val="0"/>
                </a:spcBef>
              </a:pPr>
              <a:r>
                <a:rPr lang="en-US" b="true" sz="1993">
                  <a:solidFill>
                    <a:srgbClr val="000000"/>
                  </a:solidFill>
                  <a:latin typeface="Now Bold"/>
                  <a:ea typeface="Now Bold"/>
                  <a:cs typeface="Now Bold"/>
                  <a:sym typeface="Now Bold"/>
                </a:rPr>
                <a:t>User-Friendly Interface</a:t>
              </a:r>
            </a:p>
          </p:txBody>
        </p:sp>
        <p:sp>
          <p:nvSpPr>
            <p:cNvPr name="TextBox 25" id="25"/>
            <p:cNvSpPr txBox="true"/>
            <p:nvPr/>
          </p:nvSpPr>
          <p:spPr>
            <a:xfrm rot="0">
              <a:off x="0" y="943410"/>
              <a:ext cx="4551322" cy="30174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The system features an intuitive </a:t>
              </a:r>
              <a:r>
                <a:rPr lang="en-US" b="true" sz="1993">
                  <a:solidFill>
                    <a:srgbClr val="000000"/>
                  </a:solidFill>
                  <a:latin typeface="Now Bold"/>
                  <a:ea typeface="Now Bold"/>
                  <a:cs typeface="Now Bold"/>
                  <a:sym typeface="Now Bold"/>
                </a:rPr>
                <a:t>interface</a:t>
              </a:r>
              <a:r>
                <a:rPr lang="en-US" sz="1993">
                  <a:solidFill>
                    <a:srgbClr val="000000"/>
                  </a:solidFill>
                  <a:latin typeface="Now"/>
                  <a:ea typeface="Now"/>
                  <a:cs typeface="Now"/>
                  <a:sym typeface="Now"/>
                </a:rPr>
                <a:t> for both educators and students, making it easy to navigate and access attendance data without technical expertise.</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sp>
        <p:nvSpPr>
          <p:cNvPr name="TextBox 2" id="2"/>
          <p:cNvSpPr txBox="true"/>
          <p:nvPr/>
        </p:nvSpPr>
        <p:spPr>
          <a:xfrm rot="0">
            <a:off x="3883898" y="728835"/>
            <a:ext cx="10520204" cy="923925"/>
          </a:xfrm>
          <a:prstGeom prst="rect">
            <a:avLst/>
          </a:prstGeom>
        </p:spPr>
        <p:txBody>
          <a:bodyPr anchor="t" rtlCol="false" tIns="0" lIns="0" bIns="0" rIns="0">
            <a:spAutoFit/>
          </a:bodyPr>
          <a:lstStyle/>
          <a:p>
            <a:pPr algn="ctr" marL="0" indent="0" lvl="0">
              <a:lnSpc>
                <a:spcPts val="7295"/>
              </a:lnSpc>
            </a:pPr>
            <a:r>
              <a:rPr lang="en-US" b="true" sz="6079">
                <a:solidFill>
                  <a:srgbClr val="F7F5F7"/>
                </a:solidFill>
                <a:latin typeface="Roca One Heavy"/>
                <a:ea typeface="Roca One Heavy"/>
                <a:cs typeface="Roca One Heavy"/>
                <a:sym typeface="Roca One Heavy"/>
              </a:rPr>
              <a:t>Key Features of Our System</a:t>
            </a:r>
          </a:p>
        </p:txBody>
      </p:sp>
      <p:grpSp>
        <p:nvGrpSpPr>
          <p:cNvPr name="Group 3" id="3"/>
          <p:cNvGrpSpPr/>
          <p:nvPr/>
        </p:nvGrpSpPr>
        <p:grpSpPr>
          <a:xfrm rot="0">
            <a:off x="801784" y="1963398"/>
            <a:ext cx="4037096" cy="7280870"/>
            <a:chOff x="0" y="0"/>
            <a:chExt cx="1063268" cy="1917595"/>
          </a:xfrm>
        </p:grpSpPr>
        <p:sp>
          <p:nvSpPr>
            <p:cNvPr name="Freeform 4" id="4"/>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5" id="5"/>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163822" y="2637623"/>
            <a:ext cx="3313021" cy="4335438"/>
            <a:chOff x="0" y="0"/>
            <a:chExt cx="4417361" cy="5780585"/>
          </a:xfrm>
        </p:grpSpPr>
        <p:sp>
          <p:nvSpPr>
            <p:cNvPr name="TextBox 7" id="7"/>
            <p:cNvSpPr txBox="true"/>
            <p:nvPr/>
          </p:nvSpPr>
          <p:spPr>
            <a:xfrm rot="0">
              <a:off x="0" y="1035960"/>
              <a:ext cx="4417361" cy="47446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Our </a:t>
              </a:r>
              <a:r>
                <a:rPr lang="en-US" b="true" sz="1993">
                  <a:solidFill>
                    <a:srgbClr val="000000"/>
                  </a:solidFill>
                  <a:latin typeface="Now Bold"/>
                  <a:ea typeface="Now Bold"/>
                  <a:cs typeface="Now Bold"/>
                  <a:sym typeface="Now Bold"/>
                </a:rPr>
                <a:t>Automated Biometric &amp; Face Recognition</a:t>
              </a:r>
              <a:r>
                <a:rPr lang="en-US" sz="1993">
                  <a:solidFill>
                    <a:srgbClr val="000000"/>
                  </a:solidFill>
                  <a:latin typeface="Now"/>
                  <a:ea typeface="Now"/>
                  <a:cs typeface="Now"/>
                  <a:sym typeface="Now"/>
                </a:rPr>
                <a:t> system ensures precision in attendance tracking, minimizing errors and providing reliable data for rural schools. This technology significantly enhances the </a:t>
              </a:r>
              <a:r>
                <a:rPr lang="en-US" b="true" sz="1993">
                  <a:solidFill>
                    <a:srgbClr val="000000"/>
                  </a:solidFill>
                  <a:latin typeface="Now Bold"/>
                  <a:ea typeface="Now Bold"/>
                  <a:cs typeface="Now Bold"/>
                  <a:sym typeface="Now Bold"/>
                </a:rPr>
                <a:t>accountability</a:t>
              </a:r>
              <a:r>
                <a:rPr lang="en-US" sz="1993">
                  <a:solidFill>
                    <a:srgbClr val="000000"/>
                  </a:solidFill>
                  <a:latin typeface="Now"/>
                  <a:ea typeface="Now"/>
                  <a:cs typeface="Now"/>
                  <a:sym typeface="Now"/>
                </a:rPr>
                <a:t> of student attendance.</a:t>
              </a:r>
            </a:p>
          </p:txBody>
        </p:sp>
        <p:sp>
          <p:nvSpPr>
            <p:cNvPr name="TextBox 8" id="8"/>
            <p:cNvSpPr txBox="true"/>
            <p:nvPr/>
          </p:nvSpPr>
          <p:spPr>
            <a:xfrm rot="0">
              <a:off x="0" y="9525"/>
              <a:ext cx="4417361" cy="6000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High Accuracy</a:t>
              </a:r>
            </a:p>
          </p:txBody>
        </p:sp>
      </p:grpSp>
      <p:grpSp>
        <p:nvGrpSpPr>
          <p:cNvPr name="Group 9" id="9"/>
          <p:cNvGrpSpPr/>
          <p:nvPr/>
        </p:nvGrpSpPr>
        <p:grpSpPr>
          <a:xfrm rot="0">
            <a:off x="9173780" y="1963398"/>
            <a:ext cx="4037096" cy="7280870"/>
            <a:chOff x="0" y="0"/>
            <a:chExt cx="1063268" cy="1917595"/>
          </a:xfrm>
        </p:grpSpPr>
        <p:sp>
          <p:nvSpPr>
            <p:cNvPr name="Freeform 10" id="10"/>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11" id="11"/>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2" id="12"/>
          <p:cNvGrpSpPr/>
          <p:nvPr/>
        </p:nvGrpSpPr>
        <p:grpSpPr>
          <a:xfrm rot="0">
            <a:off x="9535818" y="2637623"/>
            <a:ext cx="3313021" cy="4106838"/>
            <a:chOff x="0" y="0"/>
            <a:chExt cx="4417361" cy="5475785"/>
          </a:xfrm>
        </p:grpSpPr>
        <p:sp>
          <p:nvSpPr>
            <p:cNvPr name="TextBox 13" id="13"/>
            <p:cNvSpPr txBox="true"/>
            <p:nvPr/>
          </p:nvSpPr>
          <p:spPr>
            <a:xfrm rot="0">
              <a:off x="0" y="1594760"/>
              <a:ext cx="4417361" cy="38810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Designed with simplicity in mind, our interface ensures that both educators and students can </a:t>
              </a:r>
              <a:r>
                <a:rPr lang="en-US" b="true" sz="1993">
                  <a:solidFill>
                    <a:srgbClr val="000000"/>
                  </a:solidFill>
                  <a:latin typeface="Now Bold"/>
                  <a:ea typeface="Now Bold"/>
                  <a:cs typeface="Now Bold"/>
                  <a:sym typeface="Now Bold"/>
                </a:rPr>
                <a:t>navigate easily</a:t>
              </a:r>
              <a:r>
                <a:rPr lang="en-US" sz="1993">
                  <a:solidFill>
                    <a:srgbClr val="000000"/>
                  </a:solidFill>
                  <a:latin typeface="Now"/>
                  <a:ea typeface="Now"/>
                  <a:cs typeface="Now"/>
                  <a:sym typeface="Now"/>
                </a:rPr>
                <a:t> without extensive training. This fosters a seamless adoption of technology in rural educational environments.</a:t>
              </a:r>
            </a:p>
          </p:txBody>
        </p:sp>
        <p:sp>
          <p:nvSpPr>
            <p:cNvPr name="TextBox 14" id="14"/>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User-Friendly Interface</a:t>
              </a:r>
            </a:p>
          </p:txBody>
        </p:sp>
      </p:grpSp>
      <p:grpSp>
        <p:nvGrpSpPr>
          <p:cNvPr name="Group 15" id="15"/>
          <p:cNvGrpSpPr/>
          <p:nvPr/>
        </p:nvGrpSpPr>
        <p:grpSpPr>
          <a:xfrm rot="0">
            <a:off x="4987782" y="1963398"/>
            <a:ext cx="4037096" cy="7280870"/>
            <a:chOff x="0" y="0"/>
            <a:chExt cx="1063268" cy="1917595"/>
          </a:xfrm>
        </p:grpSpPr>
        <p:sp>
          <p:nvSpPr>
            <p:cNvPr name="Freeform 16" id="16"/>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17" id="17"/>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8" id="18"/>
          <p:cNvGrpSpPr/>
          <p:nvPr/>
        </p:nvGrpSpPr>
        <p:grpSpPr>
          <a:xfrm rot="0">
            <a:off x="5349820" y="2637623"/>
            <a:ext cx="3313021" cy="4011588"/>
            <a:chOff x="0" y="0"/>
            <a:chExt cx="4417361" cy="5348785"/>
          </a:xfrm>
        </p:grpSpPr>
        <p:sp>
          <p:nvSpPr>
            <p:cNvPr name="TextBox 19" id="19"/>
            <p:cNvSpPr txBox="true"/>
            <p:nvPr/>
          </p:nvSpPr>
          <p:spPr>
            <a:xfrm rot="0">
              <a:off x="0" y="1035960"/>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With rapid processing capabilities, our system allows for </a:t>
              </a:r>
              <a:r>
                <a:rPr lang="en-US" b="true" sz="1993">
                  <a:solidFill>
                    <a:srgbClr val="000000"/>
                  </a:solidFill>
                  <a:latin typeface="Now Bold"/>
                  <a:ea typeface="Now Bold"/>
                  <a:cs typeface="Now Bold"/>
                  <a:sym typeface="Now Bold"/>
                </a:rPr>
                <a:t>instantaneous attendance marking</a:t>
              </a:r>
              <a:r>
                <a:rPr lang="en-US" sz="1993">
                  <a:solidFill>
                    <a:srgbClr val="000000"/>
                  </a:solidFill>
                  <a:latin typeface="Now"/>
                  <a:ea typeface="Now"/>
                  <a:cs typeface="Now"/>
                  <a:sym typeface="Now"/>
                </a:rPr>
                <a:t>, reducing the time spent on manual roll calls. This efficiency enables teachers to focus more on </a:t>
              </a:r>
              <a:r>
                <a:rPr lang="en-US" b="true" sz="1993">
                  <a:solidFill>
                    <a:srgbClr val="000000"/>
                  </a:solidFill>
                  <a:latin typeface="Now Bold"/>
                  <a:ea typeface="Now Bold"/>
                  <a:cs typeface="Now Bold"/>
                  <a:sym typeface="Now Bold"/>
                </a:rPr>
                <a:t>instruction</a:t>
              </a:r>
              <a:r>
                <a:rPr lang="en-US" sz="1993">
                  <a:solidFill>
                    <a:srgbClr val="000000"/>
                  </a:solidFill>
                  <a:latin typeface="Now"/>
                  <a:ea typeface="Now"/>
                  <a:cs typeface="Now"/>
                  <a:sym typeface="Now"/>
                </a:rPr>
                <a:t> rather than administrative tasks.</a:t>
              </a:r>
            </a:p>
          </p:txBody>
        </p:sp>
        <p:sp>
          <p:nvSpPr>
            <p:cNvPr name="TextBox 20" id="20"/>
            <p:cNvSpPr txBox="true"/>
            <p:nvPr/>
          </p:nvSpPr>
          <p:spPr>
            <a:xfrm rot="0">
              <a:off x="0" y="9525"/>
              <a:ext cx="4417361" cy="6000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Bold"/>
                  <a:ea typeface="Now Bold"/>
                  <a:cs typeface="Now Bold"/>
                  <a:sym typeface="Now Bold"/>
                </a:rPr>
                <a:t>Time Efficiency</a:t>
              </a:r>
            </a:p>
          </p:txBody>
        </p:sp>
      </p:grpSp>
      <p:grpSp>
        <p:nvGrpSpPr>
          <p:cNvPr name="Group 21" id="21"/>
          <p:cNvGrpSpPr/>
          <p:nvPr/>
        </p:nvGrpSpPr>
        <p:grpSpPr>
          <a:xfrm rot="0">
            <a:off x="13359778" y="1963398"/>
            <a:ext cx="4037096" cy="7280870"/>
            <a:chOff x="0" y="0"/>
            <a:chExt cx="1063268" cy="1917595"/>
          </a:xfrm>
        </p:grpSpPr>
        <p:sp>
          <p:nvSpPr>
            <p:cNvPr name="Freeform 22" id="22"/>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BF2"/>
            </a:solidFill>
            <a:ln w="19050" cap="rnd">
              <a:solidFill>
                <a:srgbClr val="000000"/>
              </a:solidFill>
              <a:prstDash val="solid"/>
              <a:round/>
            </a:ln>
          </p:spPr>
        </p:sp>
        <p:sp>
          <p:nvSpPr>
            <p:cNvPr name="TextBox 23" id="23"/>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4" id="24"/>
          <p:cNvGrpSpPr/>
          <p:nvPr/>
        </p:nvGrpSpPr>
        <p:grpSpPr>
          <a:xfrm rot="0">
            <a:off x="13721816" y="2637623"/>
            <a:ext cx="3313021" cy="4011588"/>
            <a:chOff x="0" y="0"/>
            <a:chExt cx="4417361" cy="5348785"/>
          </a:xfrm>
        </p:grpSpPr>
        <p:sp>
          <p:nvSpPr>
            <p:cNvPr name="TextBox 25" id="25"/>
            <p:cNvSpPr txBox="true"/>
            <p:nvPr/>
          </p:nvSpPr>
          <p:spPr>
            <a:xfrm rot="0">
              <a:off x="0" y="1035960"/>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000000"/>
                  </a:solidFill>
                  <a:latin typeface="Now"/>
                  <a:ea typeface="Now"/>
                  <a:cs typeface="Now"/>
                  <a:sym typeface="Now"/>
                </a:rPr>
                <a:t>The system prioritizes data security through </a:t>
              </a:r>
              <a:r>
                <a:rPr lang="en-US" b="true" sz="1993">
                  <a:solidFill>
                    <a:srgbClr val="000000"/>
                  </a:solidFill>
                  <a:latin typeface="Now Bold"/>
                  <a:ea typeface="Now Bold"/>
                  <a:cs typeface="Now Bold"/>
                  <a:sym typeface="Now Bold"/>
                </a:rPr>
                <a:t>encryption</a:t>
              </a:r>
              <a:r>
                <a:rPr lang="en-US" sz="1993">
                  <a:solidFill>
                    <a:srgbClr val="000000"/>
                  </a:solidFill>
                  <a:latin typeface="Now"/>
                  <a:ea typeface="Now"/>
                  <a:cs typeface="Now"/>
                  <a:sym typeface="Now"/>
                </a:rPr>
                <a:t> and strict access controls, ensuring that student information remains confidential and protected from unauthorized access, thereby building trust within the community.</a:t>
              </a:r>
            </a:p>
          </p:txBody>
        </p:sp>
        <p:sp>
          <p:nvSpPr>
            <p:cNvPr name="TextBox 26" id="26"/>
            <p:cNvSpPr txBox="true"/>
            <p:nvPr/>
          </p:nvSpPr>
          <p:spPr>
            <a:xfrm rot="0">
              <a:off x="0" y="9525"/>
              <a:ext cx="4417361" cy="600075"/>
            </a:xfrm>
            <a:prstGeom prst="rect">
              <a:avLst/>
            </a:prstGeom>
          </p:spPr>
          <p:txBody>
            <a:bodyPr anchor="t" rtlCol="false" tIns="0" lIns="0" bIns="0" rIns="0">
              <a:spAutoFit/>
            </a:bodyPr>
            <a:lstStyle/>
            <a:p>
              <a:pPr algn="ctr" marL="0" indent="0" lvl="0">
                <a:lnSpc>
                  <a:spcPts val="3300"/>
                </a:lnSpc>
              </a:pPr>
              <a:r>
                <a:rPr lang="en-US" b="true" sz="3000">
                  <a:solidFill>
                    <a:srgbClr val="000000"/>
                  </a:solidFill>
                  <a:latin typeface="Now Heavy"/>
                  <a:ea typeface="Now Heavy"/>
                  <a:cs typeface="Now Heavy"/>
                  <a:sym typeface="Now Heavy"/>
                </a:rPr>
                <a:t>Secured Data</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88788"/>
        </a:solidFill>
      </p:bgPr>
    </p:bg>
    <p:spTree>
      <p:nvGrpSpPr>
        <p:cNvPr id="1" name=""/>
        <p:cNvGrpSpPr/>
        <p:nvPr/>
      </p:nvGrpSpPr>
      <p:grpSpPr>
        <a:xfrm>
          <a:off x="0" y="0"/>
          <a:ext cx="0" cy="0"/>
          <a:chOff x="0" y="0"/>
          <a:chExt cx="0" cy="0"/>
        </a:xfrm>
      </p:grpSpPr>
      <p:grpSp>
        <p:nvGrpSpPr>
          <p:cNvPr name="Group 2" id="2"/>
          <p:cNvGrpSpPr/>
          <p:nvPr/>
        </p:nvGrpSpPr>
        <p:grpSpPr>
          <a:xfrm rot="0">
            <a:off x="1293982" y="765105"/>
            <a:ext cx="7965984" cy="8756789"/>
            <a:chOff x="0" y="0"/>
            <a:chExt cx="2098037" cy="2306315"/>
          </a:xfrm>
        </p:grpSpPr>
        <p:sp>
          <p:nvSpPr>
            <p:cNvPr name="Freeform 3" id="3"/>
            <p:cNvSpPr/>
            <p:nvPr/>
          </p:nvSpPr>
          <p:spPr>
            <a:xfrm flipH="false" flipV="false" rot="0">
              <a:off x="0" y="0"/>
              <a:ext cx="2098037" cy="2306315"/>
            </a:xfrm>
            <a:custGeom>
              <a:avLst/>
              <a:gdLst/>
              <a:ahLst/>
              <a:cxnLst/>
              <a:rect r="r" b="b" t="t" l="l"/>
              <a:pathLst>
                <a:path h="2306315" w="2098037">
                  <a:moveTo>
                    <a:pt x="38875" y="0"/>
                  </a:moveTo>
                  <a:lnTo>
                    <a:pt x="2059162" y="0"/>
                  </a:lnTo>
                  <a:cubicBezTo>
                    <a:pt x="2069473" y="0"/>
                    <a:pt x="2079360" y="4096"/>
                    <a:pt x="2086651" y="11386"/>
                  </a:cubicBezTo>
                  <a:cubicBezTo>
                    <a:pt x="2093941" y="18677"/>
                    <a:pt x="2098037" y="28565"/>
                    <a:pt x="2098037" y="38875"/>
                  </a:cubicBezTo>
                  <a:lnTo>
                    <a:pt x="2098037" y="2267440"/>
                  </a:lnTo>
                  <a:cubicBezTo>
                    <a:pt x="2098037" y="2288910"/>
                    <a:pt x="2080632" y="2306315"/>
                    <a:pt x="2059162" y="2306315"/>
                  </a:cubicBezTo>
                  <a:lnTo>
                    <a:pt x="38875" y="2306315"/>
                  </a:lnTo>
                  <a:cubicBezTo>
                    <a:pt x="17405" y="2306315"/>
                    <a:pt x="0" y="2288910"/>
                    <a:pt x="0" y="2267440"/>
                  </a:cubicBezTo>
                  <a:lnTo>
                    <a:pt x="0" y="38875"/>
                  </a:lnTo>
                  <a:cubicBezTo>
                    <a:pt x="0" y="17405"/>
                    <a:pt x="17405" y="0"/>
                    <a:pt x="38875" y="0"/>
                  </a:cubicBezTo>
                  <a:close/>
                </a:path>
              </a:pathLst>
            </a:custGeom>
            <a:solidFill>
              <a:srgbClr val="FFFBF2"/>
            </a:solidFill>
            <a:ln w="19050" cap="rnd">
              <a:solidFill>
                <a:srgbClr val="000000"/>
              </a:solidFill>
              <a:prstDash val="solid"/>
              <a:round/>
            </a:ln>
          </p:spPr>
        </p:sp>
        <p:sp>
          <p:nvSpPr>
            <p:cNvPr name="TextBox 4" id="4"/>
            <p:cNvSpPr txBox="true"/>
            <p:nvPr/>
          </p:nvSpPr>
          <p:spPr>
            <a:xfrm>
              <a:off x="0" y="28575"/>
              <a:ext cx="2098037" cy="2277740"/>
            </a:xfrm>
            <a:prstGeom prst="rect">
              <a:avLst/>
            </a:prstGeom>
          </p:spPr>
          <p:txBody>
            <a:bodyPr anchor="ctr" rtlCol="false" tIns="50800" lIns="50800" bIns="50800" rIns="50800"/>
            <a:lstStyle/>
            <a:p>
              <a:pPr algn="ctr">
                <a:lnSpc>
                  <a:spcPts val="2694"/>
                </a:lnSpc>
              </a:pPr>
            </a:p>
          </p:txBody>
        </p:sp>
      </p:grpSp>
      <p:grpSp>
        <p:nvGrpSpPr>
          <p:cNvPr name="Group 5" id="5"/>
          <p:cNvGrpSpPr/>
          <p:nvPr/>
        </p:nvGrpSpPr>
        <p:grpSpPr>
          <a:xfrm rot="0">
            <a:off x="9958770" y="7295216"/>
            <a:ext cx="6194259" cy="1617987"/>
            <a:chOff x="0" y="0"/>
            <a:chExt cx="1569550" cy="409978"/>
          </a:xfrm>
        </p:grpSpPr>
        <p:sp>
          <p:nvSpPr>
            <p:cNvPr name="Freeform 6" id="6"/>
            <p:cNvSpPr/>
            <p:nvPr/>
          </p:nvSpPr>
          <p:spPr>
            <a:xfrm flipH="false" flipV="false" rot="0">
              <a:off x="0" y="0"/>
              <a:ext cx="1569550" cy="409978"/>
            </a:xfrm>
            <a:custGeom>
              <a:avLst/>
              <a:gdLst/>
              <a:ahLst/>
              <a:cxnLst/>
              <a:rect r="r" b="b" t="t" l="l"/>
              <a:pathLst>
                <a:path h="409978" w="1569550">
                  <a:moveTo>
                    <a:pt x="14998" y="0"/>
                  </a:moveTo>
                  <a:lnTo>
                    <a:pt x="1554552" y="0"/>
                  </a:lnTo>
                  <a:cubicBezTo>
                    <a:pt x="1558529" y="0"/>
                    <a:pt x="1562344" y="1580"/>
                    <a:pt x="1565157" y="4393"/>
                  </a:cubicBezTo>
                  <a:cubicBezTo>
                    <a:pt x="1567970" y="7206"/>
                    <a:pt x="1569550" y="11020"/>
                    <a:pt x="1569550" y="14998"/>
                  </a:cubicBezTo>
                  <a:lnTo>
                    <a:pt x="1569550" y="394980"/>
                  </a:lnTo>
                  <a:cubicBezTo>
                    <a:pt x="1569550" y="403263"/>
                    <a:pt x="1562835" y="409978"/>
                    <a:pt x="1554552" y="409978"/>
                  </a:cubicBezTo>
                  <a:lnTo>
                    <a:pt x="14998" y="409978"/>
                  </a:lnTo>
                  <a:cubicBezTo>
                    <a:pt x="6715" y="409978"/>
                    <a:pt x="0" y="403263"/>
                    <a:pt x="0" y="394980"/>
                  </a:cubicBezTo>
                  <a:lnTo>
                    <a:pt x="0" y="14998"/>
                  </a:lnTo>
                  <a:cubicBezTo>
                    <a:pt x="0" y="6715"/>
                    <a:pt x="6715" y="0"/>
                    <a:pt x="14998" y="0"/>
                  </a:cubicBezTo>
                  <a:close/>
                </a:path>
              </a:pathLst>
            </a:custGeom>
            <a:solidFill>
              <a:srgbClr val="FFFBF2"/>
            </a:solidFill>
            <a:ln w="19050" cap="sq">
              <a:solidFill>
                <a:srgbClr val="000000"/>
              </a:solidFill>
              <a:prstDash val="solid"/>
              <a:miter/>
            </a:ln>
          </p:spPr>
        </p:sp>
        <p:sp>
          <p:nvSpPr>
            <p:cNvPr name="TextBox 7" id="7"/>
            <p:cNvSpPr txBox="true"/>
            <p:nvPr/>
          </p:nvSpPr>
          <p:spPr>
            <a:xfrm>
              <a:off x="0" y="-66675"/>
              <a:ext cx="1569550" cy="476653"/>
            </a:xfrm>
            <a:prstGeom prst="rect">
              <a:avLst/>
            </a:prstGeom>
          </p:spPr>
          <p:txBody>
            <a:bodyPr anchor="ctr" rtlCol="false" tIns="50800" lIns="50800" bIns="50800" rIns="50800"/>
            <a:lstStyle/>
            <a:p>
              <a:pPr algn="ctr" marL="0" indent="0" lvl="0">
                <a:lnSpc>
                  <a:spcPts val="3576"/>
                </a:lnSpc>
                <a:spcBef>
                  <a:spcPct val="0"/>
                </a:spcBef>
              </a:pPr>
            </a:p>
          </p:txBody>
        </p:sp>
      </p:grpSp>
      <p:grpSp>
        <p:nvGrpSpPr>
          <p:cNvPr name="Group 8" id="8"/>
          <p:cNvGrpSpPr/>
          <p:nvPr/>
        </p:nvGrpSpPr>
        <p:grpSpPr>
          <a:xfrm rot="0">
            <a:off x="2034325" y="1501662"/>
            <a:ext cx="6629753" cy="7428193"/>
            <a:chOff x="0" y="0"/>
            <a:chExt cx="8839671" cy="9904258"/>
          </a:xfrm>
        </p:grpSpPr>
        <p:sp>
          <p:nvSpPr>
            <p:cNvPr name="TextBox 9" id="9"/>
            <p:cNvSpPr txBox="true"/>
            <p:nvPr/>
          </p:nvSpPr>
          <p:spPr>
            <a:xfrm rot="0">
              <a:off x="0" y="3786850"/>
              <a:ext cx="8839671" cy="6117408"/>
            </a:xfrm>
            <a:prstGeom prst="rect">
              <a:avLst/>
            </a:prstGeom>
          </p:spPr>
          <p:txBody>
            <a:bodyPr anchor="t" rtlCol="false" tIns="0" lIns="0" bIns="0" rIns="0">
              <a:spAutoFit/>
            </a:bodyPr>
            <a:lstStyle/>
            <a:p>
              <a:pPr algn="l" marL="0" indent="0" lvl="0">
                <a:lnSpc>
                  <a:spcPts val="3039"/>
                </a:lnSpc>
                <a:spcBef>
                  <a:spcPct val="0"/>
                </a:spcBef>
              </a:pPr>
              <a:r>
                <a:rPr lang="en-US" sz="2491" strike="noStrike" u="none">
                  <a:solidFill>
                    <a:srgbClr val="000000"/>
                  </a:solidFill>
                  <a:latin typeface="Now"/>
                  <a:ea typeface="Now"/>
                  <a:cs typeface="Now"/>
                  <a:sym typeface="Now"/>
                </a:rPr>
                <a:t>The </a:t>
              </a:r>
              <a:r>
                <a:rPr lang="en-US" b="true" sz="2491" strike="noStrike" u="none">
                  <a:solidFill>
                    <a:srgbClr val="000000"/>
                  </a:solidFill>
                  <a:latin typeface="Now Bold"/>
                  <a:ea typeface="Now Bold"/>
                  <a:cs typeface="Now Bold"/>
                  <a:sym typeface="Now Bold"/>
                </a:rPr>
                <a:t>Automated Biometric &amp; Face Recognition Attendance System</a:t>
              </a:r>
              <a:r>
                <a:rPr lang="en-US" sz="2491" strike="noStrike" u="none">
                  <a:solidFill>
                    <a:srgbClr val="000000"/>
                  </a:solidFill>
                  <a:latin typeface="Now"/>
                  <a:ea typeface="Now"/>
                  <a:cs typeface="Now"/>
                  <a:sym typeface="Now"/>
                </a:rPr>
                <a:t> utilizes advanced technology to streamline attendance tracking in rural schools. By integrating biometric data and facial recognition algorithms, the system enhances accuracy and efficiency, ensuring that students are accounted for accurately while minimizing administrative workload. This innovative solution aims to transform the educational experience in rural areas.</a:t>
              </a:r>
            </a:p>
          </p:txBody>
        </p:sp>
        <p:sp>
          <p:nvSpPr>
            <p:cNvPr name="TextBox 10" id="10"/>
            <p:cNvSpPr txBox="true"/>
            <p:nvPr/>
          </p:nvSpPr>
          <p:spPr>
            <a:xfrm rot="0">
              <a:off x="0" y="47625"/>
              <a:ext cx="8839671" cy="3053783"/>
            </a:xfrm>
            <a:prstGeom prst="rect">
              <a:avLst/>
            </a:prstGeom>
          </p:spPr>
          <p:txBody>
            <a:bodyPr anchor="t" rtlCol="false" tIns="0" lIns="0" bIns="0" rIns="0">
              <a:spAutoFit/>
            </a:bodyPr>
            <a:lstStyle/>
            <a:p>
              <a:pPr algn="l" marL="0" indent="0" lvl="0">
                <a:lnSpc>
                  <a:spcPts val="5944"/>
                </a:lnSpc>
                <a:spcBef>
                  <a:spcPct val="0"/>
                </a:spcBef>
              </a:pPr>
              <a:r>
                <a:rPr lang="en-US" b="true" sz="5403" strike="noStrike" u="none">
                  <a:solidFill>
                    <a:srgbClr val="000000"/>
                  </a:solidFill>
                  <a:latin typeface="Roca One Heavy"/>
                  <a:ea typeface="Roca One Heavy"/>
                  <a:cs typeface="Roca One Heavy"/>
                  <a:sym typeface="Roca One Heavy"/>
                </a:rPr>
                <a:t>System Architecture of Attendance System</a:t>
              </a:r>
            </a:p>
          </p:txBody>
        </p:sp>
      </p:grpSp>
      <p:sp>
        <p:nvSpPr>
          <p:cNvPr name="TextBox 11" id="11"/>
          <p:cNvSpPr txBox="true"/>
          <p:nvPr/>
        </p:nvSpPr>
        <p:spPr>
          <a:xfrm rot="0">
            <a:off x="10238220" y="7773203"/>
            <a:ext cx="5634223" cy="633439"/>
          </a:xfrm>
          <a:prstGeom prst="rect">
            <a:avLst/>
          </a:prstGeom>
        </p:spPr>
        <p:txBody>
          <a:bodyPr anchor="t" rtlCol="false" tIns="0" lIns="0" bIns="0" rIns="0">
            <a:spAutoFit/>
          </a:bodyPr>
          <a:lstStyle/>
          <a:p>
            <a:pPr algn="ctr" marL="0" indent="0" lvl="0">
              <a:lnSpc>
                <a:spcPts val="2434"/>
              </a:lnSpc>
            </a:pPr>
            <a:r>
              <a:rPr lang="en-US" sz="1872" strike="noStrike" u="none">
                <a:solidFill>
                  <a:srgbClr val="000000"/>
                </a:solidFill>
                <a:latin typeface="Now"/>
                <a:ea typeface="Now"/>
                <a:cs typeface="Now"/>
                <a:sym typeface="Now"/>
              </a:rPr>
              <a:t>A streamlined approach to </a:t>
            </a:r>
            <a:r>
              <a:rPr lang="en-US" b="true" sz="1872" strike="noStrike" u="none">
                <a:solidFill>
                  <a:srgbClr val="000000"/>
                </a:solidFill>
                <a:latin typeface="Now Bold"/>
                <a:ea typeface="Now Bold"/>
                <a:cs typeface="Now Bold"/>
                <a:sym typeface="Now Bold"/>
              </a:rPr>
              <a:t>enhanced attendance management</a:t>
            </a:r>
            <a:r>
              <a:rPr lang="en-US" sz="1872" strike="noStrike" u="none">
                <a:solidFill>
                  <a:srgbClr val="000000"/>
                </a:solidFill>
                <a:latin typeface="Now"/>
                <a:ea typeface="Now"/>
                <a:cs typeface="Now"/>
                <a:sym typeface="Now"/>
              </a:rPr>
              <a:t> and student tracking.</a:t>
            </a:r>
          </a:p>
        </p:txBody>
      </p:sp>
      <p:grpSp>
        <p:nvGrpSpPr>
          <p:cNvPr name="Group 12" id="12"/>
          <p:cNvGrpSpPr/>
          <p:nvPr/>
        </p:nvGrpSpPr>
        <p:grpSpPr>
          <a:xfrm rot="0">
            <a:off x="10239355" y="1654865"/>
            <a:ext cx="5633088" cy="5165093"/>
            <a:chOff x="0" y="0"/>
            <a:chExt cx="886446" cy="812800"/>
          </a:xfrm>
        </p:grpSpPr>
        <p:sp>
          <p:nvSpPr>
            <p:cNvPr name="Freeform 13" id="13"/>
            <p:cNvSpPr/>
            <p:nvPr/>
          </p:nvSpPr>
          <p:spPr>
            <a:xfrm flipH="false" flipV="false" rot="-42000">
              <a:off x="-4932" y="-5385"/>
              <a:ext cx="896309" cy="823569"/>
            </a:xfrm>
            <a:custGeom>
              <a:avLst/>
              <a:gdLst/>
              <a:ahLst/>
              <a:cxnLst/>
              <a:rect r="r" b="b" t="t" l="l"/>
              <a:pathLst>
                <a:path h="823569" w="896309">
                  <a:moveTo>
                    <a:pt x="9930" y="0"/>
                  </a:moveTo>
                  <a:lnTo>
                    <a:pt x="896310" y="10830"/>
                  </a:lnTo>
                  <a:lnTo>
                    <a:pt x="886380" y="823570"/>
                  </a:lnTo>
                  <a:lnTo>
                    <a:pt x="0" y="812740"/>
                  </a:lnTo>
                  <a:close/>
                </a:path>
              </a:pathLst>
            </a:custGeom>
            <a:blipFill>
              <a:blip r:embed="rId2"/>
              <a:stretch>
                <a:fillRect l="-15825" t="-10111" r="-39410" b="-2449"/>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547735" y="1028700"/>
            <a:ext cx="7965984" cy="8756789"/>
            <a:chOff x="0" y="0"/>
            <a:chExt cx="2098037" cy="2306315"/>
          </a:xfrm>
        </p:grpSpPr>
        <p:sp>
          <p:nvSpPr>
            <p:cNvPr name="Freeform 3" id="3"/>
            <p:cNvSpPr/>
            <p:nvPr/>
          </p:nvSpPr>
          <p:spPr>
            <a:xfrm flipH="false" flipV="false" rot="0">
              <a:off x="0" y="0"/>
              <a:ext cx="2098037" cy="2306315"/>
            </a:xfrm>
            <a:custGeom>
              <a:avLst/>
              <a:gdLst/>
              <a:ahLst/>
              <a:cxnLst/>
              <a:rect r="r" b="b" t="t" l="l"/>
              <a:pathLst>
                <a:path h="2306315" w="2098037">
                  <a:moveTo>
                    <a:pt x="38875" y="0"/>
                  </a:moveTo>
                  <a:lnTo>
                    <a:pt x="2059162" y="0"/>
                  </a:lnTo>
                  <a:cubicBezTo>
                    <a:pt x="2069473" y="0"/>
                    <a:pt x="2079360" y="4096"/>
                    <a:pt x="2086651" y="11386"/>
                  </a:cubicBezTo>
                  <a:cubicBezTo>
                    <a:pt x="2093941" y="18677"/>
                    <a:pt x="2098037" y="28565"/>
                    <a:pt x="2098037" y="38875"/>
                  </a:cubicBezTo>
                  <a:lnTo>
                    <a:pt x="2098037" y="2267440"/>
                  </a:lnTo>
                  <a:cubicBezTo>
                    <a:pt x="2098037" y="2288910"/>
                    <a:pt x="2080632" y="2306315"/>
                    <a:pt x="2059162" y="2306315"/>
                  </a:cubicBezTo>
                  <a:lnTo>
                    <a:pt x="38875" y="2306315"/>
                  </a:lnTo>
                  <a:cubicBezTo>
                    <a:pt x="17405" y="2306315"/>
                    <a:pt x="0" y="2288910"/>
                    <a:pt x="0" y="2267440"/>
                  </a:cubicBezTo>
                  <a:lnTo>
                    <a:pt x="0" y="38875"/>
                  </a:lnTo>
                  <a:cubicBezTo>
                    <a:pt x="0" y="17405"/>
                    <a:pt x="17405" y="0"/>
                    <a:pt x="38875" y="0"/>
                  </a:cubicBezTo>
                  <a:close/>
                </a:path>
              </a:pathLst>
            </a:custGeom>
            <a:solidFill>
              <a:srgbClr val="FFFBF2"/>
            </a:solidFill>
            <a:ln w="19050" cap="rnd">
              <a:solidFill>
                <a:srgbClr val="000000"/>
              </a:solidFill>
              <a:prstDash val="solid"/>
              <a:round/>
            </a:ln>
          </p:spPr>
        </p:sp>
        <p:sp>
          <p:nvSpPr>
            <p:cNvPr name="TextBox 4" id="4"/>
            <p:cNvSpPr txBox="true"/>
            <p:nvPr/>
          </p:nvSpPr>
          <p:spPr>
            <a:xfrm>
              <a:off x="0" y="28575"/>
              <a:ext cx="2098037" cy="2277740"/>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9402653" y="2081217"/>
            <a:ext cx="8394282" cy="4721784"/>
          </a:xfrm>
          <a:custGeom>
            <a:avLst/>
            <a:gdLst/>
            <a:ahLst/>
            <a:cxnLst/>
            <a:rect r="r" b="b" t="t" l="l"/>
            <a:pathLst>
              <a:path h="4721784" w="8394282">
                <a:moveTo>
                  <a:pt x="0" y="0"/>
                </a:moveTo>
                <a:lnTo>
                  <a:pt x="8394282" y="0"/>
                </a:lnTo>
                <a:lnTo>
                  <a:pt x="8394282" y="4721783"/>
                </a:lnTo>
                <a:lnTo>
                  <a:pt x="0" y="4721783"/>
                </a:lnTo>
                <a:lnTo>
                  <a:pt x="0" y="0"/>
                </a:lnTo>
                <a:close/>
              </a:path>
            </a:pathLst>
          </a:custGeom>
          <a:blipFill>
            <a:blip r:embed="rId2"/>
            <a:stretch>
              <a:fillRect l="0" t="0" r="0" b="0"/>
            </a:stretch>
          </a:blipFill>
        </p:spPr>
      </p:sp>
      <p:grpSp>
        <p:nvGrpSpPr>
          <p:cNvPr name="Group 6" id="6"/>
          <p:cNvGrpSpPr/>
          <p:nvPr/>
        </p:nvGrpSpPr>
        <p:grpSpPr>
          <a:xfrm rot="0">
            <a:off x="1028700" y="1635442"/>
            <a:ext cx="6629753" cy="3221953"/>
            <a:chOff x="0" y="0"/>
            <a:chExt cx="8839671" cy="4295938"/>
          </a:xfrm>
        </p:grpSpPr>
        <p:sp>
          <p:nvSpPr>
            <p:cNvPr name="TextBox 7" id="7"/>
            <p:cNvSpPr txBox="true"/>
            <p:nvPr/>
          </p:nvSpPr>
          <p:spPr>
            <a:xfrm rot="0">
              <a:off x="0" y="3786850"/>
              <a:ext cx="8839671" cy="509087"/>
            </a:xfrm>
            <a:prstGeom prst="rect">
              <a:avLst/>
            </a:prstGeom>
          </p:spPr>
          <p:txBody>
            <a:bodyPr anchor="t" rtlCol="false" tIns="0" lIns="0" bIns="0" rIns="0">
              <a:spAutoFit/>
            </a:bodyPr>
            <a:lstStyle/>
            <a:p>
              <a:pPr algn="l" marL="0" indent="0" lvl="0">
                <a:lnSpc>
                  <a:spcPts val="3039"/>
                </a:lnSpc>
                <a:spcBef>
                  <a:spcPct val="0"/>
                </a:spcBef>
              </a:pPr>
            </a:p>
          </p:txBody>
        </p:sp>
        <p:sp>
          <p:nvSpPr>
            <p:cNvPr name="TextBox 8" id="8"/>
            <p:cNvSpPr txBox="true"/>
            <p:nvPr/>
          </p:nvSpPr>
          <p:spPr>
            <a:xfrm rot="0">
              <a:off x="0" y="47625"/>
              <a:ext cx="8839671" cy="3053783"/>
            </a:xfrm>
            <a:prstGeom prst="rect">
              <a:avLst/>
            </a:prstGeom>
          </p:spPr>
          <p:txBody>
            <a:bodyPr anchor="t" rtlCol="false" tIns="0" lIns="0" bIns="0" rIns="0">
              <a:spAutoFit/>
            </a:bodyPr>
            <a:lstStyle/>
            <a:p>
              <a:pPr algn="l" marL="0" indent="0" lvl="0">
                <a:lnSpc>
                  <a:spcPts val="5944"/>
                </a:lnSpc>
                <a:spcBef>
                  <a:spcPct val="0"/>
                </a:spcBef>
              </a:pPr>
              <a:r>
                <a:rPr lang="en-US" b="true" sz="5403" strike="noStrike" u="none">
                  <a:solidFill>
                    <a:srgbClr val="000000"/>
                  </a:solidFill>
                  <a:latin typeface="Roca One Heavy"/>
                  <a:ea typeface="Roca One Heavy"/>
                  <a:cs typeface="Roca One Heavy"/>
                  <a:sym typeface="Roca One Heavy"/>
                </a:rPr>
                <a:t>System Architecture of Attendance System</a:t>
              </a:r>
            </a:p>
          </p:txBody>
        </p:sp>
      </p:grpSp>
      <p:sp>
        <p:nvSpPr>
          <p:cNvPr name="TextBox 9" id="9"/>
          <p:cNvSpPr txBox="true"/>
          <p:nvPr/>
        </p:nvSpPr>
        <p:spPr>
          <a:xfrm rot="0">
            <a:off x="1028700" y="4634549"/>
            <a:ext cx="6629753" cy="3441573"/>
          </a:xfrm>
          <a:prstGeom prst="rect">
            <a:avLst/>
          </a:prstGeom>
        </p:spPr>
        <p:txBody>
          <a:bodyPr anchor="t" rtlCol="false" tIns="0" lIns="0" bIns="0" rIns="0">
            <a:spAutoFit/>
          </a:bodyPr>
          <a:lstStyle/>
          <a:p>
            <a:pPr algn="ctr">
              <a:lnSpc>
                <a:spcPts val="2739"/>
              </a:lnSpc>
              <a:spcBef>
                <a:spcPct val="0"/>
              </a:spcBef>
            </a:pPr>
            <a:r>
              <a:rPr lang="en-US" sz="2490">
                <a:solidFill>
                  <a:srgbClr val="000000"/>
                </a:solidFill>
                <a:latin typeface="Now"/>
                <a:ea typeface="Now"/>
                <a:cs typeface="Now"/>
                <a:sym typeface="Now"/>
              </a:rPr>
              <a:t>The system uses </a:t>
            </a:r>
            <a:r>
              <a:rPr lang="en-US" sz="2490">
                <a:solidFill>
                  <a:srgbClr val="000000"/>
                </a:solidFill>
                <a:latin typeface="Now"/>
                <a:ea typeface="Now"/>
                <a:cs typeface="Now"/>
                <a:sym typeface="Now"/>
              </a:rPr>
              <a:t>ML-based face recognition with biometric</a:t>
            </a:r>
            <a:r>
              <a:rPr lang="en-US" sz="2490">
                <a:solidFill>
                  <a:srgbClr val="000000"/>
                </a:solidFill>
                <a:latin typeface="Now"/>
                <a:ea typeface="Now"/>
                <a:cs typeface="Now"/>
                <a:sym typeface="Now"/>
              </a:rPr>
              <a:t> backup to record student attendance. Data is first stored locally for reliability and later synced to a secure cloud database. Teachers and admins can track attendance via dashboards, while parents receive instant SMS/WhatsApp updates. This ensures accuracy, transparency, and easy adoption in rural schools</a:t>
            </a:r>
          </a:p>
        </p:txBody>
      </p:sp>
      <p:grpSp>
        <p:nvGrpSpPr>
          <p:cNvPr name="Group 10" id="10"/>
          <p:cNvGrpSpPr/>
          <p:nvPr/>
        </p:nvGrpSpPr>
        <p:grpSpPr>
          <a:xfrm rot="0">
            <a:off x="10451280" y="7640313"/>
            <a:ext cx="6808020" cy="1617987"/>
            <a:chOff x="0" y="0"/>
            <a:chExt cx="1725070" cy="409978"/>
          </a:xfrm>
        </p:grpSpPr>
        <p:sp>
          <p:nvSpPr>
            <p:cNvPr name="Freeform 11" id="11"/>
            <p:cNvSpPr/>
            <p:nvPr/>
          </p:nvSpPr>
          <p:spPr>
            <a:xfrm flipH="false" flipV="false" rot="0">
              <a:off x="0" y="0"/>
              <a:ext cx="1725070" cy="409978"/>
            </a:xfrm>
            <a:custGeom>
              <a:avLst/>
              <a:gdLst/>
              <a:ahLst/>
              <a:cxnLst/>
              <a:rect r="r" b="b" t="t" l="l"/>
              <a:pathLst>
                <a:path h="409978" w="1725070">
                  <a:moveTo>
                    <a:pt x="13646" y="0"/>
                  </a:moveTo>
                  <a:lnTo>
                    <a:pt x="1711424" y="0"/>
                  </a:lnTo>
                  <a:cubicBezTo>
                    <a:pt x="1718960" y="0"/>
                    <a:pt x="1725070" y="6110"/>
                    <a:pt x="1725070" y="13646"/>
                  </a:cubicBezTo>
                  <a:lnTo>
                    <a:pt x="1725070" y="396332"/>
                  </a:lnTo>
                  <a:cubicBezTo>
                    <a:pt x="1725070" y="403869"/>
                    <a:pt x="1718960" y="409978"/>
                    <a:pt x="1711424" y="409978"/>
                  </a:cubicBezTo>
                  <a:lnTo>
                    <a:pt x="13646" y="409978"/>
                  </a:lnTo>
                  <a:cubicBezTo>
                    <a:pt x="6110" y="409978"/>
                    <a:pt x="0" y="403869"/>
                    <a:pt x="0" y="396332"/>
                  </a:cubicBezTo>
                  <a:lnTo>
                    <a:pt x="0" y="13646"/>
                  </a:lnTo>
                  <a:cubicBezTo>
                    <a:pt x="0" y="6110"/>
                    <a:pt x="6110" y="0"/>
                    <a:pt x="13646" y="0"/>
                  </a:cubicBezTo>
                  <a:close/>
                </a:path>
              </a:pathLst>
            </a:custGeom>
            <a:solidFill>
              <a:srgbClr val="FFFBF2"/>
            </a:solidFill>
            <a:ln w="19050" cap="sq">
              <a:solidFill>
                <a:srgbClr val="000000"/>
              </a:solidFill>
              <a:prstDash val="solid"/>
              <a:miter/>
            </a:ln>
          </p:spPr>
        </p:sp>
        <p:sp>
          <p:nvSpPr>
            <p:cNvPr name="TextBox 12" id="12"/>
            <p:cNvSpPr txBox="true"/>
            <p:nvPr/>
          </p:nvSpPr>
          <p:spPr>
            <a:xfrm>
              <a:off x="0" y="-66675"/>
              <a:ext cx="1725070" cy="476653"/>
            </a:xfrm>
            <a:prstGeom prst="rect">
              <a:avLst/>
            </a:prstGeom>
          </p:spPr>
          <p:txBody>
            <a:bodyPr anchor="ctr" rtlCol="false" tIns="50800" lIns="50800" bIns="50800" rIns="50800"/>
            <a:lstStyle/>
            <a:p>
              <a:pPr algn="ctr" marL="0" indent="0" lvl="0">
                <a:lnSpc>
                  <a:spcPts val="3576"/>
                </a:lnSpc>
                <a:spcBef>
                  <a:spcPct val="0"/>
                </a:spcBef>
              </a:pPr>
            </a:p>
          </p:txBody>
        </p:sp>
      </p:grpSp>
      <p:sp>
        <p:nvSpPr>
          <p:cNvPr name="TextBox 13" id="13"/>
          <p:cNvSpPr txBox="true"/>
          <p:nvPr/>
        </p:nvSpPr>
        <p:spPr>
          <a:xfrm rot="0">
            <a:off x="11038178" y="8120205"/>
            <a:ext cx="5634223" cy="629629"/>
          </a:xfrm>
          <a:prstGeom prst="rect">
            <a:avLst/>
          </a:prstGeom>
        </p:spPr>
        <p:txBody>
          <a:bodyPr anchor="t" rtlCol="false" tIns="0" lIns="0" bIns="0" rIns="0">
            <a:spAutoFit/>
          </a:bodyPr>
          <a:lstStyle/>
          <a:p>
            <a:pPr algn="ctr" marL="0" indent="0" lvl="0">
              <a:lnSpc>
                <a:spcPts val="2434"/>
              </a:lnSpc>
            </a:pPr>
            <a:r>
              <a:rPr lang="en-US" sz="1872" strike="noStrike" u="none">
                <a:solidFill>
                  <a:srgbClr val="000000"/>
                </a:solidFill>
                <a:latin typeface="Now"/>
                <a:ea typeface="Now"/>
                <a:cs typeface="Now"/>
                <a:sym typeface="Now"/>
              </a:rPr>
              <a:t>Smart ML-powered Attendance – </a:t>
            </a:r>
            <a:r>
              <a:rPr lang="en-US" b="true" sz="1872" strike="noStrike" u="none">
                <a:solidFill>
                  <a:srgbClr val="000000"/>
                </a:solidFill>
                <a:latin typeface="Now Bold"/>
                <a:ea typeface="Now Bold"/>
                <a:cs typeface="Now Bold"/>
                <a:sym typeface="Now Bold"/>
              </a:rPr>
              <a:t>Accurate, Reliable, </a:t>
            </a:r>
            <a:r>
              <a:rPr lang="en-US" sz="1872" strike="noStrike" u="none">
                <a:solidFill>
                  <a:srgbClr val="000000"/>
                </a:solidFill>
                <a:latin typeface="Now"/>
                <a:ea typeface="Now"/>
                <a:cs typeface="Now"/>
                <a:sym typeface="Now"/>
              </a:rPr>
              <a:t>and Ready for Rural Schools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6F6E6F"/>
        </a:solidFill>
      </p:bgPr>
    </p:bg>
    <p:spTree>
      <p:nvGrpSpPr>
        <p:cNvPr id="1" name=""/>
        <p:cNvGrpSpPr/>
        <p:nvPr/>
      </p:nvGrpSpPr>
      <p:grpSpPr>
        <a:xfrm>
          <a:off x="0" y="0"/>
          <a:ext cx="0" cy="0"/>
          <a:chOff x="0" y="0"/>
          <a:chExt cx="0" cy="0"/>
        </a:xfrm>
      </p:grpSpPr>
      <p:grpSp>
        <p:nvGrpSpPr>
          <p:cNvPr name="Group 2" id="2"/>
          <p:cNvGrpSpPr/>
          <p:nvPr/>
        </p:nvGrpSpPr>
        <p:grpSpPr>
          <a:xfrm rot="0">
            <a:off x="9270180" y="3700708"/>
            <a:ext cx="7292917" cy="2558973"/>
            <a:chOff x="0" y="0"/>
            <a:chExt cx="1742040" cy="611255"/>
          </a:xfrm>
        </p:grpSpPr>
        <p:sp>
          <p:nvSpPr>
            <p:cNvPr name="Freeform 3" id="3"/>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4" id="4"/>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5" id="5"/>
          <p:cNvGrpSpPr/>
          <p:nvPr/>
        </p:nvGrpSpPr>
        <p:grpSpPr>
          <a:xfrm rot="0">
            <a:off x="1724903" y="3700708"/>
            <a:ext cx="7292917" cy="2558973"/>
            <a:chOff x="0" y="0"/>
            <a:chExt cx="1742040" cy="611255"/>
          </a:xfrm>
        </p:grpSpPr>
        <p:sp>
          <p:nvSpPr>
            <p:cNvPr name="Freeform 6" id="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7" id="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8" id="8"/>
          <p:cNvSpPr txBox="true"/>
          <p:nvPr/>
        </p:nvSpPr>
        <p:spPr>
          <a:xfrm rot="0">
            <a:off x="9739775" y="4279107"/>
            <a:ext cx="6353727" cy="1383125"/>
          </a:xfrm>
          <a:prstGeom prst="rect">
            <a:avLst/>
          </a:prstGeom>
        </p:spPr>
        <p:txBody>
          <a:bodyPr anchor="t" rtlCol="false" tIns="0" lIns="0" bIns="0" rIns="0">
            <a:spAutoFit/>
          </a:bodyPr>
          <a:lstStyle/>
          <a:p>
            <a:pPr algn="ctr" marL="0" indent="0" lvl="0">
              <a:lnSpc>
                <a:spcPts val="3614"/>
              </a:lnSpc>
            </a:pPr>
            <a:r>
              <a:rPr lang="en-US" sz="2962">
                <a:solidFill>
                  <a:srgbClr val="000000"/>
                </a:solidFill>
                <a:latin typeface="Now"/>
                <a:ea typeface="Now"/>
                <a:cs typeface="Now"/>
                <a:sym typeface="Now"/>
              </a:rPr>
              <a:t>Collaborating with school authorities to ensure smooth integration and support.</a:t>
            </a:r>
          </a:p>
        </p:txBody>
      </p:sp>
      <p:sp>
        <p:nvSpPr>
          <p:cNvPr name="TextBox 9" id="9"/>
          <p:cNvSpPr txBox="true"/>
          <p:nvPr/>
        </p:nvSpPr>
        <p:spPr>
          <a:xfrm rot="0">
            <a:off x="2194498" y="4279107"/>
            <a:ext cx="6353727" cy="1383125"/>
          </a:xfrm>
          <a:prstGeom prst="rect">
            <a:avLst/>
          </a:prstGeom>
        </p:spPr>
        <p:txBody>
          <a:bodyPr anchor="t" rtlCol="false" tIns="0" lIns="0" bIns="0" rIns="0">
            <a:spAutoFit/>
          </a:bodyPr>
          <a:lstStyle/>
          <a:p>
            <a:pPr algn="ctr" marL="0" indent="0" lvl="0">
              <a:lnSpc>
                <a:spcPts val="3614"/>
              </a:lnSpc>
            </a:pPr>
            <a:r>
              <a:rPr lang="en-US" sz="2962">
                <a:solidFill>
                  <a:srgbClr val="000000"/>
                </a:solidFill>
                <a:latin typeface="Now"/>
                <a:ea typeface="Now"/>
                <a:cs typeface="Now"/>
                <a:sym typeface="Now"/>
              </a:rPr>
              <a:t>Conducting thorough needs assessment to tailor the system to local requirements.</a:t>
            </a:r>
          </a:p>
        </p:txBody>
      </p:sp>
      <p:grpSp>
        <p:nvGrpSpPr>
          <p:cNvPr name="Group 10" id="10"/>
          <p:cNvGrpSpPr/>
          <p:nvPr/>
        </p:nvGrpSpPr>
        <p:grpSpPr>
          <a:xfrm rot="0">
            <a:off x="9270180" y="6436683"/>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3" id="13"/>
          <p:cNvGrpSpPr/>
          <p:nvPr/>
        </p:nvGrpSpPr>
        <p:grpSpPr>
          <a:xfrm rot="0">
            <a:off x="1724903" y="6436683"/>
            <a:ext cx="7292917" cy="2558973"/>
            <a:chOff x="0" y="0"/>
            <a:chExt cx="1742040" cy="611255"/>
          </a:xfrm>
        </p:grpSpPr>
        <p:sp>
          <p:nvSpPr>
            <p:cNvPr name="Freeform 14" id="14"/>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BF2"/>
            </a:solidFill>
            <a:ln w="19050" cap="sq">
              <a:solidFill>
                <a:srgbClr val="000000"/>
              </a:solidFill>
              <a:prstDash val="solid"/>
              <a:miter/>
            </a:ln>
          </p:spPr>
        </p:sp>
        <p:sp>
          <p:nvSpPr>
            <p:cNvPr name="TextBox 15" id="15"/>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6" id="16"/>
          <p:cNvSpPr txBox="true"/>
          <p:nvPr/>
        </p:nvSpPr>
        <p:spPr>
          <a:xfrm rot="0">
            <a:off x="9739775" y="7021204"/>
            <a:ext cx="6353727" cy="1383125"/>
          </a:xfrm>
          <a:prstGeom prst="rect">
            <a:avLst/>
          </a:prstGeom>
        </p:spPr>
        <p:txBody>
          <a:bodyPr anchor="t" rtlCol="false" tIns="0" lIns="0" bIns="0" rIns="0">
            <a:spAutoFit/>
          </a:bodyPr>
          <a:lstStyle/>
          <a:p>
            <a:pPr algn="ctr" marL="0" indent="0" lvl="0">
              <a:lnSpc>
                <a:spcPts val="3614"/>
              </a:lnSpc>
            </a:pPr>
            <a:r>
              <a:rPr lang="en-US" sz="2962">
                <a:solidFill>
                  <a:srgbClr val="000000"/>
                </a:solidFill>
                <a:latin typeface="Now"/>
                <a:ea typeface="Now"/>
                <a:cs typeface="Now"/>
                <a:sym typeface="Now"/>
              </a:rPr>
              <a:t>Regular monitoring and feedback collection to enhance system effectiveness and user experience.</a:t>
            </a:r>
          </a:p>
        </p:txBody>
      </p:sp>
      <p:sp>
        <p:nvSpPr>
          <p:cNvPr name="TextBox 17" id="17"/>
          <p:cNvSpPr txBox="true"/>
          <p:nvPr/>
        </p:nvSpPr>
        <p:spPr>
          <a:xfrm rot="0">
            <a:off x="2194498" y="7021204"/>
            <a:ext cx="6353727" cy="1383125"/>
          </a:xfrm>
          <a:prstGeom prst="rect">
            <a:avLst/>
          </a:prstGeom>
        </p:spPr>
        <p:txBody>
          <a:bodyPr anchor="t" rtlCol="false" tIns="0" lIns="0" bIns="0" rIns="0">
            <a:spAutoFit/>
          </a:bodyPr>
          <a:lstStyle/>
          <a:p>
            <a:pPr algn="ctr" marL="0" indent="0" lvl="0">
              <a:lnSpc>
                <a:spcPts val="3614"/>
              </a:lnSpc>
            </a:pPr>
            <a:r>
              <a:rPr lang="en-US" sz="2962">
                <a:solidFill>
                  <a:srgbClr val="000000"/>
                </a:solidFill>
                <a:latin typeface="Now"/>
                <a:ea typeface="Now"/>
                <a:cs typeface="Now"/>
                <a:sym typeface="Now"/>
              </a:rPr>
              <a:t>Training staff and students on operating the biometric and face recognition system.</a:t>
            </a:r>
          </a:p>
        </p:txBody>
      </p:sp>
      <p:sp>
        <p:nvSpPr>
          <p:cNvPr name="TextBox 18" id="18"/>
          <p:cNvSpPr txBox="true"/>
          <p:nvPr/>
        </p:nvSpPr>
        <p:spPr>
          <a:xfrm rot="0">
            <a:off x="2125624" y="1359848"/>
            <a:ext cx="14036752" cy="1704975"/>
          </a:xfrm>
          <a:prstGeom prst="rect">
            <a:avLst/>
          </a:prstGeom>
        </p:spPr>
        <p:txBody>
          <a:bodyPr anchor="t" rtlCol="false" tIns="0" lIns="0" bIns="0" rIns="0">
            <a:spAutoFit/>
          </a:bodyPr>
          <a:lstStyle/>
          <a:p>
            <a:pPr algn="ctr" marL="0" indent="0" lvl="0">
              <a:lnSpc>
                <a:spcPts val="6600"/>
              </a:lnSpc>
            </a:pPr>
            <a:r>
              <a:rPr lang="en-US" b="true" sz="6000" strike="noStrike" u="none">
                <a:solidFill>
                  <a:srgbClr val="F7F5F7"/>
                </a:solidFill>
                <a:latin typeface="Roca One Bold"/>
                <a:ea typeface="Roca One Bold"/>
                <a:cs typeface="Roca One Bold"/>
                <a:sym typeface="Roca One Bold"/>
              </a:rPr>
              <a:t>Implementation Plan: Steps for Deployment and Integration in Schools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2A1A2"/>
        </a:solidFill>
      </p:bgPr>
    </p:bg>
    <p:spTree>
      <p:nvGrpSpPr>
        <p:cNvPr id="1" name=""/>
        <p:cNvGrpSpPr/>
        <p:nvPr/>
      </p:nvGrpSpPr>
      <p:grpSpPr>
        <a:xfrm>
          <a:off x="0" y="0"/>
          <a:ext cx="0" cy="0"/>
          <a:chOff x="0" y="0"/>
          <a:chExt cx="0" cy="0"/>
        </a:xfrm>
      </p:grpSpPr>
      <p:grpSp>
        <p:nvGrpSpPr>
          <p:cNvPr name="Group 2" id="2"/>
          <p:cNvGrpSpPr/>
          <p:nvPr/>
        </p:nvGrpSpPr>
        <p:grpSpPr>
          <a:xfrm rot="0">
            <a:off x="1028700" y="765105"/>
            <a:ext cx="9675576" cy="8756789"/>
            <a:chOff x="0" y="0"/>
            <a:chExt cx="2548300" cy="2306315"/>
          </a:xfrm>
        </p:grpSpPr>
        <p:sp>
          <p:nvSpPr>
            <p:cNvPr name="Freeform 3" id="3"/>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FFFBF2"/>
            </a:solidFill>
            <a:ln w="19050" cap="rnd">
              <a:solidFill>
                <a:srgbClr val="000000"/>
              </a:solidFill>
              <a:prstDash val="solid"/>
              <a:round/>
            </a:ln>
          </p:spPr>
        </p:sp>
        <p:sp>
          <p:nvSpPr>
            <p:cNvPr name="TextBox 4" id="4"/>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0">
            <a:off x="9618270" y="2301174"/>
            <a:ext cx="9144000" cy="5246783"/>
          </a:xfrm>
          <a:custGeom>
            <a:avLst/>
            <a:gdLst/>
            <a:ahLst/>
            <a:cxnLst/>
            <a:rect r="r" b="b" t="t" l="l"/>
            <a:pathLst>
              <a:path h="5246783" w="9144000">
                <a:moveTo>
                  <a:pt x="0" y="0"/>
                </a:moveTo>
                <a:lnTo>
                  <a:pt x="9144000" y="0"/>
                </a:lnTo>
                <a:lnTo>
                  <a:pt x="9144000" y="5246783"/>
                </a:lnTo>
                <a:lnTo>
                  <a:pt x="0" y="5246783"/>
                </a:lnTo>
                <a:lnTo>
                  <a:pt x="0" y="0"/>
                </a:lnTo>
                <a:close/>
              </a:path>
            </a:pathLst>
          </a:custGeom>
          <a:blipFill>
            <a:blip r:embed="rId2"/>
            <a:stretch>
              <a:fillRect l="0" t="0" r="0" b="0"/>
            </a:stretch>
          </a:blipFill>
        </p:spPr>
      </p:sp>
      <p:grpSp>
        <p:nvGrpSpPr>
          <p:cNvPr name="Group 6" id="6"/>
          <p:cNvGrpSpPr/>
          <p:nvPr/>
        </p:nvGrpSpPr>
        <p:grpSpPr>
          <a:xfrm rot="0">
            <a:off x="1904775" y="1671097"/>
            <a:ext cx="7923426" cy="6944806"/>
            <a:chOff x="0" y="0"/>
            <a:chExt cx="10564568" cy="9259741"/>
          </a:xfrm>
        </p:grpSpPr>
        <p:sp>
          <p:nvSpPr>
            <p:cNvPr name="TextBox 7" id="7"/>
            <p:cNvSpPr txBox="true"/>
            <p:nvPr/>
          </p:nvSpPr>
          <p:spPr>
            <a:xfrm rot="0">
              <a:off x="0" y="2729401"/>
              <a:ext cx="10564568" cy="6530340"/>
            </a:xfrm>
            <a:prstGeom prst="rect">
              <a:avLst/>
            </a:prstGeom>
          </p:spPr>
          <p:txBody>
            <a:bodyPr anchor="t" rtlCol="false" tIns="0" lIns="0" bIns="0" rIns="0">
              <a:spAutoFit/>
            </a:bodyPr>
            <a:lstStyle/>
            <a:p>
              <a:pPr algn="l" marL="0" indent="0" lvl="0">
                <a:lnSpc>
                  <a:spcPts val="3240"/>
                </a:lnSpc>
              </a:pPr>
              <a:r>
                <a:rPr lang="en-US" sz="2400">
                  <a:solidFill>
                    <a:srgbClr val="000000"/>
                  </a:solidFill>
                  <a:latin typeface="Now"/>
                  <a:ea typeface="Now"/>
                  <a:cs typeface="Now"/>
                  <a:sym typeface="Now"/>
                </a:rPr>
                <a:t>The </a:t>
              </a:r>
              <a:r>
                <a:rPr lang="en-US" b="true" sz="2400">
                  <a:solidFill>
                    <a:srgbClr val="000000"/>
                  </a:solidFill>
                  <a:latin typeface="Now Bold"/>
                  <a:ea typeface="Now Bold"/>
                  <a:cs typeface="Now Bold"/>
                  <a:sym typeface="Now Bold"/>
                </a:rPr>
                <a:t>Automated Biometric &amp; Face Recognition Attendance System</a:t>
              </a:r>
              <a:r>
                <a:rPr lang="en-US" sz="2400">
                  <a:solidFill>
                    <a:srgbClr val="000000"/>
                  </a:solidFill>
                  <a:latin typeface="Now"/>
                  <a:ea typeface="Now"/>
                  <a:cs typeface="Now"/>
                  <a:sym typeface="Now"/>
                </a:rPr>
                <a:t> offers practical applications in rural schools. For instance, it streamlines the attendance process, eliminating manual errors and reducing time spent on roll calls. This system can also enhance security by accurately identifying students, thus preventing unauthorized access. Additionally, it enables teachers to monitor attendance patterns, helping to identify students with frequent absences and providing timely interventions. Such a system not only simplifies administrative tasks but also fosters a more secure and efficient learning environment.</a:t>
              </a:r>
            </a:p>
          </p:txBody>
        </p:sp>
        <p:sp>
          <p:nvSpPr>
            <p:cNvPr name="TextBox 8" id="8"/>
            <p:cNvSpPr txBox="true"/>
            <p:nvPr/>
          </p:nvSpPr>
          <p:spPr>
            <a:xfrm rot="0">
              <a:off x="0" y="57150"/>
              <a:ext cx="10564568" cy="2200063"/>
            </a:xfrm>
            <a:prstGeom prst="rect">
              <a:avLst/>
            </a:prstGeom>
          </p:spPr>
          <p:txBody>
            <a:bodyPr anchor="t" rtlCol="false" tIns="0" lIns="0" bIns="0" rIns="0">
              <a:spAutoFit/>
            </a:bodyPr>
            <a:lstStyle/>
            <a:p>
              <a:pPr algn="l" marL="0" indent="0" lvl="0">
                <a:lnSpc>
                  <a:spcPts val="6379"/>
                </a:lnSpc>
              </a:pPr>
              <a:r>
                <a:rPr lang="en-US" b="true" sz="5799">
                  <a:solidFill>
                    <a:srgbClr val="000000"/>
                  </a:solidFill>
                  <a:latin typeface="Roca One Heavy"/>
                  <a:ea typeface="Roca One Heavy"/>
                  <a:cs typeface="Roca One Heavy"/>
                  <a:sym typeface="Roca One Heavy"/>
                </a:rPr>
                <a:t>Use Cases for Biometric Attendance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Automated Biometric Attendance System</dc:description>
  <dc:identifier>DAGy90CISiE</dc:identifier>
  <dcterms:modified xsi:type="dcterms:W3CDTF">2011-08-01T06:04:30Z</dcterms:modified>
  <cp:revision>1</cp:revision>
  <dc:title>Presentation - Automated Biometric Attendance System</dc:title>
</cp:coreProperties>
</file>