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Open Sauce Medium" charset="1" panose="00000600000000000000"/>
      <p:regular r:id="rId19"/>
    </p:embeddedFont>
    <p:embeddedFont>
      <p:font typeface="Open Sauce Light" charset="1" panose="00000400000000000000"/>
      <p:regular r:id="rId20"/>
    </p:embeddedFont>
    <p:embeddedFont>
      <p:font typeface="Open Sauce Bold" charset="1" panose="00000800000000000000"/>
      <p:regular r:id="rId21"/>
    </p:embeddedFont>
    <p:embeddedFont>
      <p:font typeface="Open Sauce" charset="1" panose="00000500000000000000"/>
      <p:regular r:id="rId22"/>
    </p:embeddedFont>
    <p:embeddedFont>
      <p:font typeface="Canva Sans Bold" charset="1" panose="020B0803030501040103"/>
      <p:regular r:id="rId23"/>
    </p:embeddedFont>
    <p:embeddedFont>
      <p:font typeface="Canva Sans" charset="1" panose="020B0503030501040103"/>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TextBox 2" id="2"/>
          <p:cNvSpPr txBox="true"/>
          <p:nvPr/>
        </p:nvSpPr>
        <p:spPr>
          <a:xfrm rot="0">
            <a:off x="2729617" y="3870960"/>
            <a:ext cx="12828765" cy="2019300"/>
          </a:xfrm>
          <a:prstGeom prst="rect">
            <a:avLst/>
          </a:prstGeom>
        </p:spPr>
        <p:txBody>
          <a:bodyPr anchor="t" rtlCol="false" tIns="0" lIns="0" bIns="0" rIns="0">
            <a:spAutoFit/>
          </a:bodyPr>
          <a:lstStyle/>
          <a:p>
            <a:pPr algn="ctr">
              <a:lnSpc>
                <a:spcPts val="11400"/>
              </a:lnSpc>
            </a:pPr>
            <a:r>
              <a:rPr lang="en-US" sz="9500" b="true">
                <a:solidFill>
                  <a:srgbClr val="9179FA"/>
                </a:solidFill>
                <a:latin typeface="Open Sauce Medium"/>
                <a:ea typeface="Open Sauce Medium"/>
                <a:cs typeface="Open Sauce Medium"/>
                <a:sym typeface="Open Sauce Medium"/>
              </a:rPr>
              <a:t>Sentimental analysis:</a:t>
            </a:r>
          </a:p>
          <a:p>
            <a:pPr algn="ctr">
              <a:lnSpc>
                <a:spcPts val="4560"/>
              </a:lnSpc>
            </a:pPr>
            <a:r>
              <a:rPr lang="en-US" b="true" sz="3800">
                <a:solidFill>
                  <a:srgbClr val="9179FA"/>
                </a:solidFill>
                <a:latin typeface="Open Sauce Medium"/>
                <a:ea typeface="Open Sauce Medium"/>
                <a:cs typeface="Open Sauce Medium"/>
                <a:sym typeface="Open Sauce Medium"/>
              </a:rPr>
              <a:t>                                                  </a:t>
            </a:r>
            <a:r>
              <a:rPr lang="en-US" b="true" sz="3800">
                <a:solidFill>
                  <a:srgbClr val="9179FA"/>
                </a:solidFill>
                <a:latin typeface="Open Sauce Medium"/>
                <a:ea typeface="Open Sauce Medium"/>
                <a:cs typeface="Open Sauce Medium"/>
                <a:sym typeface="Open Sauce Medium"/>
              </a:rPr>
              <a:t>using amazon reviews</a:t>
            </a:r>
          </a:p>
        </p:txBody>
      </p:sp>
      <p:sp>
        <p:nvSpPr>
          <p:cNvPr name="TextBox 3" id="3"/>
          <p:cNvSpPr txBox="true"/>
          <p:nvPr/>
        </p:nvSpPr>
        <p:spPr>
          <a:xfrm rot="0">
            <a:off x="3718671" y="981075"/>
            <a:ext cx="10850658" cy="405765"/>
          </a:xfrm>
          <a:prstGeom prst="rect">
            <a:avLst/>
          </a:prstGeom>
        </p:spPr>
        <p:txBody>
          <a:bodyPr anchor="t" rtlCol="false" tIns="0" lIns="0" bIns="0" rIns="0">
            <a:spAutoFit/>
          </a:bodyPr>
          <a:lstStyle/>
          <a:p>
            <a:pPr algn="ctr">
              <a:lnSpc>
                <a:spcPts val="3359"/>
              </a:lnSpc>
            </a:pPr>
            <a:r>
              <a:rPr lang="en-US" sz="2400" spc="168">
                <a:solidFill>
                  <a:srgbClr val="FFFFFF"/>
                </a:solidFill>
                <a:latin typeface="Open Sauce Light"/>
                <a:ea typeface="Open Sauce Light"/>
                <a:cs typeface="Open Sauce Light"/>
                <a:sym typeface="Open Sauce Light"/>
              </a:rPr>
              <a:t>THE LATEST BREAKTHROUGH EXPLAINED</a:t>
            </a:r>
          </a:p>
        </p:txBody>
      </p:sp>
      <p:sp>
        <p:nvSpPr>
          <p:cNvPr name="TextBox 4" id="4"/>
          <p:cNvSpPr txBox="true"/>
          <p:nvPr/>
        </p:nvSpPr>
        <p:spPr>
          <a:xfrm rot="0">
            <a:off x="10133054" y="8049808"/>
            <a:ext cx="10850658" cy="547370"/>
          </a:xfrm>
          <a:prstGeom prst="rect">
            <a:avLst/>
          </a:prstGeom>
        </p:spPr>
        <p:txBody>
          <a:bodyPr anchor="t" rtlCol="false" tIns="0" lIns="0" bIns="0" rIns="0">
            <a:spAutoFit/>
          </a:bodyPr>
          <a:lstStyle/>
          <a:p>
            <a:pPr algn="ctr">
              <a:lnSpc>
                <a:spcPts val="4479"/>
              </a:lnSpc>
            </a:pPr>
            <a:r>
              <a:rPr lang="en-US" b="true" sz="3199" spc="31">
                <a:solidFill>
                  <a:srgbClr val="FFFFFF"/>
                </a:solidFill>
                <a:latin typeface="Open Sauce Bold"/>
                <a:ea typeface="Open Sauce Bold"/>
                <a:cs typeface="Open Sauce Bold"/>
                <a:sym typeface="Open Sauce Bold"/>
              </a:rPr>
              <a:t>By Team Number 3</a:t>
            </a:r>
          </a:p>
        </p:txBody>
      </p:sp>
      <p:sp>
        <p:nvSpPr>
          <p:cNvPr name="Freeform 5" id="5"/>
          <p:cNvSpPr/>
          <p:nvPr/>
        </p:nvSpPr>
        <p:spPr>
          <a:xfrm flipH="false" flipV="false" rot="0">
            <a:off x="-2718920" y="-4960950"/>
            <a:ext cx="13506576" cy="16009950"/>
          </a:xfrm>
          <a:custGeom>
            <a:avLst/>
            <a:gdLst/>
            <a:ahLst/>
            <a:cxnLst/>
            <a:rect r="r" b="b" t="t" l="l"/>
            <a:pathLst>
              <a:path h="16009950" w="13506576">
                <a:moveTo>
                  <a:pt x="0" y="0"/>
                </a:moveTo>
                <a:lnTo>
                  <a:pt x="13506576" y="0"/>
                </a:lnTo>
                <a:lnTo>
                  <a:pt x="13506576" y="16009950"/>
                </a:lnTo>
                <a:lnTo>
                  <a:pt x="0" y="16009950"/>
                </a:lnTo>
                <a:lnTo>
                  <a:pt x="0" y="0"/>
                </a:lnTo>
                <a:close/>
              </a:path>
            </a:pathLst>
          </a:custGeom>
          <a:blipFill>
            <a:blip r:embed="rId2">
              <a:alphaModFix amt="96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true" flipV="false" rot="-10800000">
            <a:off x="-4155032" y="-1664506"/>
            <a:ext cx="16461989" cy="12511111"/>
          </a:xfrm>
          <a:custGeom>
            <a:avLst/>
            <a:gdLst/>
            <a:ahLst/>
            <a:cxnLst/>
            <a:rect r="r" b="b" t="t" l="l"/>
            <a:pathLst>
              <a:path h="12511111" w="16461989">
                <a:moveTo>
                  <a:pt x="16461989" y="0"/>
                </a:moveTo>
                <a:lnTo>
                  <a:pt x="0" y="0"/>
                </a:lnTo>
                <a:lnTo>
                  <a:pt x="0" y="12511112"/>
                </a:lnTo>
                <a:lnTo>
                  <a:pt x="16461989" y="12511112"/>
                </a:lnTo>
                <a:lnTo>
                  <a:pt x="16461989" y="0"/>
                </a:lnTo>
                <a:close/>
              </a:path>
            </a:pathLst>
          </a:custGeom>
          <a:blipFill>
            <a:blip r:embed="rId2">
              <a:alphaModFix amt="31999"/>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5263322" y="1019175"/>
            <a:ext cx="9357222" cy="1543050"/>
          </a:xfrm>
          <a:prstGeom prst="rect">
            <a:avLst/>
          </a:prstGeom>
        </p:spPr>
        <p:txBody>
          <a:bodyPr anchor="t" rtlCol="false" tIns="0" lIns="0" bIns="0" rIns="0">
            <a:spAutoFit/>
          </a:bodyPr>
          <a:lstStyle/>
          <a:p>
            <a:pPr algn="l">
              <a:lnSpc>
                <a:spcPts val="12119"/>
              </a:lnSpc>
            </a:pPr>
            <a:r>
              <a:rPr lang="en-US" sz="10099" b="true">
                <a:solidFill>
                  <a:srgbClr val="9179FA"/>
                </a:solidFill>
                <a:latin typeface="Open Sauce Bold"/>
                <a:ea typeface="Open Sauce Bold"/>
                <a:cs typeface="Open Sauce Bold"/>
                <a:sym typeface="Open Sauce Bold"/>
              </a:rPr>
              <a:t>Advantages</a:t>
            </a:r>
          </a:p>
        </p:txBody>
      </p:sp>
      <p:sp>
        <p:nvSpPr>
          <p:cNvPr name="TextBox 4" id="4"/>
          <p:cNvSpPr txBox="true"/>
          <p:nvPr/>
        </p:nvSpPr>
        <p:spPr>
          <a:xfrm rot="0">
            <a:off x="498280" y="3202389"/>
            <a:ext cx="17291441" cy="6778625"/>
          </a:xfrm>
          <a:prstGeom prst="rect">
            <a:avLst/>
          </a:prstGeom>
        </p:spPr>
        <p:txBody>
          <a:bodyPr anchor="t" rtlCol="false" tIns="0" lIns="0" bIns="0" rIns="0">
            <a:spAutoFit/>
          </a:bodyPr>
          <a:lstStyle/>
          <a:p>
            <a:pPr algn="ctr" marL="755649" indent="-377824" lvl="1">
              <a:lnSpc>
                <a:spcPts val="4899"/>
              </a:lnSpc>
              <a:buFont typeface="Arial"/>
              <a:buChar char="•"/>
            </a:pPr>
            <a:r>
              <a:rPr lang="en-US" sz="3499">
                <a:solidFill>
                  <a:srgbClr val="FFFFFF"/>
                </a:solidFill>
                <a:latin typeface="Canva Sans"/>
                <a:ea typeface="Canva Sans"/>
                <a:cs typeface="Canva Sans"/>
                <a:sym typeface="Canva Sans"/>
              </a:rPr>
              <a:t>A lower cost than traditional methods of getting customer insight.</a:t>
            </a:r>
          </a:p>
          <a:p>
            <a:pPr algn="ctr">
              <a:lnSpc>
                <a:spcPts val="4899"/>
              </a:lnSpc>
            </a:pPr>
          </a:p>
          <a:p>
            <a:pPr algn="ctr" marL="755649" indent="-377824" lvl="1">
              <a:lnSpc>
                <a:spcPts val="4899"/>
              </a:lnSpc>
              <a:buFont typeface="Arial"/>
              <a:buChar char="•"/>
            </a:pPr>
            <a:r>
              <a:rPr lang="en-US" sz="3499">
                <a:solidFill>
                  <a:srgbClr val="FFFFFF"/>
                </a:solidFill>
                <a:latin typeface="Canva Sans"/>
                <a:ea typeface="Canva Sans"/>
                <a:cs typeface="Canva Sans"/>
                <a:sym typeface="Canva Sans"/>
              </a:rPr>
              <a:t>A faster way of getting insight from customer data.</a:t>
            </a:r>
          </a:p>
          <a:p>
            <a:pPr algn="ctr">
              <a:lnSpc>
                <a:spcPts val="4899"/>
              </a:lnSpc>
            </a:pPr>
          </a:p>
          <a:p>
            <a:pPr algn="ctr" marL="755649" indent="-377824" lvl="1">
              <a:lnSpc>
                <a:spcPts val="4899"/>
              </a:lnSpc>
              <a:buFont typeface="Arial"/>
              <a:buChar char="•"/>
            </a:pPr>
            <a:r>
              <a:rPr lang="en-US" sz="3499">
                <a:solidFill>
                  <a:srgbClr val="FFFFFF"/>
                </a:solidFill>
                <a:latin typeface="Canva Sans"/>
                <a:ea typeface="Canva Sans"/>
                <a:cs typeface="Canva Sans"/>
                <a:sym typeface="Canva Sans"/>
              </a:rPr>
              <a:t>As 80% of all data in business consists of words, the Sentiment Engine is an essential tool for making sense of it all.</a:t>
            </a:r>
          </a:p>
          <a:p>
            <a:pPr algn="ctr">
              <a:lnSpc>
                <a:spcPts val="4899"/>
              </a:lnSpc>
            </a:pPr>
          </a:p>
          <a:p>
            <a:pPr algn="ctr" marL="755649" indent="-377824" lvl="1">
              <a:lnSpc>
                <a:spcPts val="4899"/>
              </a:lnSpc>
              <a:buFont typeface="Arial"/>
              <a:buChar char="•"/>
            </a:pPr>
            <a:r>
              <a:rPr lang="en-US" sz="3499">
                <a:solidFill>
                  <a:srgbClr val="FFFFFF"/>
                </a:solidFill>
                <a:latin typeface="Canva Sans"/>
                <a:ea typeface="Canva Sans"/>
                <a:cs typeface="Canva Sans"/>
                <a:sym typeface="Canva Sans"/>
              </a:rPr>
              <a:t>More accurate and insightfull customer perceptions and feedback.</a:t>
            </a:r>
          </a:p>
          <a:p>
            <a:pPr algn="ctr">
              <a:lnSpc>
                <a:spcPts val="4899"/>
              </a:lnSpc>
            </a:pPr>
          </a:p>
          <a:p>
            <a:pPr algn="ctr">
              <a:lnSpc>
                <a:spcPts val="4899"/>
              </a:lnSpc>
            </a:pPr>
          </a:p>
          <a:p>
            <a:pPr algn="ctr">
              <a:lnSpc>
                <a:spcPts val="4899"/>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2783989" y="2949523"/>
            <a:ext cx="12720022" cy="7155012"/>
          </a:xfrm>
          <a:custGeom>
            <a:avLst/>
            <a:gdLst/>
            <a:ahLst/>
            <a:cxnLst/>
            <a:rect r="r" b="b" t="t" l="l"/>
            <a:pathLst>
              <a:path h="7155012" w="12720022">
                <a:moveTo>
                  <a:pt x="0" y="0"/>
                </a:moveTo>
                <a:lnTo>
                  <a:pt x="12720022" y="0"/>
                </a:lnTo>
                <a:lnTo>
                  <a:pt x="12720022" y="7155013"/>
                </a:lnTo>
                <a:lnTo>
                  <a:pt x="0" y="7155013"/>
                </a:lnTo>
                <a:lnTo>
                  <a:pt x="0" y="0"/>
                </a:lnTo>
                <a:close/>
              </a:path>
            </a:pathLst>
          </a:custGeom>
          <a:blipFill>
            <a:blip r:embed="rId2"/>
            <a:stretch>
              <a:fillRect l="0" t="0" r="0" b="0"/>
            </a:stretch>
          </a:blipFill>
        </p:spPr>
      </p:sp>
      <p:sp>
        <p:nvSpPr>
          <p:cNvPr name="TextBox 3" id="3"/>
          <p:cNvSpPr txBox="true"/>
          <p:nvPr/>
        </p:nvSpPr>
        <p:spPr>
          <a:xfrm rot="0">
            <a:off x="351062" y="461715"/>
            <a:ext cx="17677332" cy="1394452"/>
          </a:xfrm>
          <a:prstGeom prst="rect">
            <a:avLst/>
          </a:prstGeom>
        </p:spPr>
        <p:txBody>
          <a:bodyPr anchor="t" rtlCol="false" tIns="0" lIns="0" bIns="0" rIns="0">
            <a:spAutoFit/>
          </a:bodyPr>
          <a:lstStyle/>
          <a:p>
            <a:pPr algn="ctr">
              <a:lnSpc>
                <a:spcPts val="11340"/>
              </a:lnSpc>
            </a:pPr>
            <a:r>
              <a:rPr lang="en-US" sz="8100" b="true">
                <a:solidFill>
                  <a:srgbClr val="9976FF"/>
                </a:solidFill>
                <a:latin typeface="Canva Sans Bold"/>
                <a:ea typeface="Canva Sans Bold"/>
                <a:cs typeface="Canva Sans Bold"/>
                <a:sym typeface="Canva Sans Bold"/>
              </a:rPr>
              <a:t>sentimental analysis :Negative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2858001" y="2240390"/>
            <a:ext cx="13346537" cy="7507427"/>
          </a:xfrm>
          <a:custGeom>
            <a:avLst/>
            <a:gdLst/>
            <a:ahLst/>
            <a:cxnLst/>
            <a:rect r="r" b="b" t="t" l="l"/>
            <a:pathLst>
              <a:path h="7507427" w="13346537">
                <a:moveTo>
                  <a:pt x="0" y="0"/>
                </a:moveTo>
                <a:lnTo>
                  <a:pt x="13346537" y="0"/>
                </a:lnTo>
                <a:lnTo>
                  <a:pt x="13346537" y="7507427"/>
                </a:lnTo>
                <a:lnTo>
                  <a:pt x="0" y="7507427"/>
                </a:lnTo>
                <a:lnTo>
                  <a:pt x="0" y="0"/>
                </a:lnTo>
                <a:close/>
              </a:path>
            </a:pathLst>
          </a:custGeom>
          <a:blipFill>
            <a:blip r:embed="rId2"/>
            <a:stretch>
              <a:fillRect l="0" t="0" r="0" b="0"/>
            </a:stretch>
          </a:blipFill>
        </p:spPr>
      </p:sp>
      <p:sp>
        <p:nvSpPr>
          <p:cNvPr name="TextBox 3" id="3"/>
          <p:cNvSpPr txBox="true"/>
          <p:nvPr/>
        </p:nvSpPr>
        <p:spPr>
          <a:xfrm rot="0">
            <a:off x="-207295" y="285733"/>
            <a:ext cx="18495295" cy="1402375"/>
          </a:xfrm>
          <a:prstGeom prst="rect">
            <a:avLst/>
          </a:prstGeom>
        </p:spPr>
        <p:txBody>
          <a:bodyPr anchor="t" rtlCol="false" tIns="0" lIns="0" bIns="0" rIns="0">
            <a:spAutoFit/>
          </a:bodyPr>
          <a:lstStyle/>
          <a:p>
            <a:pPr algn="ctr">
              <a:lnSpc>
                <a:spcPts val="11428"/>
              </a:lnSpc>
            </a:pPr>
            <a:r>
              <a:rPr lang="en-US" sz="8163" b="true">
                <a:solidFill>
                  <a:srgbClr val="9976FF"/>
                </a:solidFill>
                <a:latin typeface="Canva Sans Bold"/>
                <a:ea typeface="Canva Sans Bold"/>
                <a:cs typeface="Canva Sans Bold"/>
                <a:sym typeface="Canva Sans Bold"/>
              </a:rPr>
              <a:t>Sentimental</a:t>
            </a:r>
            <a:r>
              <a:rPr lang="en-US" b="true" sz="8163">
                <a:solidFill>
                  <a:srgbClr val="9976FF"/>
                </a:solidFill>
                <a:latin typeface="Canva Sans Bold"/>
                <a:ea typeface="Canva Sans Bold"/>
                <a:cs typeface="Canva Sans Bold"/>
                <a:sym typeface="Canva Sans Bold"/>
              </a:rPr>
              <a:t> analysis :Positive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8913313">
            <a:off x="5628595" y="-4100810"/>
            <a:ext cx="17155205" cy="13942503"/>
          </a:xfrm>
          <a:custGeom>
            <a:avLst/>
            <a:gdLst/>
            <a:ahLst/>
            <a:cxnLst/>
            <a:rect r="r" b="b" t="t" l="l"/>
            <a:pathLst>
              <a:path h="13942503" w="17155205">
                <a:moveTo>
                  <a:pt x="0" y="0"/>
                </a:moveTo>
                <a:lnTo>
                  <a:pt x="17155205" y="0"/>
                </a:lnTo>
                <a:lnTo>
                  <a:pt x="17155205" y="13942503"/>
                </a:lnTo>
                <a:lnTo>
                  <a:pt x="0" y="13942503"/>
                </a:lnTo>
                <a:lnTo>
                  <a:pt x="0" y="0"/>
                </a:lnTo>
                <a:close/>
              </a:path>
            </a:pathLst>
          </a:custGeom>
          <a:blipFill>
            <a:blip r:embed="rId2">
              <a:alphaModFix amt="34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3418435"/>
            <a:ext cx="9535200" cy="3981450"/>
          </a:xfrm>
          <a:prstGeom prst="rect">
            <a:avLst/>
          </a:prstGeom>
        </p:spPr>
        <p:txBody>
          <a:bodyPr anchor="t" rtlCol="false" tIns="0" lIns="0" bIns="0" rIns="0">
            <a:spAutoFit/>
          </a:bodyPr>
          <a:lstStyle/>
          <a:p>
            <a:pPr algn="l">
              <a:lnSpc>
                <a:spcPts val="15718"/>
              </a:lnSpc>
            </a:pPr>
          </a:p>
          <a:p>
            <a:pPr algn="l">
              <a:lnSpc>
                <a:spcPts val="15718"/>
              </a:lnSpc>
            </a:pPr>
            <a:r>
              <a:rPr lang="en-US" sz="13098" b="true">
                <a:solidFill>
                  <a:srgbClr val="9179FA"/>
                </a:solidFill>
                <a:latin typeface="Open Sauce Bold"/>
                <a:ea typeface="Open Sauce Bold"/>
                <a:cs typeface="Open Sauce Bold"/>
                <a:sym typeface="Open Sauce Bold"/>
              </a:rPr>
              <a:t>Thank You</a:t>
            </a:r>
          </a:p>
        </p:txBody>
      </p:sp>
      <p:sp>
        <p:nvSpPr>
          <p:cNvPr name="TextBox 4" id="4"/>
          <p:cNvSpPr txBox="true"/>
          <p:nvPr/>
        </p:nvSpPr>
        <p:spPr>
          <a:xfrm rot="0">
            <a:off x="1028700" y="7333210"/>
            <a:ext cx="9535200" cy="523875"/>
          </a:xfrm>
          <a:prstGeom prst="rect">
            <a:avLst/>
          </a:prstGeom>
        </p:spPr>
        <p:txBody>
          <a:bodyPr anchor="t" rtlCol="false" tIns="0" lIns="0" bIns="0" rIns="0">
            <a:spAutoFit/>
          </a:bodyPr>
          <a:lstStyle/>
          <a:p>
            <a:pPr algn="l">
              <a:lnSpc>
                <a:spcPts val="4200"/>
              </a:lnSpc>
            </a:pPr>
            <a:r>
              <a:rPr lang="en-US" sz="3000" b="true">
                <a:solidFill>
                  <a:srgbClr val="FFFFFF"/>
                </a:solidFill>
                <a:latin typeface="Open Sauce Medium"/>
                <a:ea typeface="Open Sauce Medium"/>
                <a:cs typeface="Open Sauce Medium"/>
                <a:sym typeface="Open Sauce Medium"/>
              </a:rPr>
              <a:t>Send it to us!</a:t>
            </a:r>
            <a:r>
              <a:rPr lang="en-US" sz="3000">
                <a:solidFill>
                  <a:srgbClr val="FFFFFF"/>
                </a:solidFill>
                <a:latin typeface="Open Sauce Light"/>
                <a:ea typeface="Open Sauce Light"/>
                <a:cs typeface="Open Sauce Light"/>
                <a:sym typeface="Open Sauce Light"/>
              </a:rPr>
              <a:t> We hope you learned something new.</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8913313">
            <a:off x="7876408" y="-3487336"/>
            <a:ext cx="17155205" cy="13942503"/>
          </a:xfrm>
          <a:custGeom>
            <a:avLst/>
            <a:gdLst/>
            <a:ahLst/>
            <a:cxnLst/>
            <a:rect r="r" b="b" t="t" l="l"/>
            <a:pathLst>
              <a:path h="13942503" w="17155205">
                <a:moveTo>
                  <a:pt x="0" y="0"/>
                </a:moveTo>
                <a:lnTo>
                  <a:pt x="17155205" y="0"/>
                </a:lnTo>
                <a:lnTo>
                  <a:pt x="17155205" y="13942503"/>
                </a:lnTo>
                <a:lnTo>
                  <a:pt x="0" y="13942503"/>
                </a:lnTo>
                <a:lnTo>
                  <a:pt x="0" y="0"/>
                </a:lnTo>
                <a:close/>
              </a:path>
            </a:pathLst>
          </a:custGeom>
          <a:blipFill>
            <a:blip r:embed="rId2">
              <a:alphaModFix amt="34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007859" y="33338"/>
            <a:ext cx="9535200" cy="1990725"/>
          </a:xfrm>
          <a:prstGeom prst="rect">
            <a:avLst/>
          </a:prstGeom>
        </p:spPr>
        <p:txBody>
          <a:bodyPr anchor="t" rtlCol="false" tIns="0" lIns="0" bIns="0" rIns="0">
            <a:spAutoFit/>
          </a:bodyPr>
          <a:lstStyle/>
          <a:p>
            <a:pPr algn="l">
              <a:lnSpc>
                <a:spcPts val="15718"/>
              </a:lnSpc>
            </a:pPr>
            <a:r>
              <a:rPr lang="en-US" sz="13098">
                <a:solidFill>
                  <a:srgbClr val="FFFFFF"/>
                </a:solidFill>
                <a:latin typeface="Open Sauce"/>
                <a:ea typeface="Open Sauce"/>
                <a:cs typeface="Open Sauce"/>
                <a:sym typeface="Open Sauce"/>
              </a:rPr>
              <a:t>outline</a:t>
            </a:r>
          </a:p>
        </p:txBody>
      </p:sp>
      <p:sp>
        <p:nvSpPr>
          <p:cNvPr name="TextBox 4" id="4"/>
          <p:cNvSpPr txBox="true"/>
          <p:nvPr/>
        </p:nvSpPr>
        <p:spPr>
          <a:xfrm rot="0">
            <a:off x="1028700" y="9076142"/>
            <a:ext cx="9535200" cy="523875"/>
          </a:xfrm>
          <a:prstGeom prst="rect">
            <a:avLst/>
          </a:prstGeom>
        </p:spPr>
        <p:txBody>
          <a:bodyPr anchor="t" rtlCol="false" tIns="0" lIns="0" bIns="0" rIns="0">
            <a:spAutoFit/>
          </a:bodyPr>
          <a:lstStyle/>
          <a:p>
            <a:pPr algn="l">
              <a:lnSpc>
                <a:spcPts val="4200"/>
              </a:lnSpc>
            </a:pPr>
            <a:r>
              <a:rPr lang="en-US" sz="3000" b="true">
                <a:solidFill>
                  <a:srgbClr val="FFFFFF"/>
                </a:solidFill>
                <a:latin typeface="Open Sauce Medium"/>
                <a:ea typeface="Open Sauce Medium"/>
                <a:cs typeface="Open Sauce Medium"/>
                <a:sym typeface="Open Sauce Medium"/>
              </a:rPr>
              <a:t>Send it to us!</a:t>
            </a:r>
            <a:r>
              <a:rPr lang="en-US" sz="3000">
                <a:solidFill>
                  <a:srgbClr val="FFFFFF"/>
                </a:solidFill>
                <a:latin typeface="Open Sauce Light"/>
                <a:ea typeface="Open Sauce Light"/>
                <a:cs typeface="Open Sauce Light"/>
                <a:sym typeface="Open Sauce Light"/>
              </a:rPr>
              <a:t> We hope you learned something new.</a:t>
            </a:r>
          </a:p>
        </p:txBody>
      </p:sp>
      <p:sp>
        <p:nvSpPr>
          <p:cNvPr name="TextBox 5" id="5"/>
          <p:cNvSpPr txBox="true"/>
          <p:nvPr/>
        </p:nvSpPr>
        <p:spPr>
          <a:xfrm rot="0">
            <a:off x="3780139" y="3388665"/>
            <a:ext cx="2551410" cy="887095"/>
          </a:xfrm>
          <a:prstGeom prst="rect">
            <a:avLst/>
          </a:prstGeom>
        </p:spPr>
        <p:txBody>
          <a:bodyPr anchor="t" rtlCol="false" tIns="0" lIns="0" bIns="0" rIns="0">
            <a:spAutoFit/>
          </a:bodyPr>
          <a:lstStyle/>
          <a:p>
            <a:pPr algn="ctr">
              <a:lnSpc>
                <a:spcPts val="7279"/>
              </a:lnSpc>
            </a:pPr>
            <a:r>
              <a:rPr lang="en-US" sz="5199" b="true">
                <a:solidFill>
                  <a:srgbClr val="FFFFFF"/>
                </a:solidFill>
                <a:latin typeface="Canva Sans Bold"/>
                <a:ea typeface="Canva Sans Bold"/>
                <a:cs typeface="Canva Sans Bold"/>
                <a:sym typeface="Canva Sans Bold"/>
              </a:rPr>
              <a:t>2.About</a:t>
            </a:r>
          </a:p>
        </p:txBody>
      </p:sp>
      <p:sp>
        <p:nvSpPr>
          <p:cNvPr name="TextBox 6" id="6"/>
          <p:cNvSpPr txBox="true"/>
          <p:nvPr/>
        </p:nvSpPr>
        <p:spPr>
          <a:xfrm rot="0">
            <a:off x="3840326" y="7365365"/>
            <a:ext cx="5461992" cy="887095"/>
          </a:xfrm>
          <a:prstGeom prst="rect">
            <a:avLst/>
          </a:prstGeom>
        </p:spPr>
        <p:txBody>
          <a:bodyPr anchor="t" rtlCol="false" tIns="0" lIns="0" bIns="0" rIns="0">
            <a:spAutoFit/>
          </a:bodyPr>
          <a:lstStyle/>
          <a:p>
            <a:pPr algn="ctr">
              <a:lnSpc>
                <a:spcPts val="7279"/>
              </a:lnSpc>
            </a:pPr>
            <a:r>
              <a:rPr lang="en-US" sz="5199" b="true">
                <a:solidFill>
                  <a:srgbClr val="FFFFFF"/>
                </a:solidFill>
                <a:latin typeface="Canva Sans Bold"/>
                <a:ea typeface="Canva Sans Bold"/>
                <a:cs typeface="Canva Sans Bold"/>
                <a:sym typeface="Canva Sans Bold"/>
              </a:rPr>
              <a:t>7.output samples</a:t>
            </a:r>
          </a:p>
        </p:txBody>
      </p:sp>
      <p:sp>
        <p:nvSpPr>
          <p:cNvPr name="TextBox 7" id="7"/>
          <p:cNvSpPr txBox="true"/>
          <p:nvPr/>
        </p:nvSpPr>
        <p:spPr>
          <a:xfrm rot="0">
            <a:off x="3780139" y="4180511"/>
            <a:ext cx="3635474" cy="887095"/>
          </a:xfrm>
          <a:prstGeom prst="rect">
            <a:avLst/>
          </a:prstGeom>
        </p:spPr>
        <p:txBody>
          <a:bodyPr anchor="t" rtlCol="false" tIns="0" lIns="0" bIns="0" rIns="0">
            <a:spAutoFit/>
          </a:bodyPr>
          <a:lstStyle/>
          <a:p>
            <a:pPr algn="ctr">
              <a:lnSpc>
                <a:spcPts val="7279"/>
              </a:lnSpc>
            </a:pPr>
            <a:r>
              <a:rPr lang="en-US" sz="5199" b="true">
                <a:solidFill>
                  <a:srgbClr val="FFFFFF"/>
                </a:solidFill>
                <a:latin typeface="Canva Sans Bold"/>
                <a:ea typeface="Canva Sans Bold"/>
                <a:cs typeface="Canva Sans Bold"/>
                <a:sym typeface="Canva Sans Bold"/>
              </a:rPr>
              <a:t>3.Examples</a:t>
            </a:r>
          </a:p>
        </p:txBody>
      </p:sp>
      <p:sp>
        <p:nvSpPr>
          <p:cNvPr name="TextBox 8" id="8"/>
          <p:cNvSpPr txBox="true"/>
          <p:nvPr/>
        </p:nvSpPr>
        <p:spPr>
          <a:xfrm rot="0">
            <a:off x="3780139" y="4913936"/>
            <a:ext cx="4483100" cy="887095"/>
          </a:xfrm>
          <a:prstGeom prst="rect">
            <a:avLst/>
          </a:prstGeom>
        </p:spPr>
        <p:txBody>
          <a:bodyPr anchor="t" rtlCol="false" tIns="0" lIns="0" bIns="0" rIns="0">
            <a:spAutoFit/>
          </a:bodyPr>
          <a:lstStyle/>
          <a:p>
            <a:pPr algn="ctr">
              <a:lnSpc>
                <a:spcPts val="7279"/>
              </a:lnSpc>
            </a:pPr>
            <a:r>
              <a:rPr lang="en-US" sz="5199" b="true">
                <a:solidFill>
                  <a:srgbClr val="FFFFFF"/>
                </a:solidFill>
                <a:latin typeface="Canva Sans Bold"/>
                <a:ea typeface="Canva Sans Bold"/>
                <a:cs typeface="Canva Sans Bold"/>
                <a:sym typeface="Canva Sans Bold"/>
              </a:rPr>
              <a:t>4. Application</a:t>
            </a:r>
          </a:p>
        </p:txBody>
      </p:sp>
      <p:sp>
        <p:nvSpPr>
          <p:cNvPr name="TextBox 9" id="9"/>
          <p:cNvSpPr txBox="true"/>
          <p:nvPr/>
        </p:nvSpPr>
        <p:spPr>
          <a:xfrm rot="0">
            <a:off x="3862353" y="6573520"/>
            <a:ext cx="4387056" cy="887095"/>
          </a:xfrm>
          <a:prstGeom prst="rect">
            <a:avLst/>
          </a:prstGeom>
        </p:spPr>
        <p:txBody>
          <a:bodyPr anchor="t" rtlCol="false" tIns="0" lIns="0" bIns="0" rIns="0">
            <a:spAutoFit/>
          </a:bodyPr>
          <a:lstStyle/>
          <a:p>
            <a:pPr algn="ctr">
              <a:lnSpc>
                <a:spcPts val="7279"/>
              </a:lnSpc>
            </a:pPr>
            <a:r>
              <a:rPr lang="en-US" sz="5199" b="true">
                <a:solidFill>
                  <a:srgbClr val="FFFFFF"/>
                </a:solidFill>
                <a:latin typeface="Canva Sans Bold"/>
                <a:ea typeface="Canva Sans Bold"/>
                <a:cs typeface="Canva Sans Bold"/>
                <a:sym typeface="Canva Sans Bold"/>
              </a:rPr>
              <a:t>6.Advantages</a:t>
            </a:r>
          </a:p>
        </p:txBody>
      </p:sp>
      <p:sp>
        <p:nvSpPr>
          <p:cNvPr name="TextBox 10" id="10"/>
          <p:cNvSpPr txBox="true"/>
          <p:nvPr/>
        </p:nvSpPr>
        <p:spPr>
          <a:xfrm rot="0">
            <a:off x="3189278" y="2655240"/>
            <a:ext cx="5214045" cy="887095"/>
          </a:xfrm>
          <a:prstGeom prst="rect">
            <a:avLst/>
          </a:prstGeom>
        </p:spPr>
        <p:txBody>
          <a:bodyPr anchor="t" rtlCol="false" tIns="0" lIns="0" bIns="0" rIns="0">
            <a:spAutoFit/>
          </a:bodyPr>
          <a:lstStyle/>
          <a:p>
            <a:pPr algn="ctr" marL="1122679" indent="-561340" lvl="1">
              <a:lnSpc>
                <a:spcPts val="7279"/>
              </a:lnSpc>
              <a:buAutoNum type="arabicPeriod" startAt="1"/>
            </a:pPr>
            <a:r>
              <a:rPr lang="en-US" b="true" sz="5199">
                <a:solidFill>
                  <a:srgbClr val="FFFFFF"/>
                </a:solidFill>
                <a:latin typeface="Canva Sans Bold"/>
                <a:ea typeface="Canva Sans Bold"/>
                <a:cs typeface="Canva Sans Bold"/>
                <a:sym typeface="Canva Sans Bold"/>
              </a:rPr>
              <a:t>Introduction</a:t>
            </a:r>
          </a:p>
        </p:txBody>
      </p:sp>
      <p:sp>
        <p:nvSpPr>
          <p:cNvPr name="TextBox 11" id="11"/>
          <p:cNvSpPr txBox="true"/>
          <p:nvPr/>
        </p:nvSpPr>
        <p:spPr>
          <a:xfrm rot="0">
            <a:off x="3862353" y="5705781"/>
            <a:ext cx="5776020" cy="887095"/>
          </a:xfrm>
          <a:prstGeom prst="rect">
            <a:avLst/>
          </a:prstGeom>
        </p:spPr>
        <p:txBody>
          <a:bodyPr anchor="t" rtlCol="false" tIns="0" lIns="0" bIns="0" rIns="0">
            <a:spAutoFit/>
          </a:bodyPr>
          <a:lstStyle/>
          <a:p>
            <a:pPr algn="ctr">
              <a:lnSpc>
                <a:spcPts val="7279"/>
              </a:lnSpc>
            </a:pPr>
            <a:r>
              <a:rPr lang="en-US" sz="5199" b="true">
                <a:solidFill>
                  <a:srgbClr val="FFFFFF"/>
                </a:solidFill>
                <a:latin typeface="Canva Sans Bold"/>
                <a:ea typeface="Canva Sans Bold"/>
                <a:cs typeface="Canva Sans Bold"/>
                <a:sym typeface="Canva Sans Bold"/>
              </a:rPr>
              <a:t>5.Implementation</a:t>
            </a:r>
          </a:p>
        </p:txBody>
      </p:sp>
    </p:spTree>
  </p:cSld>
  <p:clrMapOvr>
    <a:masterClrMapping/>
  </p:clrMapOvr>
  <p:transition spd="slow">
    <p:push dir="l"/>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true" flipV="false" rot="0">
            <a:off x="2390712" y="-4805040"/>
            <a:ext cx="13506576" cy="16009950"/>
          </a:xfrm>
          <a:custGeom>
            <a:avLst/>
            <a:gdLst/>
            <a:ahLst/>
            <a:cxnLst/>
            <a:rect r="r" b="b" t="t" l="l"/>
            <a:pathLst>
              <a:path h="16009950" w="13506576">
                <a:moveTo>
                  <a:pt x="13506576" y="0"/>
                </a:moveTo>
                <a:lnTo>
                  <a:pt x="0" y="0"/>
                </a:lnTo>
                <a:lnTo>
                  <a:pt x="0" y="16009950"/>
                </a:lnTo>
                <a:lnTo>
                  <a:pt x="13506576" y="16009950"/>
                </a:lnTo>
                <a:lnTo>
                  <a:pt x="1350657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564197" y="1292667"/>
            <a:ext cx="17649373" cy="1028700"/>
          </a:xfrm>
          <a:prstGeom prst="rect">
            <a:avLst/>
          </a:prstGeom>
        </p:spPr>
        <p:txBody>
          <a:bodyPr anchor="t" rtlCol="false" tIns="0" lIns="0" bIns="0" rIns="0">
            <a:spAutoFit/>
          </a:bodyPr>
          <a:lstStyle/>
          <a:p>
            <a:pPr algn="l" marL="0" indent="0" lvl="0">
              <a:lnSpc>
                <a:spcPts val="8040"/>
              </a:lnSpc>
              <a:spcBef>
                <a:spcPct val="0"/>
              </a:spcBef>
            </a:pPr>
            <a:r>
              <a:rPr lang="en-US" b="true" sz="6700">
                <a:solidFill>
                  <a:srgbClr val="9179FA"/>
                </a:solidFill>
                <a:latin typeface="Open Sauce Bold"/>
                <a:ea typeface="Open Sauce Bold"/>
                <a:cs typeface="Open Sauce Bold"/>
                <a:sym typeface="Open Sauce Bold"/>
              </a:rPr>
              <a:t>Introduction to Sentimental analysis</a:t>
            </a:r>
          </a:p>
        </p:txBody>
      </p:sp>
      <p:sp>
        <p:nvSpPr>
          <p:cNvPr name="TextBox 4" id="4"/>
          <p:cNvSpPr txBox="true"/>
          <p:nvPr/>
        </p:nvSpPr>
        <p:spPr>
          <a:xfrm rot="0">
            <a:off x="2111951" y="2691056"/>
            <a:ext cx="14949812" cy="5929230"/>
          </a:xfrm>
          <a:prstGeom prst="rect">
            <a:avLst/>
          </a:prstGeom>
        </p:spPr>
        <p:txBody>
          <a:bodyPr anchor="t" rtlCol="false" tIns="0" lIns="0" bIns="0" rIns="0">
            <a:spAutoFit/>
          </a:bodyPr>
          <a:lstStyle/>
          <a:p>
            <a:pPr algn="l">
              <a:lnSpc>
                <a:spcPts val="4761"/>
              </a:lnSpc>
            </a:pPr>
            <a:r>
              <a:rPr lang="en-US" sz="3174">
                <a:solidFill>
                  <a:srgbClr val="FFFFFF"/>
                </a:solidFill>
                <a:latin typeface="Open Sauce Light"/>
                <a:ea typeface="Open Sauce Light"/>
                <a:cs typeface="Open Sauce Light"/>
                <a:sym typeface="Open Sauce Light"/>
              </a:rPr>
              <a:t>Sentiment analysis tries to uncover emotions in the text. By analyzing movie reviews, customer feedback, support tickets, companies may discover many interesting things. So learning how to build sentiment analysis models is quite a practical skill.</a:t>
            </a:r>
          </a:p>
          <a:p>
            <a:pPr algn="l">
              <a:lnSpc>
                <a:spcPts val="4761"/>
              </a:lnSpc>
            </a:pPr>
          </a:p>
          <a:p>
            <a:pPr algn="l">
              <a:lnSpc>
                <a:spcPts val="4761"/>
              </a:lnSpc>
            </a:pPr>
            <a:r>
              <a:rPr lang="en-US" sz="3174">
                <a:solidFill>
                  <a:srgbClr val="FFFFFF"/>
                </a:solidFill>
                <a:latin typeface="Open Sauce Light"/>
                <a:ea typeface="Open Sauce Light"/>
                <a:cs typeface="Open Sauce Light"/>
                <a:sym typeface="Open Sauce Light"/>
              </a:rPr>
              <a:t>For the accurate classification of sentiments, many researchers have made efforts to combine deep learning and machine learning concepts in recent years. This section briefly describes the numerous studies related to sentiment analysis of web contents about users' opinions, emotions, reviews toward different matters and products using deep learning techniques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506307" y="-6351348"/>
            <a:ext cx="19300614" cy="9966135"/>
          </a:xfrm>
          <a:custGeom>
            <a:avLst/>
            <a:gdLst/>
            <a:ahLst/>
            <a:cxnLst/>
            <a:rect r="r" b="b" t="t" l="l"/>
            <a:pathLst>
              <a:path h="9966135" w="19300614">
                <a:moveTo>
                  <a:pt x="0" y="0"/>
                </a:moveTo>
                <a:lnTo>
                  <a:pt x="19300614" y="0"/>
                </a:lnTo>
                <a:lnTo>
                  <a:pt x="19300614" y="9966135"/>
                </a:lnTo>
                <a:lnTo>
                  <a:pt x="0" y="99661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true" rot="0">
            <a:off x="-506307" y="6672213"/>
            <a:ext cx="19300614" cy="9966135"/>
          </a:xfrm>
          <a:custGeom>
            <a:avLst/>
            <a:gdLst/>
            <a:ahLst/>
            <a:cxnLst/>
            <a:rect r="r" b="b" t="t" l="l"/>
            <a:pathLst>
              <a:path h="9966135" w="19300614">
                <a:moveTo>
                  <a:pt x="0" y="9966135"/>
                </a:moveTo>
                <a:lnTo>
                  <a:pt x="19300614" y="9966135"/>
                </a:lnTo>
                <a:lnTo>
                  <a:pt x="19300614" y="0"/>
                </a:lnTo>
                <a:lnTo>
                  <a:pt x="0" y="0"/>
                </a:lnTo>
                <a:lnTo>
                  <a:pt x="0" y="996613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245424" y="1260071"/>
            <a:ext cx="13797153" cy="1123950"/>
          </a:xfrm>
          <a:prstGeom prst="rect">
            <a:avLst/>
          </a:prstGeom>
        </p:spPr>
        <p:txBody>
          <a:bodyPr anchor="t" rtlCol="false" tIns="0" lIns="0" bIns="0" rIns="0">
            <a:spAutoFit/>
          </a:bodyPr>
          <a:lstStyle/>
          <a:p>
            <a:pPr algn="ctr">
              <a:lnSpc>
                <a:spcPts val="8879"/>
              </a:lnSpc>
            </a:pPr>
            <a:r>
              <a:rPr lang="en-US" b="true" sz="7399">
                <a:solidFill>
                  <a:srgbClr val="9179FA"/>
                </a:solidFill>
                <a:latin typeface="Open Sauce Bold"/>
                <a:ea typeface="Open Sauce Bold"/>
                <a:cs typeface="Open Sauce Bold"/>
                <a:sym typeface="Open Sauce Bold"/>
              </a:rPr>
              <a:t>What is sentimental analysis</a:t>
            </a:r>
          </a:p>
        </p:txBody>
      </p:sp>
      <p:sp>
        <p:nvSpPr>
          <p:cNvPr name="TextBox 5" id="5"/>
          <p:cNvSpPr txBox="true"/>
          <p:nvPr/>
        </p:nvSpPr>
        <p:spPr>
          <a:xfrm rot="0">
            <a:off x="0" y="3205968"/>
            <a:ext cx="18288000" cy="6052332"/>
          </a:xfrm>
          <a:prstGeom prst="rect">
            <a:avLst/>
          </a:prstGeom>
        </p:spPr>
        <p:txBody>
          <a:bodyPr anchor="t" rtlCol="false" tIns="0" lIns="0" bIns="0" rIns="0">
            <a:spAutoFit/>
          </a:bodyPr>
          <a:lstStyle/>
          <a:p>
            <a:pPr algn="ctr" marL="741196" indent="-370598" lvl="1">
              <a:lnSpc>
                <a:spcPts val="4806"/>
              </a:lnSpc>
              <a:buFont typeface="Arial"/>
              <a:buChar char="•"/>
            </a:pPr>
            <a:r>
              <a:rPr lang="en-US" sz="3433">
                <a:solidFill>
                  <a:srgbClr val="FFFFFF"/>
                </a:solidFill>
                <a:latin typeface="Open Sauce Light"/>
                <a:ea typeface="Open Sauce Light"/>
                <a:cs typeface="Open Sauce Light"/>
                <a:sym typeface="Open Sauce Light"/>
              </a:rPr>
              <a:t>Sentiments are feelings, opinions, emotions, like/dislikes, good/bad</a:t>
            </a:r>
          </a:p>
          <a:p>
            <a:pPr algn="ctr">
              <a:lnSpc>
                <a:spcPts val="4806"/>
              </a:lnSpc>
            </a:pPr>
          </a:p>
          <a:p>
            <a:pPr algn="ctr" marL="741196" indent="-370598" lvl="1">
              <a:lnSpc>
                <a:spcPts val="4806"/>
              </a:lnSpc>
              <a:buFont typeface="Arial"/>
              <a:buChar char="•"/>
            </a:pPr>
            <a:r>
              <a:rPr lang="en-US" sz="3433">
                <a:solidFill>
                  <a:srgbClr val="FFFFFF"/>
                </a:solidFill>
                <a:latin typeface="Open Sauce Light"/>
                <a:ea typeface="Open Sauce Light"/>
                <a:cs typeface="Open Sauce Light"/>
                <a:sym typeface="Open Sauce Light"/>
              </a:rPr>
              <a:t>Sentiment Analysis is a Natural Languages Processing and Information Extraction task that aims to obtain writer's feelings expressed in positive or negative comments, questions and requests, by analyzing a large numbers of documents.</a:t>
            </a:r>
          </a:p>
          <a:p>
            <a:pPr algn="ctr">
              <a:lnSpc>
                <a:spcPts val="4806"/>
              </a:lnSpc>
            </a:pPr>
          </a:p>
          <a:p>
            <a:pPr algn="ctr" marL="741196" indent="-370598" lvl="1">
              <a:lnSpc>
                <a:spcPts val="4806"/>
              </a:lnSpc>
              <a:buFont typeface="Arial"/>
              <a:buChar char="•"/>
            </a:pPr>
            <a:r>
              <a:rPr lang="en-US" sz="3433">
                <a:solidFill>
                  <a:srgbClr val="FFFFFF"/>
                </a:solidFill>
                <a:latin typeface="Open Sauce Light"/>
                <a:ea typeface="Open Sauce Light"/>
                <a:cs typeface="Open Sauce Light"/>
                <a:sym typeface="Open Sauce Light"/>
              </a:rPr>
              <a:t>Sentiment Analysis is a study of human behavior in which we extract user opinion and emotion from plain data or text</a:t>
            </a:r>
          </a:p>
          <a:p>
            <a:pPr algn="ctr" marL="741196" indent="-370598" lvl="1">
              <a:lnSpc>
                <a:spcPts val="4806"/>
              </a:lnSpc>
              <a:buFont typeface="Arial"/>
              <a:buChar char="•"/>
            </a:pPr>
            <a:r>
              <a:rPr lang="en-US" sz="3433">
                <a:solidFill>
                  <a:srgbClr val="FFFFFF"/>
                </a:solidFill>
                <a:latin typeface="Open Sauce Light"/>
                <a:ea typeface="Open Sauce Light"/>
                <a:cs typeface="Open Sauce Light"/>
                <a:sym typeface="Open Sauce Light"/>
              </a:rPr>
              <a:t>Sentiment Analysis is also known as Opinion Mining</a:t>
            </a:r>
          </a:p>
          <a:p>
            <a:pPr algn="ctr">
              <a:lnSpc>
                <a:spcPts val="4806"/>
              </a:lnSpc>
            </a:pPr>
          </a:p>
        </p:txBody>
      </p:sp>
    </p:spTree>
  </p:cSld>
  <p:clrMapOvr>
    <a:masterClrMapping/>
  </p:clrMapOvr>
  <p:transition spd="slow">
    <p:push dir="l"/>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true" flipV="false" rot="0">
            <a:off x="8584665" y="250775"/>
            <a:ext cx="12060782" cy="9166194"/>
          </a:xfrm>
          <a:custGeom>
            <a:avLst/>
            <a:gdLst/>
            <a:ahLst/>
            <a:cxnLst/>
            <a:rect r="r" b="b" t="t" l="l"/>
            <a:pathLst>
              <a:path h="9166194" w="12060782">
                <a:moveTo>
                  <a:pt x="12060782" y="0"/>
                </a:moveTo>
                <a:lnTo>
                  <a:pt x="0" y="0"/>
                </a:lnTo>
                <a:lnTo>
                  <a:pt x="0" y="9166194"/>
                </a:lnTo>
                <a:lnTo>
                  <a:pt x="12060782" y="9166194"/>
                </a:lnTo>
                <a:lnTo>
                  <a:pt x="12060782" y="0"/>
                </a:lnTo>
                <a:close/>
              </a:path>
            </a:pathLst>
          </a:custGeom>
          <a:blipFill>
            <a:blip r:embed="rId2">
              <a:alphaModFix amt="85000"/>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414727" y="2348446"/>
            <a:ext cx="8332868" cy="547370"/>
          </a:xfrm>
          <a:prstGeom prst="rect">
            <a:avLst/>
          </a:prstGeom>
        </p:spPr>
        <p:txBody>
          <a:bodyPr anchor="t" rtlCol="false" tIns="0" lIns="0" bIns="0" rIns="0">
            <a:spAutoFit/>
          </a:bodyPr>
          <a:lstStyle/>
          <a:p>
            <a:pPr algn="l">
              <a:lnSpc>
                <a:spcPts val="4479"/>
              </a:lnSpc>
            </a:pPr>
            <a:r>
              <a:rPr lang="en-US" sz="3199" b="true">
                <a:solidFill>
                  <a:srgbClr val="9976FF"/>
                </a:solidFill>
                <a:latin typeface="Open Sauce Bold"/>
                <a:ea typeface="Open Sauce Bold"/>
                <a:cs typeface="Open Sauce Bold"/>
                <a:sym typeface="Open Sauce Bold"/>
              </a:rPr>
              <a:t>users opinion</a:t>
            </a:r>
          </a:p>
        </p:txBody>
      </p:sp>
      <p:sp>
        <p:nvSpPr>
          <p:cNvPr name="TextBox 4" id="4"/>
          <p:cNvSpPr txBox="true"/>
          <p:nvPr/>
        </p:nvSpPr>
        <p:spPr>
          <a:xfrm rot="0">
            <a:off x="2414727" y="3291840"/>
            <a:ext cx="10001387" cy="2212888"/>
          </a:xfrm>
          <a:prstGeom prst="rect">
            <a:avLst/>
          </a:prstGeom>
        </p:spPr>
        <p:txBody>
          <a:bodyPr anchor="t" rtlCol="false" tIns="0" lIns="0" bIns="0" rIns="0">
            <a:spAutoFit/>
          </a:bodyPr>
          <a:lstStyle/>
          <a:p>
            <a:pPr algn="l">
              <a:lnSpc>
                <a:spcPts val="3528"/>
              </a:lnSpc>
            </a:pPr>
            <a:r>
              <a:rPr lang="en-US" sz="2520">
                <a:solidFill>
                  <a:srgbClr val="FFFFFF"/>
                </a:solidFill>
                <a:latin typeface="Open Sauce Light"/>
                <a:ea typeface="Open Sauce Light"/>
                <a:cs typeface="Open Sauce Light"/>
                <a:sym typeface="Open Sauce Light"/>
              </a:rPr>
              <a:t>Person 1: It's a good product. (Positive Statement)</a:t>
            </a:r>
          </a:p>
          <a:p>
            <a:pPr algn="l">
              <a:lnSpc>
                <a:spcPts val="3528"/>
              </a:lnSpc>
            </a:pPr>
          </a:p>
          <a:p>
            <a:pPr algn="l">
              <a:lnSpc>
                <a:spcPts val="3528"/>
              </a:lnSpc>
            </a:pPr>
            <a:r>
              <a:rPr lang="en-US" sz="2520">
                <a:solidFill>
                  <a:srgbClr val="FFFFFF"/>
                </a:solidFill>
                <a:latin typeface="Open Sauce Light"/>
                <a:ea typeface="Open Sauce Light"/>
                <a:cs typeface="Open Sauce Light"/>
                <a:sym typeface="Open Sauce Light"/>
              </a:rPr>
              <a:t>Person 2: Nah! I didn't like it at all. (Negative Statement)</a:t>
            </a:r>
          </a:p>
          <a:p>
            <a:pPr algn="l">
              <a:lnSpc>
                <a:spcPts val="3528"/>
              </a:lnSpc>
            </a:pPr>
          </a:p>
          <a:p>
            <a:pPr algn="l">
              <a:lnSpc>
                <a:spcPts val="3528"/>
              </a:lnSpc>
            </a:pPr>
            <a:r>
              <a:rPr lang="en-US" sz="2520">
                <a:solidFill>
                  <a:srgbClr val="FFFFFF"/>
                </a:solidFill>
                <a:latin typeface="Open Sauce Light"/>
                <a:ea typeface="Open Sauce Light"/>
                <a:cs typeface="Open Sauce Light"/>
                <a:sym typeface="Open Sauce Light"/>
              </a:rPr>
              <a:t>Person 3: The new Infinity T-shirt is awesome! (Positive statement</a:t>
            </a:r>
          </a:p>
        </p:txBody>
      </p:sp>
      <p:sp>
        <p:nvSpPr>
          <p:cNvPr name="TextBox 5" id="5"/>
          <p:cNvSpPr txBox="true"/>
          <p:nvPr/>
        </p:nvSpPr>
        <p:spPr>
          <a:xfrm rot="0">
            <a:off x="2971186" y="795871"/>
            <a:ext cx="7219950" cy="1171575"/>
          </a:xfrm>
          <a:prstGeom prst="rect">
            <a:avLst/>
          </a:prstGeom>
        </p:spPr>
        <p:txBody>
          <a:bodyPr anchor="t" rtlCol="false" tIns="0" lIns="0" bIns="0" rIns="0">
            <a:spAutoFit/>
          </a:bodyPr>
          <a:lstStyle/>
          <a:p>
            <a:pPr algn="l">
              <a:lnSpc>
                <a:spcPts val="9239"/>
              </a:lnSpc>
            </a:pPr>
            <a:r>
              <a:rPr lang="en-US" sz="7699" b="true">
                <a:solidFill>
                  <a:srgbClr val="9179FA"/>
                </a:solidFill>
                <a:latin typeface="Open Sauce Bold"/>
                <a:ea typeface="Open Sauce Bold"/>
                <a:cs typeface="Open Sauce Bold"/>
                <a:sym typeface="Open Sauce Bold"/>
              </a:rPr>
              <a:t>example</a:t>
            </a:r>
          </a:p>
        </p:txBody>
      </p:sp>
      <p:sp>
        <p:nvSpPr>
          <p:cNvPr name="TextBox 6" id="6"/>
          <p:cNvSpPr txBox="true"/>
          <p:nvPr/>
        </p:nvSpPr>
        <p:spPr>
          <a:xfrm rot="0">
            <a:off x="3651330" y="6244982"/>
            <a:ext cx="8332868" cy="3489325"/>
          </a:xfrm>
          <a:prstGeom prst="rect">
            <a:avLst/>
          </a:prstGeom>
        </p:spPr>
        <p:txBody>
          <a:bodyPr anchor="t" rtlCol="false" tIns="0" lIns="0" bIns="0" rIns="0">
            <a:spAutoFit/>
          </a:bodyPr>
          <a:lstStyle/>
          <a:p>
            <a:pPr algn="l">
              <a:lnSpc>
                <a:spcPts val="3499"/>
              </a:lnSpc>
            </a:pPr>
            <a:r>
              <a:rPr lang="en-US" sz="2499">
                <a:solidFill>
                  <a:srgbClr val="FFFFFF"/>
                </a:solidFill>
                <a:latin typeface="Open Sauce Light"/>
                <a:ea typeface="Open Sauce Light"/>
                <a:cs typeface="Open Sauce Light"/>
                <a:sym typeface="Open Sauce Light"/>
              </a:rPr>
              <a:t>Polarity:</a:t>
            </a:r>
          </a:p>
          <a:p>
            <a:pPr algn="l">
              <a:lnSpc>
                <a:spcPts val="3499"/>
              </a:lnSpc>
            </a:pPr>
          </a:p>
          <a:p>
            <a:pPr algn="l">
              <a:lnSpc>
                <a:spcPts val="3499"/>
              </a:lnSpc>
            </a:pPr>
            <a:r>
              <a:rPr lang="en-US" sz="2499">
                <a:solidFill>
                  <a:srgbClr val="FFFFFF"/>
                </a:solidFill>
                <a:latin typeface="Open Sauce Light"/>
                <a:ea typeface="Open Sauce Light"/>
                <a:cs typeface="Open Sauce Light"/>
                <a:sym typeface="Open Sauce Light"/>
              </a:rPr>
              <a:t>Positive</a:t>
            </a:r>
          </a:p>
          <a:p>
            <a:pPr algn="l">
              <a:lnSpc>
                <a:spcPts val="3499"/>
              </a:lnSpc>
            </a:pPr>
          </a:p>
          <a:p>
            <a:pPr algn="l">
              <a:lnSpc>
                <a:spcPts val="3499"/>
              </a:lnSpc>
            </a:pPr>
            <a:r>
              <a:rPr lang="en-US" sz="2499">
                <a:solidFill>
                  <a:srgbClr val="FFFFFF"/>
                </a:solidFill>
                <a:latin typeface="Open Sauce Light"/>
                <a:ea typeface="Open Sauce Light"/>
                <a:cs typeface="Open Sauce Light"/>
                <a:sym typeface="Open Sauce Light"/>
              </a:rPr>
              <a:t>Negative</a:t>
            </a:r>
          </a:p>
          <a:p>
            <a:pPr algn="l">
              <a:lnSpc>
                <a:spcPts val="3499"/>
              </a:lnSpc>
            </a:pPr>
          </a:p>
          <a:p>
            <a:pPr algn="l">
              <a:lnSpc>
                <a:spcPts val="3499"/>
              </a:lnSpc>
            </a:pPr>
            <a:r>
              <a:rPr lang="en-US" sz="2499">
                <a:solidFill>
                  <a:srgbClr val="FFFFFF"/>
                </a:solidFill>
                <a:latin typeface="Open Sauce Light"/>
                <a:ea typeface="Open Sauce Light"/>
                <a:cs typeface="Open Sauce Light"/>
                <a:sym typeface="Open Sauce Light"/>
              </a:rPr>
              <a:t>Complex</a:t>
            </a:r>
          </a:p>
          <a:p>
            <a:pPr algn="l">
              <a:lnSpc>
                <a:spcPts val="3499"/>
              </a:lnSpc>
            </a:pPr>
          </a:p>
        </p:txBody>
      </p:sp>
    </p:spTree>
  </p:cSld>
  <p:clrMapOvr>
    <a:masterClrMapping/>
  </p:clrMapOvr>
  <p:transition spd="slow">
    <p:push dir="l"/>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3151690" y="-912988"/>
            <a:ext cx="16406397" cy="13333926"/>
          </a:xfrm>
          <a:custGeom>
            <a:avLst/>
            <a:gdLst/>
            <a:ahLst/>
            <a:cxnLst/>
            <a:rect r="r" b="b" t="t" l="l"/>
            <a:pathLst>
              <a:path h="13333926" w="16406397">
                <a:moveTo>
                  <a:pt x="0" y="0"/>
                </a:moveTo>
                <a:lnTo>
                  <a:pt x="16406396" y="0"/>
                </a:lnTo>
                <a:lnTo>
                  <a:pt x="16406396" y="13333926"/>
                </a:lnTo>
                <a:lnTo>
                  <a:pt x="0" y="13333926"/>
                </a:lnTo>
                <a:lnTo>
                  <a:pt x="0" y="0"/>
                </a:lnTo>
                <a:close/>
              </a:path>
            </a:pathLst>
          </a:custGeom>
          <a:blipFill>
            <a:blip r:embed="rId2">
              <a:alphaModFix amt="19999"/>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456578" y="355799"/>
            <a:ext cx="16831422" cy="1212451"/>
          </a:xfrm>
          <a:prstGeom prst="rect">
            <a:avLst/>
          </a:prstGeom>
        </p:spPr>
        <p:txBody>
          <a:bodyPr anchor="t" rtlCol="false" tIns="0" lIns="0" bIns="0" rIns="0">
            <a:spAutoFit/>
          </a:bodyPr>
          <a:lstStyle/>
          <a:p>
            <a:pPr algn="ctr">
              <a:lnSpc>
                <a:spcPts val="9979"/>
              </a:lnSpc>
            </a:pPr>
            <a:r>
              <a:rPr lang="en-US" sz="7128" b="true">
                <a:solidFill>
                  <a:srgbClr val="9976FF"/>
                </a:solidFill>
                <a:latin typeface="Canva Sans Bold"/>
                <a:ea typeface="Canva Sans Bold"/>
                <a:cs typeface="Canva Sans Bold"/>
                <a:sym typeface="Canva Sans Bold"/>
              </a:rPr>
              <a:t>Application</a:t>
            </a:r>
          </a:p>
        </p:txBody>
      </p:sp>
      <p:sp>
        <p:nvSpPr>
          <p:cNvPr name="TextBox 4" id="4"/>
          <p:cNvSpPr txBox="true"/>
          <p:nvPr/>
        </p:nvSpPr>
        <p:spPr>
          <a:xfrm rot="0">
            <a:off x="3886258" y="1943929"/>
            <a:ext cx="11116306" cy="9581515"/>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FFFFFF"/>
                </a:solidFill>
                <a:latin typeface="Canva Sans"/>
                <a:ea typeface="Canva Sans"/>
                <a:cs typeface="Canva Sans"/>
                <a:sym typeface="Canva Sans"/>
              </a:rPr>
              <a:t>Business and Organization</a:t>
            </a:r>
          </a:p>
          <a:p>
            <a:pPr algn="ctr">
              <a:lnSpc>
                <a:spcPts val="4759"/>
              </a:lnSpc>
            </a:pPr>
          </a:p>
          <a:p>
            <a:pPr algn="ctr" marL="734059" indent="-367030" lvl="1">
              <a:lnSpc>
                <a:spcPts val="4759"/>
              </a:lnSpc>
              <a:buFont typeface="Arial"/>
              <a:buChar char="•"/>
            </a:pPr>
            <a:r>
              <a:rPr lang="en-US" sz="3399">
                <a:solidFill>
                  <a:srgbClr val="FFFFFF"/>
                </a:solidFill>
                <a:latin typeface="Canva Sans"/>
                <a:ea typeface="Canva Sans"/>
                <a:cs typeface="Canva Sans"/>
                <a:sym typeface="Canva Sans"/>
              </a:rPr>
              <a:t>Brand Analysis</a:t>
            </a:r>
          </a:p>
          <a:p>
            <a:pPr algn="ctr">
              <a:lnSpc>
                <a:spcPts val="4759"/>
              </a:lnSpc>
            </a:pPr>
          </a:p>
          <a:p>
            <a:pPr algn="ctr" marL="734059" indent="-367030" lvl="1">
              <a:lnSpc>
                <a:spcPts val="4759"/>
              </a:lnSpc>
              <a:buFont typeface="Arial"/>
              <a:buChar char="•"/>
            </a:pPr>
            <a:r>
              <a:rPr lang="en-US" sz="3399">
                <a:solidFill>
                  <a:srgbClr val="FFFFFF"/>
                </a:solidFill>
                <a:latin typeface="Canva Sans"/>
                <a:ea typeface="Canva Sans"/>
                <a:cs typeface="Canva Sans"/>
                <a:sym typeface="Canva Sans"/>
              </a:rPr>
              <a:t>New Product perception</a:t>
            </a:r>
          </a:p>
          <a:p>
            <a:pPr algn="ctr">
              <a:lnSpc>
                <a:spcPts val="4759"/>
              </a:lnSpc>
            </a:pPr>
          </a:p>
          <a:p>
            <a:pPr algn="ctr" marL="734059" indent="-367030" lvl="1">
              <a:lnSpc>
                <a:spcPts val="4759"/>
              </a:lnSpc>
              <a:buFont typeface="Arial"/>
              <a:buChar char="•"/>
            </a:pPr>
            <a:r>
              <a:rPr lang="en-US" sz="3399">
                <a:solidFill>
                  <a:srgbClr val="FFFFFF"/>
                </a:solidFill>
                <a:latin typeface="Canva Sans"/>
                <a:ea typeface="Canva Sans"/>
                <a:cs typeface="Canva Sans"/>
                <a:sym typeface="Canva Sans"/>
              </a:rPr>
              <a:t>Product &amp; Service benchmark</a:t>
            </a:r>
          </a:p>
          <a:p>
            <a:pPr algn="ctr">
              <a:lnSpc>
                <a:spcPts val="4759"/>
              </a:lnSpc>
            </a:pPr>
          </a:p>
          <a:p>
            <a:pPr algn="ctr" marL="734059" indent="-367030" lvl="1">
              <a:lnSpc>
                <a:spcPts val="4759"/>
              </a:lnSpc>
              <a:buFont typeface="Arial"/>
              <a:buChar char="•"/>
            </a:pPr>
            <a:r>
              <a:rPr lang="en-US" sz="3399">
                <a:solidFill>
                  <a:srgbClr val="FFFFFF"/>
                </a:solidFill>
                <a:latin typeface="Canva Sans"/>
                <a:ea typeface="Canva Sans"/>
                <a:cs typeface="Canva Sans"/>
                <a:sym typeface="Canva Sans"/>
              </a:rPr>
              <a:t>Individuals</a:t>
            </a:r>
          </a:p>
          <a:p>
            <a:pPr algn="ctr">
              <a:lnSpc>
                <a:spcPts val="4759"/>
              </a:lnSpc>
            </a:pPr>
          </a:p>
          <a:p>
            <a:pPr algn="ctr" marL="734059" indent="-367030" lvl="1">
              <a:lnSpc>
                <a:spcPts val="4759"/>
              </a:lnSpc>
              <a:buFont typeface="Arial"/>
              <a:buChar char="•"/>
            </a:pPr>
            <a:r>
              <a:rPr lang="en-US" sz="3399">
                <a:solidFill>
                  <a:srgbClr val="FFFFFF"/>
                </a:solidFill>
                <a:latin typeface="Canva Sans"/>
                <a:ea typeface="Canva Sans"/>
                <a:cs typeface="Canva Sans"/>
                <a:sym typeface="Canva Sans"/>
              </a:rPr>
              <a:t>Purchasing a product or using a service</a:t>
            </a:r>
          </a:p>
          <a:p>
            <a:pPr algn="ctr">
              <a:lnSpc>
                <a:spcPts val="4759"/>
              </a:lnSpc>
            </a:pPr>
          </a:p>
          <a:p>
            <a:pPr algn="ctr" marL="734059" indent="-367030" lvl="1">
              <a:lnSpc>
                <a:spcPts val="4759"/>
              </a:lnSpc>
              <a:buFont typeface="Arial"/>
              <a:buChar char="•"/>
            </a:pPr>
            <a:r>
              <a:rPr lang="en-US" sz="3399">
                <a:solidFill>
                  <a:srgbClr val="FFFFFF"/>
                </a:solidFill>
                <a:latin typeface="Canva Sans"/>
                <a:ea typeface="Canva Sans"/>
                <a:cs typeface="Canva Sans"/>
                <a:sym typeface="Canva Sans"/>
              </a:rPr>
              <a:t>Finding best option in sports, movies, etc</a:t>
            </a:r>
          </a:p>
          <a:p>
            <a:pPr algn="ctr">
              <a:lnSpc>
                <a:spcPts val="4759"/>
              </a:lnSpc>
            </a:pPr>
          </a:p>
          <a:p>
            <a:pPr algn="ctr">
              <a:lnSpc>
                <a:spcPts val="4759"/>
              </a:lnSpc>
            </a:pPr>
          </a:p>
          <a:p>
            <a:pPr algn="ctr">
              <a:lnSpc>
                <a:spcPts val="4759"/>
              </a:lnSpc>
            </a:pPr>
          </a:p>
        </p:txBody>
      </p:sp>
    </p:spTree>
  </p:cSld>
  <p:clrMapOvr>
    <a:masterClrMapping/>
  </p:clrMapOvr>
  <p:transition spd="slow">
    <p:push dir="l"/>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589341" y="2592185"/>
            <a:ext cx="15669959" cy="6561796"/>
          </a:xfrm>
          <a:custGeom>
            <a:avLst/>
            <a:gdLst/>
            <a:ahLst/>
            <a:cxnLst/>
            <a:rect r="r" b="b" t="t" l="l"/>
            <a:pathLst>
              <a:path h="6561796" w="15669959">
                <a:moveTo>
                  <a:pt x="0" y="0"/>
                </a:moveTo>
                <a:lnTo>
                  <a:pt x="15669959" y="0"/>
                </a:lnTo>
                <a:lnTo>
                  <a:pt x="15669959" y="6561795"/>
                </a:lnTo>
                <a:lnTo>
                  <a:pt x="0" y="6561795"/>
                </a:lnTo>
                <a:lnTo>
                  <a:pt x="0" y="0"/>
                </a:lnTo>
                <a:close/>
              </a:path>
            </a:pathLst>
          </a:custGeom>
          <a:blipFill>
            <a:blip r:embed="rId2"/>
            <a:stretch>
              <a:fillRect l="0" t="0" r="0" b="0"/>
            </a:stretch>
          </a:blipFill>
        </p:spPr>
      </p:sp>
      <p:sp>
        <p:nvSpPr>
          <p:cNvPr name="TextBox 3" id="3"/>
          <p:cNvSpPr txBox="true"/>
          <p:nvPr/>
        </p:nvSpPr>
        <p:spPr>
          <a:xfrm rot="0">
            <a:off x="2546436" y="121603"/>
            <a:ext cx="11193842" cy="1823702"/>
          </a:xfrm>
          <a:prstGeom prst="rect">
            <a:avLst/>
          </a:prstGeom>
        </p:spPr>
        <p:txBody>
          <a:bodyPr anchor="t" rtlCol="false" tIns="0" lIns="0" bIns="0" rIns="0">
            <a:spAutoFit/>
          </a:bodyPr>
          <a:lstStyle/>
          <a:p>
            <a:pPr algn="ctr">
              <a:lnSpc>
                <a:spcPts val="14902"/>
              </a:lnSpc>
            </a:pPr>
            <a:r>
              <a:rPr lang="en-US" sz="10644" b="true">
                <a:solidFill>
                  <a:srgbClr val="9179FA"/>
                </a:solidFill>
                <a:latin typeface="Canva Sans Bold"/>
                <a:ea typeface="Canva Sans Bold"/>
                <a:cs typeface="Canva Sans Bold"/>
                <a:sym typeface="Canva Sans Bold"/>
              </a:rPr>
              <a:t>Relevant dataset</a:t>
            </a:r>
          </a:p>
        </p:txBody>
      </p:sp>
    </p:spTree>
  </p:cSld>
  <p:clrMapOvr>
    <a:masterClrMapping/>
  </p:clrMapOvr>
  <p:transition spd="slow">
    <p:push dir="l"/>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016209" y="1478158"/>
            <a:ext cx="16243091" cy="7938811"/>
          </a:xfrm>
          <a:custGeom>
            <a:avLst/>
            <a:gdLst/>
            <a:ahLst/>
            <a:cxnLst/>
            <a:rect r="r" b="b" t="t" l="l"/>
            <a:pathLst>
              <a:path h="7938811" w="16243091">
                <a:moveTo>
                  <a:pt x="0" y="0"/>
                </a:moveTo>
                <a:lnTo>
                  <a:pt x="16243091" y="0"/>
                </a:lnTo>
                <a:lnTo>
                  <a:pt x="16243091" y="7938811"/>
                </a:lnTo>
                <a:lnTo>
                  <a:pt x="0" y="7938811"/>
                </a:lnTo>
                <a:lnTo>
                  <a:pt x="0" y="0"/>
                </a:lnTo>
                <a:close/>
              </a:path>
            </a:pathLst>
          </a:custGeom>
          <a:blipFill>
            <a:blip r:embed="rId2"/>
            <a:stretch>
              <a:fillRect l="0" t="0" r="0" b="0"/>
            </a:stretch>
          </a:blipFill>
        </p:spPr>
      </p:sp>
    </p:spTree>
  </p:cSld>
  <p:clrMapOvr>
    <a:masterClrMapping/>
  </p:clrMapOvr>
  <p:transition spd="slow">
    <p:push dir="l"/>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436626"/>
            <a:ext cx="16452002" cy="9542161"/>
          </a:xfrm>
          <a:custGeom>
            <a:avLst/>
            <a:gdLst/>
            <a:ahLst/>
            <a:cxnLst/>
            <a:rect r="r" b="b" t="t" l="l"/>
            <a:pathLst>
              <a:path h="9542161" w="16452002">
                <a:moveTo>
                  <a:pt x="0" y="0"/>
                </a:moveTo>
                <a:lnTo>
                  <a:pt x="16452002" y="0"/>
                </a:lnTo>
                <a:lnTo>
                  <a:pt x="16452002" y="9542161"/>
                </a:lnTo>
                <a:lnTo>
                  <a:pt x="0" y="9542161"/>
                </a:lnTo>
                <a:lnTo>
                  <a:pt x="0" y="0"/>
                </a:lnTo>
                <a:close/>
              </a:path>
            </a:pathLst>
          </a:custGeom>
          <a:blipFill>
            <a:blip r:embed="rId2"/>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DAGnoYA3Soc</dc:identifier>
  <dcterms:modified xsi:type="dcterms:W3CDTF">2011-08-01T06:04:30Z</dcterms:modified>
  <cp:revision>1</cp:revision>
  <dc:title>Sentimental analysis</dc:title>
</cp:coreProperties>
</file>