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72" r:id="rId4"/>
    <p:sldId id="273" r:id="rId5"/>
    <p:sldId id="274" r:id="rId6"/>
    <p:sldId id="262" r:id="rId7"/>
    <p:sldId id="263" r:id="rId8"/>
    <p:sldId id="264" r:id="rId9"/>
    <p:sldId id="258" r:id="rId10"/>
    <p:sldId id="259" r:id="rId11"/>
    <p:sldId id="275" r:id="rId12"/>
    <p:sldId id="268" r:id="rId13"/>
    <p:sldId id="270" r:id="rId14"/>
    <p:sldId id="267" r:id="rId15"/>
    <p:sldId id="269" r:id="rId16"/>
    <p:sldId id="26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E642E80-64AC-4F82-895E-3D18158D26DE}" type="datetimeFigureOut">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6C2D3C-EB33-4D95-A601-F7C158B0A30B}" type="slidenum">
              <a:rPr lang="en-IN" smtClean="0"/>
              <a:t>‹#›</a:t>
            </a:fld>
            <a:endParaRPr lang="en-IN"/>
          </a:p>
        </p:txBody>
      </p:sp>
    </p:spTree>
    <p:extLst>
      <p:ext uri="{BB962C8B-B14F-4D97-AF65-F5344CB8AC3E}">
        <p14:creationId xmlns:p14="http://schemas.microsoft.com/office/powerpoint/2010/main" val="221440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642E80-64AC-4F82-895E-3D18158D26DE}" type="datetimeFigureOut">
              <a:rPr lang="en-IN" smtClean="0"/>
              <a:t>15-12-2020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6C2D3C-EB33-4D95-A601-F7C158B0A30B}" type="slidenum">
              <a:rPr lang="en-IN" smtClean="0"/>
              <a:t>‹#›</a:t>
            </a:fld>
            <a:endParaRPr lang="en-IN"/>
          </a:p>
        </p:txBody>
      </p:sp>
    </p:spTree>
    <p:extLst>
      <p:ext uri="{BB962C8B-B14F-4D97-AF65-F5344CB8AC3E}">
        <p14:creationId xmlns:p14="http://schemas.microsoft.com/office/powerpoint/2010/main" val="3393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642E80-64AC-4F82-895E-3D18158D26DE}" type="datetimeFigureOut">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6C2D3C-EB33-4D95-A601-F7C158B0A30B}" type="slidenum">
              <a:rPr lang="en-IN" smtClean="0"/>
              <a:t>‹#›</a:t>
            </a:fld>
            <a:endParaRPr lang="en-IN"/>
          </a:p>
        </p:txBody>
      </p:sp>
    </p:spTree>
    <p:extLst>
      <p:ext uri="{BB962C8B-B14F-4D97-AF65-F5344CB8AC3E}">
        <p14:creationId xmlns:p14="http://schemas.microsoft.com/office/powerpoint/2010/main" val="1657770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642E80-64AC-4F82-895E-3D18158D26DE}" type="datetimeFigureOut">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6C2D3C-EB33-4D95-A601-F7C158B0A30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112788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642E80-64AC-4F82-895E-3D18158D26DE}" type="datetimeFigureOut">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6C2D3C-EB33-4D95-A601-F7C158B0A30B}" type="slidenum">
              <a:rPr lang="en-IN" smtClean="0"/>
              <a:t>‹#›</a:t>
            </a:fld>
            <a:endParaRPr lang="en-IN"/>
          </a:p>
        </p:txBody>
      </p:sp>
    </p:spTree>
    <p:extLst>
      <p:ext uri="{BB962C8B-B14F-4D97-AF65-F5344CB8AC3E}">
        <p14:creationId xmlns:p14="http://schemas.microsoft.com/office/powerpoint/2010/main" val="2482988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E642E80-64AC-4F82-895E-3D18158D26DE}" type="datetimeFigureOut">
              <a:rPr lang="en-IN" smtClean="0"/>
              <a:t>15-12-2020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6C2D3C-EB33-4D95-A601-F7C158B0A30B}" type="slidenum">
              <a:rPr lang="en-IN" smtClean="0"/>
              <a:t>‹#›</a:t>
            </a:fld>
            <a:endParaRPr lang="en-IN"/>
          </a:p>
        </p:txBody>
      </p:sp>
    </p:spTree>
    <p:extLst>
      <p:ext uri="{BB962C8B-B14F-4D97-AF65-F5344CB8AC3E}">
        <p14:creationId xmlns:p14="http://schemas.microsoft.com/office/powerpoint/2010/main" val="7735973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E642E80-64AC-4F82-895E-3D18158D26DE}" type="datetimeFigureOut">
              <a:rPr lang="en-IN" smtClean="0"/>
              <a:t>15-12-2020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6C2D3C-EB33-4D95-A601-F7C158B0A30B}" type="slidenum">
              <a:rPr lang="en-IN" smtClean="0"/>
              <a:t>‹#›</a:t>
            </a:fld>
            <a:endParaRPr lang="en-IN"/>
          </a:p>
        </p:txBody>
      </p:sp>
    </p:spTree>
    <p:extLst>
      <p:ext uri="{BB962C8B-B14F-4D97-AF65-F5344CB8AC3E}">
        <p14:creationId xmlns:p14="http://schemas.microsoft.com/office/powerpoint/2010/main" val="1561577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642E80-64AC-4F82-895E-3D18158D26DE}" type="datetimeFigureOut">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6C2D3C-EB33-4D95-A601-F7C158B0A30B}" type="slidenum">
              <a:rPr lang="en-IN" smtClean="0"/>
              <a:t>‹#›</a:t>
            </a:fld>
            <a:endParaRPr lang="en-IN"/>
          </a:p>
        </p:txBody>
      </p:sp>
    </p:spTree>
    <p:extLst>
      <p:ext uri="{BB962C8B-B14F-4D97-AF65-F5344CB8AC3E}">
        <p14:creationId xmlns:p14="http://schemas.microsoft.com/office/powerpoint/2010/main" val="1060338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642E80-64AC-4F82-895E-3D18158D26DE}" type="datetimeFigureOut">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6C2D3C-EB33-4D95-A601-F7C158B0A30B}" type="slidenum">
              <a:rPr lang="en-IN" smtClean="0"/>
              <a:t>‹#›</a:t>
            </a:fld>
            <a:endParaRPr lang="en-IN"/>
          </a:p>
        </p:txBody>
      </p:sp>
    </p:spTree>
    <p:extLst>
      <p:ext uri="{BB962C8B-B14F-4D97-AF65-F5344CB8AC3E}">
        <p14:creationId xmlns:p14="http://schemas.microsoft.com/office/powerpoint/2010/main" val="69625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642E80-64AC-4F82-895E-3D18158D26DE}" type="datetimeFigureOut">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6C2D3C-EB33-4D95-A601-F7C158B0A30B}" type="slidenum">
              <a:rPr lang="en-IN" smtClean="0"/>
              <a:t>‹#›</a:t>
            </a:fld>
            <a:endParaRPr lang="en-IN"/>
          </a:p>
        </p:txBody>
      </p:sp>
    </p:spTree>
    <p:extLst>
      <p:ext uri="{BB962C8B-B14F-4D97-AF65-F5344CB8AC3E}">
        <p14:creationId xmlns:p14="http://schemas.microsoft.com/office/powerpoint/2010/main" val="109331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642E80-64AC-4F82-895E-3D18158D26DE}" type="datetimeFigureOut">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6C2D3C-EB33-4D95-A601-F7C158B0A30B}" type="slidenum">
              <a:rPr lang="en-IN" smtClean="0"/>
              <a:t>‹#›</a:t>
            </a:fld>
            <a:endParaRPr lang="en-IN"/>
          </a:p>
        </p:txBody>
      </p:sp>
    </p:spTree>
    <p:extLst>
      <p:ext uri="{BB962C8B-B14F-4D97-AF65-F5344CB8AC3E}">
        <p14:creationId xmlns:p14="http://schemas.microsoft.com/office/powerpoint/2010/main" val="1266482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642E80-64AC-4F82-895E-3D18158D26DE}" type="datetimeFigureOut">
              <a:rPr lang="en-IN" smtClean="0"/>
              <a:t>15-12-2020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6C2D3C-EB33-4D95-A601-F7C158B0A30B}" type="slidenum">
              <a:rPr lang="en-IN" smtClean="0"/>
              <a:t>‹#›</a:t>
            </a:fld>
            <a:endParaRPr lang="en-IN"/>
          </a:p>
        </p:txBody>
      </p:sp>
    </p:spTree>
    <p:extLst>
      <p:ext uri="{BB962C8B-B14F-4D97-AF65-F5344CB8AC3E}">
        <p14:creationId xmlns:p14="http://schemas.microsoft.com/office/powerpoint/2010/main" val="2090349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E642E80-64AC-4F82-895E-3D18158D26DE}" type="datetimeFigureOut">
              <a:rPr lang="en-IN" smtClean="0"/>
              <a:t>15-12-2020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6C2D3C-EB33-4D95-A601-F7C158B0A30B}" type="slidenum">
              <a:rPr lang="en-IN" smtClean="0"/>
              <a:t>‹#›</a:t>
            </a:fld>
            <a:endParaRPr lang="en-IN"/>
          </a:p>
        </p:txBody>
      </p:sp>
    </p:spTree>
    <p:extLst>
      <p:ext uri="{BB962C8B-B14F-4D97-AF65-F5344CB8AC3E}">
        <p14:creationId xmlns:p14="http://schemas.microsoft.com/office/powerpoint/2010/main" val="2647343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E642E80-64AC-4F82-895E-3D18158D26DE}" type="datetimeFigureOut">
              <a:rPr lang="en-IN" smtClean="0"/>
              <a:t>15-12-2020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F6C2D3C-EB33-4D95-A601-F7C158B0A30B}" type="slidenum">
              <a:rPr lang="en-IN" smtClean="0"/>
              <a:t>‹#›</a:t>
            </a:fld>
            <a:endParaRPr lang="en-IN"/>
          </a:p>
        </p:txBody>
      </p:sp>
    </p:spTree>
    <p:extLst>
      <p:ext uri="{BB962C8B-B14F-4D97-AF65-F5344CB8AC3E}">
        <p14:creationId xmlns:p14="http://schemas.microsoft.com/office/powerpoint/2010/main" val="3901530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E642E80-64AC-4F82-895E-3D18158D26DE}" type="datetimeFigureOut">
              <a:rPr lang="en-IN" smtClean="0"/>
              <a:t>15-12-2020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F6C2D3C-EB33-4D95-A601-F7C158B0A30B}" type="slidenum">
              <a:rPr lang="en-IN" smtClean="0"/>
              <a:t>‹#›</a:t>
            </a:fld>
            <a:endParaRPr lang="en-IN"/>
          </a:p>
        </p:txBody>
      </p:sp>
    </p:spTree>
    <p:extLst>
      <p:ext uri="{BB962C8B-B14F-4D97-AF65-F5344CB8AC3E}">
        <p14:creationId xmlns:p14="http://schemas.microsoft.com/office/powerpoint/2010/main" val="3640532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E642E80-64AC-4F82-895E-3D18158D26DE}" type="datetimeFigureOut">
              <a:rPr lang="en-IN" smtClean="0"/>
              <a:t>15-12-2020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F6C2D3C-EB33-4D95-A601-F7C158B0A30B}" type="slidenum">
              <a:rPr lang="en-IN" smtClean="0"/>
              <a:t>‹#›</a:t>
            </a:fld>
            <a:endParaRPr lang="en-IN"/>
          </a:p>
        </p:txBody>
      </p:sp>
    </p:spTree>
    <p:extLst>
      <p:ext uri="{BB962C8B-B14F-4D97-AF65-F5344CB8AC3E}">
        <p14:creationId xmlns:p14="http://schemas.microsoft.com/office/powerpoint/2010/main" val="3877599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642E80-64AC-4F82-895E-3D18158D26DE}" type="datetimeFigureOut">
              <a:rPr lang="en-IN" smtClean="0"/>
              <a:t>15-12-2020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6C2D3C-EB33-4D95-A601-F7C158B0A30B}" type="slidenum">
              <a:rPr lang="en-IN" smtClean="0"/>
              <a:t>‹#›</a:t>
            </a:fld>
            <a:endParaRPr lang="en-IN"/>
          </a:p>
        </p:txBody>
      </p:sp>
    </p:spTree>
    <p:extLst>
      <p:ext uri="{BB962C8B-B14F-4D97-AF65-F5344CB8AC3E}">
        <p14:creationId xmlns:p14="http://schemas.microsoft.com/office/powerpoint/2010/main" val="1168594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E642E80-64AC-4F82-895E-3D18158D26DE}" type="datetimeFigureOut">
              <a:rPr lang="en-IN" smtClean="0"/>
              <a:t>15-12-2020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F6C2D3C-EB33-4D95-A601-F7C158B0A30B}" type="slidenum">
              <a:rPr lang="en-IN" smtClean="0"/>
              <a:t>‹#›</a:t>
            </a:fld>
            <a:endParaRPr lang="en-IN"/>
          </a:p>
        </p:txBody>
      </p:sp>
    </p:spTree>
    <p:extLst>
      <p:ext uri="{BB962C8B-B14F-4D97-AF65-F5344CB8AC3E}">
        <p14:creationId xmlns:p14="http://schemas.microsoft.com/office/powerpoint/2010/main" val="3367746985"/>
      </p:ext>
    </p:extLst>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 id="2147483974" r:id="rId14"/>
    <p:sldLayoutId id="2147483975" r:id="rId15"/>
    <p:sldLayoutId id="2147483976" r:id="rId16"/>
    <p:sldLayoutId id="21474839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5.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9045" y="314459"/>
            <a:ext cx="8825658" cy="3329581"/>
          </a:xfrm>
        </p:spPr>
        <p:txBody>
          <a:bodyPr/>
          <a:lstStyle/>
          <a:p>
            <a:pPr algn="ctr"/>
            <a:r>
              <a:rPr lang="en-US" sz="6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RFID using Bus Ticketing System</a:t>
            </a:r>
            <a:endPar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54955" y="3644040"/>
            <a:ext cx="8825658" cy="1994760"/>
          </a:xfrm>
        </p:spPr>
        <p:txBody>
          <a:bodyPr>
            <a:normAutofit fontScale="92500" lnSpcReduction="10000"/>
          </a:bodyPr>
          <a:lstStyle/>
          <a:p>
            <a:pPr algn="ct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By</a:t>
            </a:r>
          </a:p>
          <a:p>
            <a:pPr algn="ctr"/>
            <a:r>
              <a:rPr lang="en-US"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Rineesha</a:t>
            </a: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John</a:t>
            </a:r>
          </a:p>
          <a:p>
            <a:pPr algn="ctr"/>
            <a:r>
              <a:rPr lang="en-US"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Sreeram</a:t>
            </a: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SP</a:t>
            </a:r>
          </a:p>
          <a:p>
            <a:pPr algn="ct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Usman </a:t>
            </a:r>
          </a:p>
          <a:p>
            <a:pPr algn="ctr"/>
            <a:r>
              <a:rPr lang="en-US"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Varun</a:t>
            </a: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Mahendra</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56729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Block Diagram</a:t>
            </a:r>
            <a:endParaRPr lang="en-IN"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656539" y="1724460"/>
            <a:ext cx="7383865" cy="4383398"/>
          </a:xfrm>
          <a:prstGeom prst="rect">
            <a:avLst/>
          </a:prstGeom>
        </p:spPr>
      </p:pic>
    </p:spTree>
    <p:extLst>
      <p:ext uri="{BB962C8B-B14F-4D97-AF65-F5344CB8AC3E}">
        <p14:creationId xmlns:p14="http://schemas.microsoft.com/office/powerpoint/2010/main" val="42568229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Working</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After the tag is placed before the reader is attached to the bus door, the tag will get important information to the reader on it</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 automatic tag carrier will enter the start location and end location information of the bus through the keypad when bus driver press button.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reader will accept the card if the card has required credit balance to travel that distance with that amount on it. The data required by the reader will be stored in its first memory .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After </a:t>
            </a:r>
            <a:r>
              <a:rPr lang="en-US" dirty="0">
                <a:latin typeface="Times New Roman" panose="02020603050405020304" pitchFamily="18" charset="0"/>
                <a:cs typeface="Times New Roman" panose="02020603050405020304" pitchFamily="18" charset="0"/>
              </a:rPr>
              <a:t>the full day, the initial internal memory of the reader will be reset for the next day of the calculation of the fare charges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4486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Circuit Diagram</a:t>
            </a:r>
            <a:endParaRPr lang="en-IN"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9887" y="1260821"/>
            <a:ext cx="7637170" cy="5088464"/>
          </a:xfrm>
        </p:spPr>
      </p:pic>
    </p:spTree>
    <p:extLst>
      <p:ext uri="{BB962C8B-B14F-4D97-AF65-F5344CB8AC3E}">
        <p14:creationId xmlns:p14="http://schemas.microsoft.com/office/powerpoint/2010/main" val="6371847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Circuit Diagram</a:t>
            </a:r>
            <a:endParaRPr lang="en-IN"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21560" y="1331420"/>
            <a:ext cx="5653823" cy="5101938"/>
          </a:xfrm>
        </p:spPr>
      </p:pic>
    </p:spTree>
    <p:extLst>
      <p:ext uri="{BB962C8B-B14F-4D97-AF65-F5344CB8AC3E}">
        <p14:creationId xmlns:p14="http://schemas.microsoft.com/office/powerpoint/2010/main" val="1728469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CODE </a:t>
            </a:r>
            <a:endParaRPr lang="en-IN"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180352" y="1853248"/>
            <a:ext cx="7462774" cy="4195762"/>
          </a:xfrm>
          <a:prstGeom prst="rect">
            <a:avLst/>
          </a:prstGeom>
        </p:spPr>
      </p:pic>
    </p:spTree>
    <p:extLst>
      <p:ext uri="{BB962C8B-B14F-4D97-AF65-F5344CB8AC3E}">
        <p14:creationId xmlns:p14="http://schemas.microsoft.com/office/powerpoint/2010/main" val="21967510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Advantage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Contactless Payment</a:t>
            </a:r>
          </a:p>
          <a:p>
            <a:r>
              <a:rPr lang="en-US" dirty="0" smtClean="0">
                <a:latin typeface="Times New Roman" panose="02020603050405020304" pitchFamily="18" charset="0"/>
                <a:cs typeface="Times New Roman" panose="02020603050405020304" pitchFamily="18" charset="0"/>
              </a:rPr>
              <a:t>Exact Fare Calculation</a:t>
            </a:r>
          </a:p>
          <a:p>
            <a:r>
              <a:rPr lang="en-US" dirty="0" smtClean="0">
                <a:latin typeface="Times New Roman" panose="02020603050405020304" pitchFamily="18" charset="0"/>
                <a:cs typeface="Times New Roman" panose="02020603050405020304" pitchFamily="18" charset="0"/>
              </a:rPr>
              <a:t>Environmental Friendly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9168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system is fully automated, reliable, transparent and convenient. This can also be used in vehicle on highways, their toll payment and in the bus ticketing system with small modifications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cards being reusable, they are much more convenient compared to the paper based ticketing system.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card is to be used as a universal travel pass card that will allow any transportation on any route.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54710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509" y="3208797"/>
            <a:ext cx="9404723" cy="1400530"/>
          </a:xfrm>
        </p:spPr>
        <p:txBody>
          <a:bodyPr/>
          <a:lstStyle/>
          <a:p>
            <a:pPr algn="ctr"/>
            <a:r>
              <a:rPr lang="en-US" sz="4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7231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Purpose </a:t>
            </a:r>
            <a:r>
              <a:rPr lang="en-US" b="1" dirty="0" smtClean="0">
                <a:latin typeface="Times New Roman" panose="02020603050405020304" pitchFamily="18" charset="0"/>
                <a:cs typeface="Times New Roman" panose="02020603050405020304" pitchFamily="18" charset="0"/>
              </a:rPr>
              <a:t>of This Project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can be used for transport systems.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design would help bus drivers in ensuring proper fare collection from their passengers </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system makes use of low cost RFID reader and cards and tags which are assigned a particular user and payment bundle amount</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All the passenger needs to do is to just swipe his RFID card across the device to pay and gain bus transit access.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third world countries, this would save the passengers a lot of hassle and stress.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830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Components Required</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algn="ctr"/>
            <a:r>
              <a:rPr lang="en-US" dirty="0" smtClean="0">
                <a:latin typeface="Times New Roman" panose="02020603050405020304" pitchFamily="18" charset="0"/>
                <a:cs typeface="Times New Roman" panose="02020603050405020304" pitchFamily="18" charset="0"/>
              </a:rPr>
              <a:t>Hardware</a:t>
            </a:r>
            <a:endParaRPr lang="en-IN"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r>
              <a:rPr lang="en-US" dirty="0" smtClean="0">
                <a:latin typeface="Times New Roman" panose="02020603050405020304" pitchFamily="18" charset="0"/>
                <a:cs typeface="Times New Roman" panose="02020603050405020304" pitchFamily="18" charset="0"/>
              </a:rPr>
              <a:t>Arduino Uno</a:t>
            </a:r>
          </a:p>
          <a:p>
            <a:r>
              <a:rPr lang="en-US" dirty="0" smtClean="0">
                <a:latin typeface="Times New Roman" panose="02020603050405020304" pitchFamily="18" charset="0"/>
                <a:cs typeface="Times New Roman" panose="02020603050405020304" pitchFamily="18" charset="0"/>
              </a:rPr>
              <a:t>LED </a:t>
            </a:r>
          </a:p>
          <a:p>
            <a:r>
              <a:rPr lang="en-US" dirty="0" smtClean="0">
                <a:latin typeface="Times New Roman" panose="02020603050405020304" pitchFamily="18" charset="0"/>
                <a:cs typeface="Times New Roman" panose="02020603050405020304" pitchFamily="18" charset="0"/>
              </a:rPr>
              <a:t>USB Cable</a:t>
            </a:r>
            <a:endParaRPr lang="en-IN"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p:txBody>
          <a:bodyPr/>
          <a:lstStyle/>
          <a:p>
            <a:pPr algn="ctr"/>
            <a:r>
              <a:rPr lang="en-US" dirty="0" smtClean="0">
                <a:latin typeface="Times New Roman" panose="02020603050405020304" pitchFamily="18" charset="0"/>
                <a:cs typeface="Times New Roman" panose="02020603050405020304" pitchFamily="18" charset="0"/>
              </a:rPr>
              <a:t>Software</a:t>
            </a:r>
            <a:endParaRPr lang="en-IN"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p:txBody>
          <a:bodyPr/>
          <a:lstStyle/>
          <a:p>
            <a:r>
              <a:rPr lang="en-US" dirty="0">
                <a:latin typeface="Times New Roman" panose="02020603050405020304" pitchFamily="18" charset="0"/>
                <a:cs typeface="Times New Roman" panose="02020603050405020304" pitchFamily="18" charset="0"/>
              </a:rPr>
              <a:t>Cross Platform (Windows, Linux, </a:t>
            </a:r>
            <a:r>
              <a:rPr lang="en-US" dirty="0" err="1">
                <a:latin typeface="Times New Roman" panose="02020603050405020304" pitchFamily="18" charset="0"/>
                <a:cs typeface="Times New Roman" panose="02020603050405020304" pitchFamily="18" charset="0"/>
              </a:rPr>
              <a:t>macOS</a:t>
            </a:r>
            <a:r>
              <a:rPr lang="en-US" dirty="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Arduino IDE</a:t>
            </a:r>
          </a:p>
          <a:p>
            <a:r>
              <a:rPr lang="en-US" dirty="0" smtClean="0">
                <a:latin typeface="Times New Roman" panose="02020603050405020304" pitchFamily="18" charset="0"/>
                <a:cs typeface="Times New Roman" panose="02020603050405020304" pitchFamily="18" charset="0"/>
              </a:rPr>
              <a:t>C/C++ Language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0617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Arduino Uno</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2052918"/>
            <a:ext cx="4833849" cy="4195481"/>
          </a:xfrm>
        </p:spPr>
        <p:txBody>
          <a:bodyPr/>
          <a:lstStyle/>
          <a:p>
            <a:pPr lvl="0"/>
            <a:r>
              <a:rPr lang="en-US" dirty="0">
                <a:latin typeface="Times New Roman" panose="02020603050405020304" pitchFamily="18" charset="0"/>
                <a:cs typeface="Times New Roman" panose="02020603050405020304" pitchFamily="18" charset="0"/>
              </a:rPr>
              <a:t>The Arduino Uno is an open-source microcontroller board based on the Microchip ATmega328P microcontroller and developed by Arduino.cc. The board is equipped with sets of digital and analog input/output pins that may be interfaced to various expansion boards and other circuits. </a:t>
            </a:r>
          </a:p>
          <a:p>
            <a:endParaRPr lang="en-IN" dirty="0"/>
          </a:p>
        </p:txBody>
      </p:sp>
      <p:pic>
        <p:nvPicPr>
          <p:cNvPr id="4"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6623" y="2052917"/>
            <a:ext cx="4046185" cy="3510755"/>
          </a:xfrm>
          <a:prstGeom prst="rect">
            <a:avLst/>
          </a:prstGeom>
        </p:spPr>
      </p:pic>
    </p:spTree>
    <p:extLst>
      <p:ext uri="{BB962C8B-B14F-4D97-AF65-F5344CB8AC3E}">
        <p14:creationId xmlns:p14="http://schemas.microsoft.com/office/powerpoint/2010/main" val="1915896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Arduino IDE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3" y="2052918"/>
            <a:ext cx="4911122" cy="4195481"/>
          </a:xfrm>
        </p:spPr>
        <p:txBody>
          <a:bodyPr/>
          <a:lstStyle/>
          <a:p>
            <a:r>
              <a:rPr lang="en-US" dirty="0" smtClean="0">
                <a:latin typeface="Times New Roman" panose="02020603050405020304" pitchFamily="18" charset="0"/>
                <a:ea typeface="Arial Unicode MS" panose="020B0604020202020204" pitchFamily="34" charset="-128"/>
                <a:cs typeface="Times New Roman" panose="02020603050405020304" pitchFamily="18" charset="0"/>
              </a:rPr>
              <a:t>The Arduino Integrated Development Environment is a cross platform application that is written in functions from C. It is basically used to write and upload programs to Arduino compatible boards, also with the help of third party cores , other vendor development boards.</a:t>
            </a:r>
            <a:endParaRPr lang="en-IN" dirty="0">
              <a:latin typeface="Times New Roman" panose="02020603050405020304" pitchFamily="18" charset="0"/>
              <a:ea typeface="Arial Unicode MS" panose="020B0604020202020204" pitchFamily="34" charset="-128"/>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246254" y="1760471"/>
            <a:ext cx="5331853" cy="4244744"/>
          </a:xfrm>
          <a:prstGeom prst="rect">
            <a:avLst/>
          </a:prstGeom>
        </p:spPr>
      </p:pic>
    </p:spTree>
    <p:extLst>
      <p:ext uri="{BB962C8B-B14F-4D97-AF65-F5344CB8AC3E}">
        <p14:creationId xmlns:p14="http://schemas.microsoft.com/office/powerpoint/2010/main" val="3810270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Materials Required</a:t>
            </a:r>
            <a:endParaRPr lang="en-IN"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435971" y="2604752"/>
            <a:ext cx="4396338" cy="609600"/>
          </a:xfrm>
        </p:spPr>
        <p:txBody>
          <a:bodyPr/>
          <a:lstStyle/>
          <a:p>
            <a:r>
              <a:rPr lang="en-US" dirty="0" smtClean="0"/>
              <a:t>LCD Display</a:t>
            </a:r>
            <a:endParaRPr lang="en-IN" dirty="0"/>
          </a:p>
        </p:txBody>
      </p:sp>
      <p:sp>
        <p:nvSpPr>
          <p:cNvPr id="4" name="Content Placeholder 3"/>
          <p:cNvSpPr>
            <a:spLocks noGrp="1"/>
          </p:cNvSpPr>
          <p:nvPr>
            <p:ph sz="half" idx="2"/>
          </p:nvPr>
        </p:nvSpPr>
        <p:spPr/>
        <p:txBody>
          <a:bodyPr/>
          <a:lstStyle/>
          <a:p>
            <a:pPr marL="0" indent="0">
              <a:buNone/>
            </a:pPr>
            <a:r>
              <a:rPr lang="en-US" dirty="0" smtClean="0"/>
              <a:t>.</a:t>
            </a:r>
            <a:endParaRPr lang="en-IN" dirty="0"/>
          </a:p>
        </p:txBody>
      </p:sp>
      <p:sp>
        <p:nvSpPr>
          <p:cNvPr id="5" name="Text Placeholder 4"/>
          <p:cNvSpPr>
            <a:spLocks noGrp="1"/>
          </p:cNvSpPr>
          <p:nvPr>
            <p:ph type="body" sz="quarter" idx="3"/>
          </p:nvPr>
        </p:nvSpPr>
        <p:spPr>
          <a:xfrm>
            <a:off x="1435970" y="4771537"/>
            <a:ext cx="4396339" cy="576262"/>
          </a:xfrm>
        </p:spPr>
        <p:txBody>
          <a:bodyPr/>
          <a:lstStyle/>
          <a:p>
            <a:r>
              <a:rPr lang="en-US" dirty="0" smtClean="0">
                <a:latin typeface="Times New Roman" panose="02020603050405020304" pitchFamily="18" charset="0"/>
                <a:cs typeface="Times New Roman" panose="02020603050405020304" pitchFamily="18" charset="0"/>
              </a:rPr>
              <a:t>Arduino UNO</a:t>
            </a:r>
            <a:endParaRPr lang="en-IN"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6305862" y="4007558"/>
            <a:ext cx="2806303" cy="2434946"/>
          </a:xfr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5862" y="2080053"/>
            <a:ext cx="3276309" cy="1700700"/>
          </a:xfrm>
          <a:prstGeom prst="rect">
            <a:avLst/>
          </a:prstGeom>
        </p:spPr>
      </p:pic>
    </p:spTree>
    <p:extLst>
      <p:ext uri="{BB962C8B-B14F-4D97-AF65-F5344CB8AC3E}">
        <p14:creationId xmlns:p14="http://schemas.microsoft.com/office/powerpoint/2010/main" val="2538995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Materials Required</a:t>
            </a:r>
            <a:endParaRPr lang="en-IN"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dirty="0" smtClean="0">
                <a:latin typeface="Times New Roman" panose="02020603050405020304" pitchFamily="18" charset="0"/>
                <a:cs typeface="Times New Roman" panose="02020603050405020304" pitchFamily="18" charset="0"/>
              </a:rPr>
              <a:t>Breadboard</a:t>
            </a:r>
            <a:endParaRPr lang="en-IN" dirty="0">
              <a:latin typeface="Times New Roman" panose="02020603050405020304" pitchFamily="18" charset="0"/>
              <a:cs typeface="Times New Roman" panose="02020603050405020304" pitchFamily="18" charset="0"/>
            </a:endParaRPr>
          </a:p>
        </p:txBody>
      </p:sp>
      <p:pic>
        <p:nvPicPr>
          <p:cNvPr id="3074" name="Picture 2" descr="Pololu - 400-Point Breadboard"/>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tretch>
            <a:fillRect/>
          </a:stretch>
        </p:blipFill>
        <p:spPr bwMode="auto">
          <a:xfrm>
            <a:off x="6071052" y="1855045"/>
            <a:ext cx="1986742" cy="1795549"/>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3"/>
          </p:nvPr>
        </p:nvSpPr>
        <p:spPr>
          <a:xfrm>
            <a:off x="1232043" y="4712594"/>
            <a:ext cx="4396339" cy="576262"/>
          </a:xfrm>
        </p:spPr>
        <p:txBody>
          <a:bodyPr/>
          <a:lstStyle/>
          <a:p>
            <a:r>
              <a:rPr lang="en-US" dirty="0" err="1" smtClean="0">
                <a:latin typeface="Times New Roman" panose="02020603050405020304" pitchFamily="18" charset="0"/>
                <a:cs typeface="Times New Roman" panose="02020603050405020304" pitchFamily="18" charset="0"/>
              </a:rPr>
              <a:t>Atmega</a:t>
            </a:r>
            <a:r>
              <a:rPr lang="en-US" dirty="0" smtClean="0">
                <a:latin typeface="Times New Roman" panose="02020603050405020304" pitchFamily="18" charset="0"/>
                <a:cs typeface="Times New Roman" panose="02020603050405020304" pitchFamily="18" charset="0"/>
              </a:rPr>
              <a:t> 328 Microcontrollers</a:t>
            </a:r>
            <a:endParaRPr lang="en-IN" dirty="0">
              <a:latin typeface="Times New Roman" panose="02020603050405020304" pitchFamily="18" charset="0"/>
              <a:cs typeface="Times New Roman" panose="02020603050405020304" pitchFamily="18" charset="0"/>
            </a:endParaRPr>
          </a:p>
        </p:txBody>
      </p:sp>
      <p:pic>
        <p:nvPicPr>
          <p:cNvPr id="3082" name="Picture 10" descr="ATmega328 - 8-bit AVR Microcontrollers"/>
          <p:cNvPicPr>
            <a:picLocks noGrp="1" noChangeAspect="1" noChangeArrowheads="1"/>
          </p:cNvPicPr>
          <p:nvPr>
            <p:ph sz="quarter" idx="4"/>
          </p:nvPr>
        </p:nvPicPr>
        <p:blipFill>
          <a:blip r:embed="rId3" cstate="print">
            <a:extLst>
              <a:ext uri="{28A0092B-C50C-407E-A947-70E740481C1C}">
                <a14:useLocalDpi xmlns:a14="http://schemas.microsoft.com/office/drawing/2010/main" val="0"/>
              </a:ext>
            </a:extLst>
          </a:blip>
          <a:srcRect/>
          <a:stretch>
            <a:fillRect/>
          </a:stretch>
        </p:blipFill>
        <p:spPr bwMode="auto">
          <a:xfrm>
            <a:off x="6071052" y="4319415"/>
            <a:ext cx="2364610" cy="11534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90585" y="2481262"/>
            <a:ext cx="1862738" cy="2483651"/>
          </a:xfrm>
          <a:prstGeom prst="rect">
            <a:avLst/>
          </a:prstGeom>
        </p:spPr>
      </p:pic>
    </p:spTree>
    <p:extLst>
      <p:ext uri="{BB962C8B-B14F-4D97-AF65-F5344CB8AC3E}">
        <p14:creationId xmlns:p14="http://schemas.microsoft.com/office/powerpoint/2010/main" val="19238564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Materials Required</a:t>
            </a:r>
            <a:endParaRPr lang="en-IN"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dirty="0" smtClean="0">
                <a:latin typeface="Times New Roman" panose="02020603050405020304" pitchFamily="18" charset="0"/>
                <a:cs typeface="Times New Roman" panose="02020603050405020304" pitchFamily="18" charset="0"/>
              </a:rPr>
              <a:t>RFID Tags</a:t>
            </a:r>
            <a:endParaRPr lang="en-IN"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1129740" y="4699716"/>
            <a:ext cx="4396339" cy="576262"/>
          </a:xfrm>
        </p:spPr>
        <p:txBody>
          <a:bodyPr/>
          <a:lstStyle/>
          <a:p>
            <a:r>
              <a:rPr lang="en-US" dirty="0" smtClean="0">
                <a:latin typeface="Times New Roman" panose="02020603050405020304" pitchFamily="18" charset="0"/>
                <a:cs typeface="Times New Roman" panose="02020603050405020304" pitchFamily="18" charset="0"/>
              </a:rPr>
              <a:t>RFID Reader</a:t>
            </a:r>
            <a:endParaRPr lang="en-IN"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6449417" y="4134118"/>
            <a:ext cx="2604431" cy="2472744"/>
          </a:xfrm>
        </p:spPr>
      </p:pic>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390705" y="1738647"/>
            <a:ext cx="3757668" cy="2063781"/>
          </a:xfrm>
        </p:spPr>
      </p:pic>
    </p:spTree>
    <p:extLst>
      <p:ext uri="{BB962C8B-B14F-4D97-AF65-F5344CB8AC3E}">
        <p14:creationId xmlns:p14="http://schemas.microsoft.com/office/powerpoint/2010/main" val="557780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Materials For the </a:t>
            </a:r>
            <a:r>
              <a:rPr lang="en-IN" b="1" dirty="0" smtClean="0">
                <a:latin typeface="Times New Roman" panose="02020603050405020304" pitchFamily="18" charset="0"/>
                <a:cs typeface="Times New Roman" panose="02020603050405020304" pitchFamily="18" charset="0"/>
              </a:rPr>
              <a:t>Design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marL="457200" indent="-457200">
              <a:buFont typeface="+mj-lt"/>
              <a:buAutoNum type="arabicParenR"/>
            </a:pPr>
            <a:r>
              <a:rPr lang="en-IN" dirty="0">
                <a:latin typeface="Times New Roman" panose="02020603050405020304" pitchFamily="18" charset="0"/>
                <a:cs typeface="Times New Roman" panose="02020603050405020304" pitchFamily="18" charset="0"/>
              </a:rPr>
              <a:t>Resistors</a:t>
            </a:r>
          </a:p>
          <a:p>
            <a:pPr marL="457200" indent="-457200">
              <a:buFont typeface="+mj-lt"/>
              <a:buAutoNum type="arabicParenR"/>
            </a:pPr>
            <a:r>
              <a:rPr lang="en-IN" dirty="0">
                <a:latin typeface="Times New Roman" panose="02020603050405020304" pitchFamily="18" charset="0"/>
                <a:cs typeface="Times New Roman" panose="02020603050405020304" pitchFamily="18" charset="0"/>
              </a:rPr>
              <a:t>LEDs</a:t>
            </a:r>
          </a:p>
          <a:p>
            <a:pPr marL="457200" indent="-457200">
              <a:buFont typeface="+mj-lt"/>
              <a:buAutoNum type="arabicParenR"/>
            </a:pPr>
            <a:r>
              <a:rPr lang="en-IN" dirty="0" smtClean="0">
                <a:latin typeface="Times New Roman" panose="02020603050405020304" pitchFamily="18" charset="0"/>
                <a:cs typeface="Times New Roman" panose="02020603050405020304" pitchFamily="18" charset="0"/>
              </a:rPr>
              <a:t>16MHz </a:t>
            </a:r>
            <a:r>
              <a:rPr lang="en-IN" dirty="0">
                <a:latin typeface="Times New Roman" panose="02020603050405020304" pitchFamily="18" charset="0"/>
                <a:cs typeface="Times New Roman" panose="02020603050405020304" pitchFamily="18" charset="0"/>
              </a:rPr>
              <a:t>crystal oscillator </a:t>
            </a:r>
          </a:p>
          <a:p>
            <a:pPr marL="457200" indent="-457200">
              <a:buFont typeface="+mj-lt"/>
              <a:buAutoNum type="arabicParenR"/>
            </a:pPr>
            <a:r>
              <a:rPr lang="en-IN" dirty="0" smtClean="0">
                <a:latin typeface="Times New Roman" panose="02020603050405020304" pitchFamily="18" charset="0"/>
                <a:cs typeface="Times New Roman" panose="02020603050405020304" pitchFamily="18" charset="0"/>
              </a:rPr>
              <a:t> 22nF </a:t>
            </a:r>
            <a:r>
              <a:rPr lang="en-IN" dirty="0">
                <a:latin typeface="Times New Roman" panose="02020603050405020304" pitchFamily="18" charset="0"/>
                <a:cs typeface="Times New Roman" panose="02020603050405020304" pitchFamily="18" charset="0"/>
              </a:rPr>
              <a:t>capacitors (2 pieces)</a:t>
            </a:r>
          </a:p>
          <a:p>
            <a:pPr marL="457200" indent="-457200">
              <a:buFont typeface="+mj-lt"/>
              <a:buAutoNum type="arabicParenR"/>
            </a:pPr>
            <a:r>
              <a:rPr lang="en-IN" dirty="0">
                <a:latin typeface="Times New Roman" panose="02020603050405020304" pitchFamily="18" charset="0"/>
                <a:cs typeface="Times New Roman" panose="02020603050405020304" pitchFamily="18" charset="0"/>
              </a:rPr>
              <a:t>A 10K</a:t>
            </a:r>
            <a:r>
              <a:rPr lang="el-GR" dirty="0">
                <a:latin typeface="Times New Roman" panose="02020603050405020304" pitchFamily="18" charset="0"/>
                <a:cs typeface="Times New Roman" panose="02020603050405020304" pitchFamily="18" charset="0"/>
              </a:rPr>
              <a:t>Ω </a:t>
            </a:r>
            <a:r>
              <a:rPr lang="en-IN" dirty="0">
                <a:latin typeface="Times New Roman" panose="02020603050405020304" pitchFamily="18" charset="0"/>
                <a:cs typeface="Times New Roman" panose="02020603050405020304" pitchFamily="18" charset="0"/>
              </a:rPr>
              <a:t>pull-up resistor</a:t>
            </a:r>
          </a:p>
          <a:p>
            <a:pPr marL="457200" indent="-457200">
              <a:buFont typeface="+mj-lt"/>
              <a:buAutoNum type="arabicParenR"/>
            </a:pPr>
            <a:r>
              <a:rPr lang="en-IN" dirty="0">
                <a:latin typeface="Times New Roman" panose="02020603050405020304" pitchFamily="18" charset="0"/>
                <a:cs typeface="Times New Roman" panose="02020603050405020304" pitchFamily="18" charset="0"/>
              </a:rPr>
              <a:t>A reset push button.</a:t>
            </a:r>
          </a:p>
          <a:p>
            <a:pPr marL="457200" indent="-457200">
              <a:buFont typeface="+mj-lt"/>
              <a:buAutoNum type="arabicParenR"/>
            </a:pPr>
            <a:r>
              <a:rPr lang="en-IN" dirty="0" smtClean="0">
                <a:latin typeface="Times New Roman" panose="02020603050405020304" pitchFamily="18" charset="0"/>
                <a:cs typeface="Times New Roman" panose="02020603050405020304" pitchFamily="18" charset="0"/>
              </a:rPr>
              <a:t>16 </a:t>
            </a:r>
            <a:r>
              <a:rPr lang="en-IN" dirty="0">
                <a:latin typeface="Times New Roman" panose="02020603050405020304" pitchFamily="18" charset="0"/>
                <a:cs typeface="Times New Roman" panose="02020603050405020304" pitchFamily="18" charset="0"/>
              </a:rPr>
              <a:t>× 2 Liquid Crystal Display</a:t>
            </a:r>
          </a:p>
          <a:p>
            <a:pPr marL="457200" indent="-457200">
              <a:buFont typeface="+mj-lt"/>
              <a:buAutoNum type="arabicParenR"/>
            </a:pPr>
            <a:r>
              <a:rPr lang="en-IN" dirty="0">
                <a:latin typeface="Times New Roman" panose="02020603050405020304" pitchFamily="18" charset="0"/>
                <a:cs typeface="Times New Roman" panose="02020603050405020304" pitchFamily="18" charset="0"/>
              </a:rPr>
              <a:t>10K</a:t>
            </a:r>
            <a:r>
              <a:rPr lang="el-GR" dirty="0">
                <a:latin typeface="Times New Roman" panose="02020603050405020304" pitchFamily="18" charset="0"/>
                <a:cs typeface="Times New Roman" panose="02020603050405020304" pitchFamily="18" charset="0"/>
              </a:rPr>
              <a:t>Ω </a:t>
            </a:r>
            <a:r>
              <a:rPr lang="en-IN" dirty="0">
                <a:latin typeface="Times New Roman" panose="02020603050405020304" pitchFamily="18" charset="0"/>
                <a:cs typeface="Times New Roman" panose="02020603050405020304" pitchFamily="18" charset="0"/>
              </a:rPr>
              <a:t>potentiometer (trimmer)</a:t>
            </a:r>
          </a:p>
          <a:p>
            <a:pPr marL="457200" indent="-457200">
              <a:buFont typeface="+mj-lt"/>
              <a:buAutoNum type="arabicParenR"/>
            </a:pPr>
            <a:r>
              <a:rPr lang="en-IN" dirty="0">
                <a:latin typeface="Times New Roman" panose="02020603050405020304" pitchFamily="18" charset="0"/>
                <a:cs typeface="Times New Roman" panose="02020603050405020304" pitchFamily="18" charset="0"/>
              </a:rPr>
              <a:t>56O</a:t>
            </a:r>
            <a:r>
              <a:rPr lang="el-GR" dirty="0">
                <a:latin typeface="Times New Roman" panose="02020603050405020304" pitchFamily="18" charset="0"/>
                <a:cs typeface="Times New Roman" panose="02020603050405020304" pitchFamily="18" charset="0"/>
              </a:rPr>
              <a:t>Ω </a:t>
            </a:r>
            <a:r>
              <a:rPr lang="en-IN" dirty="0">
                <a:latin typeface="Times New Roman" panose="02020603050405020304" pitchFamily="18" charset="0"/>
                <a:cs typeface="Times New Roman" panose="02020603050405020304" pitchFamily="18" charset="0"/>
              </a:rPr>
              <a:t>precision resistor</a:t>
            </a:r>
          </a:p>
          <a:p>
            <a:pPr marL="457200" indent="-457200">
              <a:buFont typeface="+mj-lt"/>
              <a:buAutoNum type="arabicParenR"/>
            </a:pPr>
            <a:r>
              <a:rPr lang="en-IN" dirty="0">
                <a:latin typeface="Times New Roman" panose="02020603050405020304" pitchFamily="18" charset="0"/>
                <a:cs typeface="Times New Roman" panose="02020603050405020304" pitchFamily="18" charset="0"/>
              </a:rPr>
              <a:t>LCD connector wires’</a:t>
            </a:r>
          </a:p>
          <a:p>
            <a:pPr marL="457200" indent="-457200">
              <a:buFont typeface="+mj-lt"/>
              <a:buAutoNum type="arabicParenR"/>
            </a:pPr>
            <a:r>
              <a:rPr lang="en-IN" dirty="0">
                <a:latin typeface="Times New Roman" panose="02020603050405020304" pitchFamily="18" charset="0"/>
                <a:cs typeface="Times New Roman" panose="02020603050405020304" pitchFamily="18" charset="0"/>
              </a:rPr>
              <a:t>Header pins</a:t>
            </a:r>
          </a:p>
          <a:p>
            <a:pPr marL="457200" indent="-457200">
              <a:buFont typeface="+mj-lt"/>
              <a:buAutoNum type="arabicParenR"/>
            </a:pP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3362" y="2216212"/>
            <a:ext cx="2586491" cy="3097369"/>
          </a:xfrm>
          <a:prstGeom prst="rect">
            <a:avLst/>
          </a:prstGeom>
        </p:spPr>
      </p:pic>
    </p:spTree>
    <p:extLst>
      <p:ext uri="{BB962C8B-B14F-4D97-AF65-F5344CB8AC3E}">
        <p14:creationId xmlns:p14="http://schemas.microsoft.com/office/powerpoint/2010/main" val="23334461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775</TotalTime>
  <Words>500</Words>
  <Application>Microsoft Office PowerPoint</Application>
  <PresentationFormat>Widescreen</PresentationFormat>
  <Paragraphs>65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 Unicode MS</vt:lpstr>
      <vt:lpstr>Arial</vt:lpstr>
      <vt:lpstr>Century Gothic</vt:lpstr>
      <vt:lpstr>Times New Roman</vt:lpstr>
      <vt:lpstr>Wingdings 3</vt:lpstr>
      <vt:lpstr>Ion</vt:lpstr>
      <vt:lpstr>RFID using Bus Ticketing System</vt:lpstr>
      <vt:lpstr>Purpose of This Project</vt:lpstr>
      <vt:lpstr>Components Required</vt:lpstr>
      <vt:lpstr>Arduino Uno</vt:lpstr>
      <vt:lpstr>Arduino IDE</vt:lpstr>
      <vt:lpstr>Materials Required</vt:lpstr>
      <vt:lpstr>Materials Required</vt:lpstr>
      <vt:lpstr>Materials Required</vt:lpstr>
      <vt:lpstr>Materials For the Design</vt:lpstr>
      <vt:lpstr>Block Diagram</vt:lpstr>
      <vt:lpstr>Working</vt:lpstr>
      <vt:lpstr>Circuit Diagram</vt:lpstr>
      <vt:lpstr>Circuit Diagram</vt:lpstr>
      <vt:lpstr>CODE </vt:lpstr>
      <vt:lpstr>Advantage</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RFID using Bus Ticketing System</dc:title>
  <dc:creator>Admin</dc:creator>
  <cp:lastModifiedBy>Admin</cp:lastModifiedBy>
  <cp:revision>37</cp:revision>
  <dcterms:created xsi:type="dcterms:W3CDTF">2020-11-18T15:49:09Z</dcterms:created>
  <dcterms:modified xsi:type="dcterms:W3CDTF">2020-12-15T17:47:07Z</dcterms:modified>
</cp:coreProperties>
</file>