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71" r:id="rId3"/>
    <p:sldId id="280" r:id="rId4"/>
    <p:sldId id="264" r:id="rId5"/>
    <p:sldId id="257" r:id="rId6"/>
    <p:sldId id="260" r:id="rId7"/>
    <p:sldId id="262" r:id="rId8"/>
    <p:sldId id="265" r:id="rId9"/>
    <p:sldId id="268" r:id="rId10"/>
    <p:sldId id="283" r:id="rId11"/>
    <p:sldId id="281" r:id="rId12"/>
    <p:sldId id="282" r:id="rId13"/>
    <p:sldId id="284" r:id="rId14"/>
    <p:sldId id="285" r:id="rId15"/>
    <p:sldId id="288" r:id="rId16"/>
    <p:sldId id="28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4" autoAdjust="0"/>
    <p:restoredTop sz="94660"/>
  </p:normalViewPr>
  <p:slideViewPr>
    <p:cSldViewPr snapToGrid="0">
      <p:cViewPr varScale="1">
        <p:scale>
          <a:sx n="113" d="100"/>
          <a:sy n="113"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sak\AppData\Local\Microsoft\Windows\INetCache\IE\VW80AEQS\Projec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[Project(1).xlsx]KPI 1!PivotTable1</c:name>
    <c:fmtId val="1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Year wise Loan Amount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1'!$B$3</c:f>
              <c:strCache>
                <c:ptCount val="1"/>
                <c:pt idx="0">
                  <c:v>Total</c:v>
                </c:pt>
              </c:strCache>
            </c:strRef>
          </c:tx>
          <c:spPr>
            <a:solidFill>
              <a:schemeClr val="accent1"/>
            </a:solidFill>
            <a:ln>
              <a:noFill/>
            </a:ln>
            <a:effectLst/>
          </c:spPr>
          <c:invertIfNegative val="0"/>
          <c:dLbls>
            <c:numFmt formatCode="&quot;₹&quot;\ #,##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1'!$A$4:$A$8</c:f>
              <c:strCache>
                <c:ptCount val="5"/>
                <c:pt idx="0">
                  <c:v>2011</c:v>
                </c:pt>
                <c:pt idx="1">
                  <c:v>2010</c:v>
                </c:pt>
                <c:pt idx="2">
                  <c:v>2009</c:v>
                </c:pt>
                <c:pt idx="3">
                  <c:v>2008</c:v>
                </c:pt>
                <c:pt idx="4">
                  <c:v>2007</c:v>
                </c:pt>
              </c:strCache>
            </c:strRef>
          </c:cat>
          <c:val>
            <c:numRef>
              <c:f>'KPI 1'!$B$4:$B$8</c:f>
              <c:numCache>
                <c:formatCode>General</c:formatCode>
                <c:ptCount val="5"/>
                <c:pt idx="0">
                  <c:v>260506575</c:v>
                </c:pt>
                <c:pt idx="1">
                  <c:v>122050200</c:v>
                </c:pt>
                <c:pt idx="2">
                  <c:v>46436325</c:v>
                </c:pt>
                <c:pt idx="3">
                  <c:v>14390275</c:v>
                </c:pt>
                <c:pt idx="4">
                  <c:v>2219275</c:v>
                </c:pt>
              </c:numCache>
            </c:numRef>
          </c:val>
          <c:extLst>
            <c:ext xmlns:c16="http://schemas.microsoft.com/office/drawing/2014/chart" uri="{C3380CC4-5D6E-409C-BE32-E72D297353CC}">
              <c16:uniqueId val="{00000000-56D4-4A09-B789-68E57BA52C17}"/>
            </c:ext>
          </c:extLst>
        </c:ser>
        <c:dLbls>
          <c:dLblPos val="outEnd"/>
          <c:showLegendKey val="0"/>
          <c:showVal val="1"/>
          <c:showCatName val="0"/>
          <c:showSerName val="0"/>
          <c:showPercent val="0"/>
          <c:showBubbleSize val="0"/>
        </c:dLbls>
        <c:gapWidth val="219"/>
        <c:overlap val="-27"/>
        <c:axId val="-993241040"/>
        <c:axId val="-952829696"/>
      </c:barChart>
      <c:catAx>
        <c:axId val="-99324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2829696"/>
        <c:crosses val="autoZero"/>
        <c:auto val="1"/>
        <c:lblAlgn val="ctr"/>
        <c:lblOffset val="100"/>
        <c:noMultiLvlLbl val="0"/>
      </c:catAx>
      <c:valAx>
        <c:axId val="-952829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3241040"/>
        <c:crosses val="autoZero"/>
        <c:crossBetween val="between"/>
        <c:dispUnits>
          <c:builtInUnit val="millions"/>
          <c:dispUnitsLbl>
            <c:layout>
              <c:manualLayout>
                <c:xMode val="edge"/>
                <c:yMode val="edge"/>
                <c:x val="3.5977105478331974E-2"/>
                <c:y val="0.40370678838355356"/>
              </c:manualLayout>
            </c:layout>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2882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0995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4437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80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53473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6906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70866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604509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1724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07047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7473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2090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91881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95119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88707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09830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3659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A6898-5CCE-4B31-A4FA-7043F070E724}" type="datetimeFigureOut">
              <a:rPr lang="en-IN" smtClean="0"/>
              <a:t>10-04-2024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387870094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1" y="101494"/>
            <a:ext cx="5372100" cy="998827"/>
          </a:xfrm>
        </p:spPr>
        <p:txBody>
          <a:bodyPr>
            <a:normAutofit fontScale="90000"/>
          </a:bodyPr>
          <a:lstStyle/>
          <a:p>
            <a:pPr algn="l"/>
            <a:r>
              <a:rPr lang="en-IN" dirty="0">
                <a:latin typeface="Gloucester MT Extra Condensed" panose="02030808020601010101" pitchFamily="18" charset="0"/>
              </a:rPr>
              <a:t>Bank Loan Analysis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endParaRPr lang="en-IN" sz="1800" dirty="0">
              <a:solidFill>
                <a:schemeClr val="tx2">
                  <a:lumMod val="75000"/>
                </a:schemeClr>
              </a:solidFill>
              <a:latin typeface="Gloucester MT Extra Condensed" panose="02030808020601010101" pitchFamily="18" charset="0"/>
            </a:endParaRPr>
          </a:p>
        </p:txBody>
      </p:sp>
      <p:sp>
        <p:nvSpPr>
          <p:cNvPr id="3" name="Subtitle 2">
            <a:extLst>
              <a:ext uri="{FF2B5EF4-FFF2-40B4-BE49-F238E27FC236}">
                <a16:creationId xmlns:a16="http://schemas.microsoft.com/office/drawing/2014/main" id="{30D1148A-C5EE-6FFA-3E52-2F330D4D59C2}"/>
              </a:ext>
            </a:extLst>
          </p:cNvPr>
          <p:cNvSpPr>
            <a:spLocks noGrp="1"/>
          </p:cNvSpPr>
          <p:nvPr>
            <p:ph type="subTitle" idx="1"/>
          </p:nvPr>
        </p:nvSpPr>
        <p:spPr>
          <a:xfrm>
            <a:off x="986097" y="1739620"/>
            <a:ext cx="3518791" cy="4517472"/>
          </a:xfrm>
        </p:spPr>
        <p:txBody>
          <a:bodyPr>
            <a:normAutofit lnSpcReduction="10000"/>
          </a:bodyPr>
          <a:lstStyle/>
          <a:p>
            <a:pPr algn="l"/>
            <a:endParaRPr lang="en-IN" sz="2400" b="0" i="0" dirty="0">
              <a:solidFill>
                <a:schemeClr val="tx2"/>
              </a:solidFill>
              <a:effectLst/>
              <a:latin typeface="Gloucester MT Extra Condensed" panose="02030808020601010101" pitchFamily="18" charset="0"/>
            </a:endParaRPr>
          </a:p>
          <a:p>
            <a:pPr algn="l"/>
            <a:r>
              <a:rPr lang="en-IN" sz="2400" dirty="0">
                <a:solidFill>
                  <a:schemeClr val="tx2"/>
                </a:solidFill>
                <a:effectLst/>
                <a:latin typeface="Gloucester MT Extra Condensed" panose="02030808020601010101" pitchFamily="18" charset="0"/>
              </a:rPr>
              <a:t>Group: 4 </a:t>
            </a:r>
          </a:p>
          <a:p>
            <a:pPr algn="l"/>
            <a:r>
              <a:rPr lang="en-IN" sz="2400" u="sng" dirty="0">
                <a:solidFill>
                  <a:schemeClr val="tx2"/>
                </a:solidFill>
                <a:effectLst/>
                <a:latin typeface="Gloucester MT Extra Condensed" panose="02030808020601010101" pitchFamily="18" charset="0"/>
              </a:rPr>
              <a:t>Project Team:</a:t>
            </a:r>
          </a:p>
          <a:p>
            <a:pPr algn="l"/>
            <a:r>
              <a:rPr lang="en-IN" sz="2400" u="sng" dirty="0" err="1">
                <a:solidFill>
                  <a:schemeClr val="tx2"/>
                </a:solidFill>
                <a:effectLst/>
                <a:latin typeface="Gloucester MT Extra Condensed" panose="02030808020601010101" pitchFamily="18" charset="0"/>
              </a:rPr>
              <a:t>Rakshitha</a:t>
            </a:r>
            <a:r>
              <a:rPr lang="en-IN" sz="2400" u="sng" dirty="0">
                <a:solidFill>
                  <a:schemeClr val="tx2"/>
                </a:solidFill>
                <a:effectLst/>
                <a:latin typeface="Gloucester MT Extra Condensed" panose="02030808020601010101" pitchFamily="18" charset="0"/>
              </a:rPr>
              <a:t> C</a:t>
            </a:r>
          </a:p>
          <a:p>
            <a:pPr algn="l"/>
            <a:r>
              <a:rPr lang="en-IN" sz="2400" u="sng" dirty="0">
                <a:solidFill>
                  <a:schemeClr val="tx2"/>
                </a:solidFill>
                <a:effectLst/>
                <a:latin typeface="Gloucester MT Extra Condensed" panose="02030808020601010101" pitchFamily="18" charset="0"/>
              </a:rPr>
              <a:t>Pradeep Rasakachula</a:t>
            </a:r>
          </a:p>
          <a:p>
            <a:pPr algn="l"/>
            <a:r>
              <a:rPr lang="en-IN" sz="2400" u="sng" dirty="0">
                <a:solidFill>
                  <a:schemeClr val="tx2"/>
                </a:solidFill>
                <a:effectLst/>
                <a:latin typeface="Gloucester MT Extra Condensed" panose="02030808020601010101" pitchFamily="18" charset="0"/>
              </a:rPr>
              <a:t> Deeya Agarwal</a:t>
            </a:r>
          </a:p>
          <a:p>
            <a:pPr algn="l"/>
            <a:r>
              <a:rPr lang="en-IN" sz="2400" u="sng" dirty="0">
                <a:solidFill>
                  <a:schemeClr val="tx2"/>
                </a:solidFill>
                <a:effectLst/>
                <a:latin typeface="Gloucester MT Extra Condensed" panose="02030808020601010101" pitchFamily="18" charset="0"/>
              </a:rPr>
              <a:t>Shaik Sadik</a:t>
            </a:r>
          </a:p>
          <a:p>
            <a:pPr algn="l"/>
            <a:r>
              <a:rPr lang="en-IN" sz="2400" u="sng" dirty="0" err="1">
                <a:solidFill>
                  <a:schemeClr val="tx2"/>
                </a:solidFill>
                <a:effectLst/>
                <a:latin typeface="Gloucester MT Extra Condensed" panose="02030808020601010101" pitchFamily="18" charset="0"/>
              </a:rPr>
              <a:t>Sreeram</a:t>
            </a:r>
            <a:r>
              <a:rPr lang="en-IN" sz="2400" u="sng" dirty="0">
                <a:solidFill>
                  <a:schemeClr val="tx2"/>
                </a:solidFill>
                <a:effectLst/>
                <a:latin typeface="Gloucester MT Extra Condensed" panose="02030808020601010101" pitchFamily="18" charset="0"/>
              </a:rPr>
              <a:t> K</a:t>
            </a:r>
          </a:p>
          <a:p>
            <a:pPr algn="l"/>
            <a:r>
              <a:rPr lang="en-IN" sz="2400" u="sng" dirty="0">
                <a:solidFill>
                  <a:schemeClr val="tx2"/>
                </a:solidFill>
                <a:effectLst/>
                <a:latin typeface="Gloucester MT Extra Condensed" panose="02030808020601010101" pitchFamily="18" charset="0"/>
              </a:rPr>
              <a:t>Mohan K Gola</a:t>
            </a:r>
          </a:p>
          <a:p>
            <a:pPr algn="l"/>
            <a:endParaRPr lang="en-IN" sz="2400" dirty="0">
              <a:solidFill>
                <a:schemeClr val="tx2"/>
              </a:solidFill>
              <a:effectLst/>
              <a:latin typeface="Gloucester MT Extra Condensed" panose="02030808020601010101" pitchFamily="18" charset="0"/>
            </a:endParaRPr>
          </a:p>
        </p:txBody>
      </p:sp>
      <p:pic>
        <p:nvPicPr>
          <p:cNvPr id="19" name="Picture 18">
            <a:extLst>
              <a:ext uri="{FF2B5EF4-FFF2-40B4-BE49-F238E27FC236}">
                <a16:creationId xmlns:a16="http://schemas.microsoft.com/office/drawing/2014/main" id="{6C54B328-66CC-751F-2369-EE3178460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24" y="0"/>
            <a:ext cx="6162675" cy="6807253"/>
          </a:xfrm>
          <a:prstGeom prst="rect">
            <a:avLst/>
          </a:prstGeom>
        </p:spPr>
      </p:pic>
    </p:spTree>
    <p:extLst>
      <p:ext uri="{BB962C8B-B14F-4D97-AF65-F5344CB8AC3E}">
        <p14:creationId xmlns:p14="http://schemas.microsoft.com/office/powerpoint/2010/main" val="332701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 y="76200"/>
            <a:ext cx="10353762" cy="647700"/>
          </a:xfrm>
        </p:spPr>
        <p:txBody>
          <a:bodyPr>
            <a:normAutofit fontScale="90000"/>
          </a:bodyPr>
          <a:lstStyle/>
          <a:p>
            <a:r>
              <a:rPr lang="en-IN" dirty="0"/>
              <a:t>EXCEL DASHBOARD</a:t>
            </a:r>
          </a:p>
        </p:txBody>
      </p:sp>
      <p:pic>
        <p:nvPicPr>
          <p:cNvPr id="7" name="Content Placeholder 6">
            <a:extLst>
              <a:ext uri="{FF2B5EF4-FFF2-40B4-BE49-F238E27FC236}">
                <a16:creationId xmlns:a16="http://schemas.microsoft.com/office/drawing/2014/main" id="{61B0F03E-1F97-160B-BEAF-DAA3055A03E9}"/>
              </a:ext>
            </a:extLst>
          </p:cNvPr>
          <p:cNvPicPr>
            <a:picLocks noGrp="1" noChangeAspect="1"/>
          </p:cNvPicPr>
          <p:nvPr>
            <p:ph idx="1"/>
          </p:nvPr>
        </p:nvPicPr>
        <p:blipFill>
          <a:blip r:embed="rId2"/>
          <a:stretch>
            <a:fillRect/>
          </a:stretch>
        </p:blipFill>
        <p:spPr>
          <a:xfrm>
            <a:off x="571500" y="723900"/>
            <a:ext cx="10591799" cy="5943600"/>
          </a:xfrm>
        </p:spPr>
      </p:pic>
    </p:spTree>
    <p:extLst>
      <p:ext uri="{BB962C8B-B14F-4D97-AF65-F5344CB8AC3E}">
        <p14:creationId xmlns:p14="http://schemas.microsoft.com/office/powerpoint/2010/main" val="98371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B680C-BDCA-BBA3-C57C-C15276F4E705}"/>
              </a:ext>
            </a:extLst>
          </p:cNvPr>
          <p:cNvPicPr>
            <a:picLocks noChangeAspect="1"/>
          </p:cNvPicPr>
          <p:nvPr/>
        </p:nvPicPr>
        <p:blipFill>
          <a:blip r:embed="rId2"/>
          <a:stretch>
            <a:fillRect/>
          </a:stretch>
        </p:blipFill>
        <p:spPr>
          <a:xfrm>
            <a:off x="0" y="707886"/>
            <a:ext cx="12192000" cy="6115049"/>
          </a:xfrm>
          <a:prstGeom prst="rect">
            <a:avLst/>
          </a:prstGeom>
        </p:spPr>
      </p:pic>
      <p:sp>
        <p:nvSpPr>
          <p:cNvPr id="4" name="TextBox 3">
            <a:extLst>
              <a:ext uri="{FF2B5EF4-FFF2-40B4-BE49-F238E27FC236}">
                <a16:creationId xmlns:a16="http://schemas.microsoft.com/office/drawing/2014/main" id="{3041665D-CF0A-19DE-23FD-69C1533101B7}"/>
              </a:ext>
            </a:extLst>
          </p:cNvPr>
          <p:cNvSpPr txBox="1"/>
          <p:nvPr/>
        </p:nvSpPr>
        <p:spPr>
          <a:xfrm>
            <a:off x="0" y="0"/>
            <a:ext cx="8848725" cy="70788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Gloucester MT Extra Condensed" panose="02030808020601010101" pitchFamily="18" charset="0"/>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l"/>
            <a:r>
              <a:rPr lang="en-IN" sz="3200" dirty="0"/>
              <a:t>Tableau Dashboard</a:t>
            </a:r>
          </a:p>
        </p:txBody>
      </p:sp>
    </p:spTree>
    <p:extLst>
      <p:ext uri="{BB962C8B-B14F-4D97-AF65-F5344CB8AC3E}">
        <p14:creationId xmlns:p14="http://schemas.microsoft.com/office/powerpoint/2010/main" val="188141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1665D-CF0A-19DE-23FD-69C1533101B7}"/>
              </a:ext>
            </a:extLst>
          </p:cNvPr>
          <p:cNvSpPr txBox="1"/>
          <p:nvPr/>
        </p:nvSpPr>
        <p:spPr>
          <a:xfrm>
            <a:off x="0" y="0"/>
            <a:ext cx="8848725" cy="70788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Gloucester MT Extra Condensed" panose="02030808020601010101" pitchFamily="18" charset="0"/>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l"/>
            <a:r>
              <a:rPr lang="en-IN" sz="3200" dirty="0"/>
              <a:t>Power Bi Dashboard</a:t>
            </a:r>
          </a:p>
        </p:txBody>
      </p:sp>
      <p:pic>
        <p:nvPicPr>
          <p:cNvPr id="5" name="Picture 4">
            <a:extLst>
              <a:ext uri="{FF2B5EF4-FFF2-40B4-BE49-F238E27FC236}">
                <a16:creationId xmlns:a16="http://schemas.microsoft.com/office/drawing/2014/main" id="{3DBED539-5F54-17A6-4D69-257F1874BA83}"/>
              </a:ext>
            </a:extLst>
          </p:cNvPr>
          <p:cNvPicPr>
            <a:picLocks noChangeAspect="1"/>
          </p:cNvPicPr>
          <p:nvPr/>
        </p:nvPicPr>
        <p:blipFill>
          <a:blip r:embed="rId2"/>
          <a:stretch>
            <a:fillRect/>
          </a:stretch>
        </p:blipFill>
        <p:spPr>
          <a:xfrm>
            <a:off x="0" y="675412"/>
            <a:ext cx="12192000" cy="6182588"/>
          </a:xfrm>
          <a:prstGeom prst="rect">
            <a:avLst/>
          </a:prstGeom>
        </p:spPr>
      </p:pic>
    </p:spTree>
    <p:extLst>
      <p:ext uri="{BB962C8B-B14F-4D97-AF65-F5344CB8AC3E}">
        <p14:creationId xmlns:p14="http://schemas.microsoft.com/office/powerpoint/2010/main" val="14565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1267557" cy="1133475"/>
          </a:xfrm>
        </p:spPr>
        <p:txBody>
          <a:bodyPr>
            <a:normAutofit fontScale="90000"/>
          </a:bodyPr>
          <a:lstStyle/>
          <a:p>
            <a:pPr algn="l"/>
            <a:r>
              <a:rPr lang="en-IN" dirty="0"/>
              <a:t>MY SQL WORK BENCH</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311" y="1147716"/>
            <a:ext cx="3143689" cy="133368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19" y="900032"/>
            <a:ext cx="7183056" cy="1829055"/>
          </a:xfrm>
          <a:prstGeom prst="rect">
            <a:avLst/>
          </a:prstGeom>
        </p:spPr>
      </p:pic>
      <p:sp>
        <p:nvSpPr>
          <p:cNvPr id="5" name="Right Arrow 4"/>
          <p:cNvSpPr/>
          <p:nvPr/>
        </p:nvSpPr>
        <p:spPr>
          <a:xfrm>
            <a:off x="7905751" y="1768840"/>
            <a:ext cx="5524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7774980" y="1612747"/>
            <a:ext cx="978408"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19" y="2804989"/>
            <a:ext cx="6963747" cy="1952898"/>
          </a:xfrm>
          <a:prstGeom prst="rect">
            <a:avLst/>
          </a:prstGeom>
        </p:spPr>
      </p:pic>
      <p:sp>
        <p:nvSpPr>
          <p:cNvPr id="8" name="Right Arrow 7"/>
          <p:cNvSpPr/>
          <p:nvPr/>
        </p:nvSpPr>
        <p:spPr>
          <a:xfrm>
            <a:off x="7905751" y="3459927"/>
            <a:ext cx="978408" cy="64302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8855" y="3243267"/>
            <a:ext cx="3267531" cy="126700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85" y="4833789"/>
            <a:ext cx="7668695" cy="1928663"/>
          </a:xfrm>
          <a:prstGeom prst="rect">
            <a:avLst/>
          </a:prstGeom>
        </p:spPr>
      </p:pic>
      <p:sp>
        <p:nvSpPr>
          <p:cNvPr id="12" name="Right Arrow 11"/>
          <p:cNvSpPr/>
          <p:nvPr/>
        </p:nvSpPr>
        <p:spPr>
          <a:xfrm>
            <a:off x="7960995" y="5660872"/>
            <a:ext cx="978408"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9312" y="5354819"/>
            <a:ext cx="2962688" cy="790685"/>
          </a:xfrm>
          <a:prstGeom prst="rect">
            <a:avLst/>
          </a:prstGeom>
        </p:spPr>
      </p:pic>
    </p:spTree>
    <p:extLst>
      <p:ext uri="{BB962C8B-B14F-4D97-AF65-F5344CB8AC3E}">
        <p14:creationId xmlns:p14="http://schemas.microsoft.com/office/powerpoint/2010/main" val="242838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wn Arrow 4"/>
          <p:cNvSpPr/>
          <p:nvPr/>
        </p:nvSpPr>
        <p:spPr>
          <a:xfrm>
            <a:off x="4889863" y="1306285"/>
            <a:ext cx="426720" cy="714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26" y="97865"/>
            <a:ext cx="9993120" cy="109521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28" y="1997907"/>
            <a:ext cx="3000794" cy="12860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23" y="3364141"/>
            <a:ext cx="8116433" cy="164805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050" y="5632741"/>
            <a:ext cx="4109827" cy="1171738"/>
          </a:xfrm>
          <a:prstGeom prst="rect">
            <a:avLst/>
          </a:prstGeom>
        </p:spPr>
      </p:pic>
      <p:sp>
        <p:nvSpPr>
          <p:cNvPr id="13" name="Down Arrow 12"/>
          <p:cNvSpPr/>
          <p:nvPr/>
        </p:nvSpPr>
        <p:spPr>
          <a:xfrm>
            <a:off x="4781005" y="5097975"/>
            <a:ext cx="426720" cy="534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81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F648-55F7-1468-B4AF-896001B59B4F}"/>
              </a:ext>
            </a:extLst>
          </p:cNvPr>
          <p:cNvSpPr>
            <a:spLocks noGrp="1"/>
          </p:cNvSpPr>
          <p:nvPr>
            <p:ph type="title"/>
          </p:nvPr>
        </p:nvSpPr>
        <p:spPr>
          <a:xfrm>
            <a:off x="913795" y="608437"/>
            <a:ext cx="10353762" cy="822430"/>
          </a:xfrm>
        </p:spPr>
        <p:txBody>
          <a:bodyPr/>
          <a:lstStyle/>
          <a:p>
            <a:r>
              <a:rPr lang="en-IN" dirty="0"/>
              <a:t>CHALLENGES FACED</a:t>
            </a:r>
          </a:p>
        </p:txBody>
      </p:sp>
      <p:sp>
        <p:nvSpPr>
          <p:cNvPr id="3" name="Text Placeholder 2">
            <a:extLst>
              <a:ext uri="{FF2B5EF4-FFF2-40B4-BE49-F238E27FC236}">
                <a16:creationId xmlns:a16="http://schemas.microsoft.com/office/drawing/2014/main" id="{6895C31D-EFD1-C6CD-5F3C-292AFF7F1F27}"/>
              </a:ext>
            </a:extLst>
          </p:cNvPr>
          <p:cNvSpPr>
            <a:spLocks noGrp="1"/>
          </p:cNvSpPr>
          <p:nvPr>
            <p:ph type="body" sz="half" idx="2"/>
          </p:nvPr>
        </p:nvSpPr>
        <p:spPr>
          <a:xfrm>
            <a:off x="913794" y="1557867"/>
            <a:ext cx="10353763" cy="4239139"/>
          </a:xfrm>
        </p:spPr>
        <p:txBody>
          <a:bodyPr>
            <a:normAutofit fontScale="92500"/>
          </a:bodyPr>
          <a:lstStyle/>
          <a:p>
            <a:pPr marL="342900" indent="-342900" algn="l">
              <a:lnSpc>
                <a:spcPct val="150000"/>
              </a:lnSpc>
              <a:buFont typeface="Arial" panose="020B0604020202020204" pitchFamily="34" charset="0"/>
              <a:buChar char="•"/>
            </a:pPr>
            <a:r>
              <a:rPr lang="en-US" sz="2400" dirty="0">
                <a:latin typeface="Gloucester MT Extra Condensed" panose="02030808020601010101" pitchFamily="18" charset="0"/>
              </a:rPr>
              <a:t>Rigorously test to ensure it performs well and delivers accurate insights.</a:t>
            </a:r>
          </a:p>
          <a:p>
            <a:pPr marL="342900" indent="-342900" algn="l">
              <a:lnSpc>
                <a:spcPct val="150000"/>
              </a:lnSpc>
              <a:buFont typeface="Arial" panose="020B0604020202020204" pitchFamily="34" charset="0"/>
              <a:buChar char="•"/>
            </a:pPr>
            <a:r>
              <a:rPr lang="en-US" sz="2400" dirty="0">
                <a:latin typeface="Gloucester MT Extra Condensed" panose="02030808020601010101" pitchFamily="18" charset="0"/>
              </a:rPr>
              <a:t>As your data grows beyond, the dashboard should be able to handle the increased load without                  breaking down.</a:t>
            </a:r>
          </a:p>
          <a:p>
            <a:pPr marL="342900" indent="-342900" algn="l">
              <a:lnSpc>
                <a:spcPct val="150000"/>
              </a:lnSpc>
              <a:buFont typeface="Arial" panose="020B0604020202020204" pitchFamily="34" charset="0"/>
              <a:buChar char="•"/>
            </a:pPr>
            <a:r>
              <a:rPr lang="en-US" sz="2400" dirty="0">
                <a:latin typeface="Gloucester MT Extra Condensed" panose="02030808020601010101" pitchFamily="18" charset="0"/>
              </a:rPr>
              <a:t> Pre-aggregate the data before it reaches the dashboard to improve performance.</a:t>
            </a:r>
          </a:p>
          <a:p>
            <a:pPr marL="342900" indent="-342900" algn="l">
              <a:lnSpc>
                <a:spcPct val="150000"/>
              </a:lnSpc>
              <a:buFont typeface="Arial" panose="020B0604020202020204" pitchFamily="34" charset="0"/>
              <a:buChar char="•"/>
            </a:pPr>
            <a:r>
              <a:rPr lang="en-IN" sz="2400" dirty="0">
                <a:latin typeface="Gloucester MT Extra Condensed" panose="02030808020601010101" pitchFamily="18" charset="0"/>
              </a:rPr>
              <a:t> </a:t>
            </a:r>
            <a:r>
              <a:rPr lang="en-US" sz="2400" dirty="0">
                <a:latin typeface="Gloucester MT Extra Condensed" panose="02030808020601010101" pitchFamily="18" charset="0"/>
              </a:rPr>
              <a:t>Ensure your data queries are efficient and only retrieve the necessary information.</a:t>
            </a:r>
          </a:p>
          <a:p>
            <a:pPr marL="342900" indent="-342900" algn="l">
              <a:lnSpc>
                <a:spcPct val="150000"/>
              </a:lnSpc>
              <a:buFont typeface="Arial" panose="020B0604020202020204" pitchFamily="34" charset="0"/>
              <a:buChar char="•"/>
            </a:pPr>
            <a:r>
              <a:rPr lang="en-US" sz="2400" dirty="0">
                <a:latin typeface="Gloucester MT Extra Condensed" panose="02030808020601010101" pitchFamily="18" charset="0"/>
              </a:rPr>
              <a:t>Without proper optimization, the data could be slow to load and interact with this can be frustrating for users and defeat the purpose of a quick and informative display.</a:t>
            </a:r>
          </a:p>
          <a:p>
            <a:pPr algn="l"/>
            <a:endParaRPr lang="en-IN" dirty="0">
              <a:solidFill>
                <a:schemeClr val="tx1"/>
              </a:solidFill>
            </a:endParaRPr>
          </a:p>
        </p:txBody>
      </p:sp>
    </p:spTree>
    <p:extLst>
      <p:ext uri="{BB962C8B-B14F-4D97-AF65-F5344CB8AC3E}">
        <p14:creationId xmlns:p14="http://schemas.microsoft.com/office/powerpoint/2010/main" val="172878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E6B3-5709-8C00-D423-A184F2139C16}"/>
              </a:ext>
            </a:extLst>
          </p:cNvPr>
          <p:cNvSpPr>
            <a:spLocks noGrp="1"/>
          </p:cNvSpPr>
          <p:nvPr>
            <p:ph type="title"/>
          </p:nvPr>
        </p:nvSpPr>
        <p:spPr>
          <a:xfrm>
            <a:off x="913795" y="608437"/>
            <a:ext cx="10353762" cy="873230"/>
          </a:xfrm>
        </p:spPr>
        <p:txBody>
          <a:bodyPr>
            <a:normAutofit/>
          </a:bodyPr>
          <a:lstStyle/>
          <a:p>
            <a:r>
              <a:rPr lang="en-IN" dirty="0"/>
              <a:t>Outcome of the project:</a:t>
            </a:r>
          </a:p>
        </p:txBody>
      </p:sp>
      <p:sp>
        <p:nvSpPr>
          <p:cNvPr id="3" name="Text Placeholder 2">
            <a:extLst>
              <a:ext uri="{FF2B5EF4-FFF2-40B4-BE49-F238E27FC236}">
                <a16:creationId xmlns:a16="http://schemas.microsoft.com/office/drawing/2014/main" id="{274324DD-1EBC-57DE-0680-DCD18D718DEC}"/>
              </a:ext>
            </a:extLst>
          </p:cNvPr>
          <p:cNvSpPr>
            <a:spLocks noGrp="1"/>
          </p:cNvSpPr>
          <p:nvPr>
            <p:ph type="body" sz="half" idx="2"/>
          </p:nvPr>
        </p:nvSpPr>
        <p:spPr>
          <a:xfrm>
            <a:off x="913794" y="1701800"/>
            <a:ext cx="10353763" cy="4095206"/>
          </a:xfrm>
        </p:spPr>
        <p:txBody>
          <a:bodyPr/>
          <a:lstStyle/>
          <a:p>
            <a:pPr marL="342900" indent="-342900" algn="l">
              <a:lnSpc>
                <a:spcPct val="150000"/>
              </a:lnSpc>
              <a:buFont typeface="Wingdings" panose="05000000000000000000" pitchFamily="2" charset="2"/>
              <a:buChar char="Ø"/>
            </a:pPr>
            <a:r>
              <a:rPr lang="en-IN" sz="2200" dirty="0">
                <a:latin typeface="Gloucester MT Extra Condensed" panose="02030808020601010101" pitchFamily="18" charset="0"/>
              </a:rPr>
              <a:t>The implementation of KPIs in Excel, Tableau and Power BI helped to gain proficiency with the application of these business analytics tools. </a:t>
            </a:r>
          </a:p>
          <a:p>
            <a:pPr marL="342900" indent="-342900" algn="l">
              <a:lnSpc>
                <a:spcPct val="150000"/>
              </a:lnSpc>
              <a:buFont typeface="Wingdings" panose="05000000000000000000" pitchFamily="2" charset="2"/>
              <a:buChar char="Ø"/>
            </a:pPr>
            <a:r>
              <a:rPr lang="en-IN" sz="2200" dirty="0">
                <a:latin typeface="Gloucester MT Extra Condensed" panose="02030808020601010101" pitchFamily="18" charset="0"/>
              </a:rPr>
              <a:t>The group project taught us how to collaborate and work as a team to produce the output more effectively.</a:t>
            </a:r>
          </a:p>
          <a:p>
            <a:pPr marL="342900" indent="-342900" algn="l">
              <a:lnSpc>
                <a:spcPct val="150000"/>
              </a:lnSpc>
              <a:buFont typeface="Wingdings" panose="05000000000000000000" pitchFamily="2" charset="2"/>
              <a:buChar char="Ø"/>
            </a:pPr>
            <a:r>
              <a:rPr lang="en-IN" sz="2200" dirty="0">
                <a:latin typeface="Gloucester MT Extra Condensed" panose="02030808020601010101" pitchFamily="18" charset="0"/>
              </a:rPr>
              <a:t>The weekly check points helped to plan the project in a better way which allowed to achieve the larger objectives.</a:t>
            </a:r>
          </a:p>
          <a:p>
            <a:pPr algn="l"/>
            <a:endParaRPr lang="en-IN" dirty="0"/>
          </a:p>
        </p:txBody>
      </p:sp>
    </p:spTree>
    <p:extLst>
      <p:ext uri="{BB962C8B-B14F-4D97-AF65-F5344CB8AC3E}">
        <p14:creationId xmlns:p14="http://schemas.microsoft.com/office/powerpoint/2010/main" val="363273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You </a:t>
            </a:r>
          </a:p>
          <a:p>
            <a:pPr marL="36900" indent="0" algn="ctr">
              <a:buNone/>
            </a:pPr>
            <a:r>
              <a:rPr lang="en-US" sz="3600" dirty="0">
                <a:solidFill>
                  <a:schemeClr val="bg1">
                    <a:lumMod val="50000"/>
                    <a:lumOff val="50000"/>
                  </a:schemeClr>
                </a:solidFill>
                <a:latin typeface="Gloucester MT Extra Condensed" panose="02030808020601010101" pitchFamily="18" charset="0"/>
              </a:rPr>
              <a:t>For Your Attention</a:t>
            </a:r>
            <a:endParaRPr lang="en-IN" sz="36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idx="1"/>
          </p:nvPr>
        </p:nvSpPr>
        <p:spPr/>
        <p:txBody>
          <a:bodyPr/>
          <a:lstStyle/>
          <a:p>
            <a:r>
              <a:rPr lang="en-IN" dirty="0"/>
              <a:t>This project involves analyzing bank loans for customers. We were provided with two datasets in .csv format, each containing 39,000 rows. The objective was to analyze the growth of the bank's loan portfolio over the given years.</a:t>
            </a:r>
            <a:endParaRPr lang="en-US" dirty="0"/>
          </a:p>
          <a:p>
            <a:r>
              <a:rPr lang="en-IN" dirty="0"/>
              <a:t>We utilized MS-Excel and MySQL for analyzing, cleaning, and removing duplicates from the dataset. We then prepared dashboards using Tableau and </a:t>
            </a:r>
            <a:r>
              <a:rPr lang="en-IN" dirty="0" err="1"/>
              <a:t>PowerBI</a:t>
            </a:r>
            <a:r>
              <a:rPr lang="en-IN" dirty="0"/>
              <a:t> tools, where we conducted calculations, merged data, and created interactive visualizations.</a:t>
            </a:r>
            <a:endParaRPr lang="en-US" dirty="0"/>
          </a:p>
        </p:txBody>
      </p:sp>
    </p:spTree>
    <p:extLst>
      <p:ext uri="{BB962C8B-B14F-4D97-AF65-F5344CB8AC3E}">
        <p14:creationId xmlns:p14="http://schemas.microsoft.com/office/powerpoint/2010/main" val="2043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7735E08-BC4F-992B-9CB2-B961A3C66105}"/>
              </a:ext>
            </a:extLst>
          </p:cNvPr>
          <p:cNvSpPr/>
          <p:nvPr/>
        </p:nvSpPr>
        <p:spPr>
          <a:xfrm>
            <a:off x="833199" y="497759"/>
            <a:ext cx="10392520" cy="668889"/>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p>
            <a:pPr algn="ctr">
              <a:spcBef>
                <a:spcPct val="0"/>
              </a:spcBef>
            </a:pPr>
            <a:r>
              <a:rPr lang="en-US" sz="4000"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Gloucester MT Extra Condensed" panose="02030808020601010101" pitchFamily="18" charset="0"/>
                <a:ea typeface="+mj-ea"/>
              </a:rPr>
              <a:t>Tools Used</a:t>
            </a:r>
            <a:endParaRPr lang="en-US" sz="4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Gloucester MT Extra Condensed" panose="02030808020601010101" pitchFamily="18" charset="0"/>
              <a:ea typeface="+mj-ea"/>
            </a:endParaRPr>
          </a:p>
        </p:txBody>
      </p:sp>
      <p:pic>
        <p:nvPicPr>
          <p:cNvPr id="14" name="Picture 13">
            <a:extLst>
              <a:ext uri="{FF2B5EF4-FFF2-40B4-BE49-F238E27FC236}">
                <a16:creationId xmlns:a16="http://schemas.microsoft.com/office/drawing/2014/main" id="{871E21DC-D970-5574-B3ED-3DBFA6EFF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3213" y="2451415"/>
            <a:ext cx="516350" cy="625160"/>
          </a:xfrm>
          <a:prstGeom prst="rect">
            <a:avLst/>
          </a:prstGeom>
        </p:spPr>
      </p:pic>
      <p:pic>
        <p:nvPicPr>
          <p:cNvPr id="15" name="Picture 14">
            <a:extLst>
              <a:ext uri="{FF2B5EF4-FFF2-40B4-BE49-F238E27FC236}">
                <a16:creationId xmlns:a16="http://schemas.microsoft.com/office/drawing/2014/main" id="{9FC70491-D2F5-71C2-0871-E67D049FB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213" y="4314827"/>
            <a:ext cx="516350" cy="625162"/>
          </a:xfrm>
          <a:prstGeom prst="rect">
            <a:avLst/>
          </a:prstGeom>
        </p:spPr>
      </p:pic>
      <p:pic>
        <p:nvPicPr>
          <p:cNvPr id="16" name="Picture 15">
            <a:extLst>
              <a:ext uri="{FF2B5EF4-FFF2-40B4-BE49-F238E27FC236}">
                <a16:creationId xmlns:a16="http://schemas.microsoft.com/office/drawing/2014/main" id="{C40DF29C-965F-EDB8-F388-EB18539ED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3213" y="3383120"/>
            <a:ext cx="516350" cy="625161"/>
          </a:xfrm>
          <a:prstGeom prst="rect">
            <a:avLst/>
          </a:prstGeom>
        </p:spPr>
      </p:pic>
      <p:pic>
        <p:nvPicPr>
          <p:cNvPr id="17" name="Picture 16">
            <a:extLst>
              <a:ext uri="{FF2B5EF4-FFF2-40B4-BE49-F238E27FC236}">
                <a16:creationId xmlns:a16="http://schemas.microsoft.com/office/drawing/2014/main" id="{4BE85C59-0528-F0A1-2C4B-32A8853C3A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3213" y="1718597"/>
            <a:ext cx="516350" cy="449002"/>
          </a:xfrm>
          <a:prstGeom prst="rect">
            <a:avLst/>
          </a:prstGeom>
        </p:spPr>
      </p:pic>
      <p:sp>
        <p:nvSpPr>
          <p:cNvPr id="18" name="TextBox 17">
            <a:extLst>
              <a:ext uri="{FF2B5EF4-FFF2-40B4-BE49-F238E27FC236}">
                <a16:creationId xmlns:a16="http://schemas.microsoft.com/office/drawing/2014/main" id="{3CC771AC-2000-44F2-4AC1-3570F0FB4D5D}"/>
              </a:ext>
            </a:extLst>
          </p:cNvPr>
          <p:cNvSpPr txBox="1"/>
          <p:nvPr/>
        </p:nvSpPr>
        <p:spPr>
          <a:xfrm>
            <a:off x="833199" y="1740977"/>
            <a:ext cx="1450014" cy="369332"/>
          </a:xfrm>
          <a:prstGeom prst="rect">
            <a:avLst/>
          </a:prstGeom>
          <a:noFill/>
        </p:spPr>
        <p:txBody>
          <a:bodyPr wrap="square">
            <a:spAutoFit/>
          </a:bodyPr>
          <a:lstStyle/>
          <a:p>
            <a:r>
              <a:rPr lang="en-US" b="1" dirty="0"/>
              <a:t>MS EXCEL  </a:t>
            </a:r>
          </a:p>
        </p:txBody>
      </p:sp>
      <p:sp>
        <p:nvSpPr>
          <p:cNvPr id="7" name="TextBox 6">
            <a:extLst>
              <a:ext uri="{FF2B5EF4-FFF2-40B4-BE49-F238E27FC236}">
                <a16:creationId xmlns:a16="http://schemas.microsoft.com/office/drawing/2014/main" id="{CDDF958E-AFF7-E81D-6C5E-F1ED9AD674B7}"/>
              </a:ext>
            </a:extLst>
          </p:cNvPr>
          <p:cNvSpPr txBox="1"/>
          <p:nvPr/>
        </p:nvSpPr>
        <p:spPr>
          <a:xfrm>
            <a:off x="833199" y="2450018"/>
            <a:ext cx="1450014" cy="369332"/>
          </a:xfrm>
          <a:prstGeom prst="rect">
            <a:avLst/>
          </a:prstGeom>
          <a:noFill/>
        </p:spPr>
        <p:txBody>
          <a:bodyPr wrap="square">
            <a:spAutoFit/>
          </a:bodyPr>
          <a:lstStyle/>
          <a:p>
            <a:r>
              <a:rPr lang="en-US" b="1" dirty="0"/>
              <a:t>Power BI</a:t>
            </a:r>
          </a:p>
        </p:txBody>
      </p:sp>
      <p:sp>
        <p:nvSpPr>
          <p:cNvPr id="8" name="TextBox 7">
            <a:extLst>
              <a:ext uri="{FF2B5EF4-FFF2-40B4-BE49-F238E27FC236}">
                <a16:creationId xmlns:a16="http://schemas.microsoft.com/office/drawing/2014/main" id="{51E0660E-F663-5979-006C-60CB21F11DE0}"/>
              </a:ext>
            </a:extLst>
          </p:cNvPr>
          <p:cNvSpPr txBox="1"/>
          <p:nvPr/>
        </p:nvSpPr>
        <p:spPr>
          <a:xfrm>
            <a:off x="842724" y="3278345"/>
            <a:ext cx="1620503" cy="369332"/>
          </a:xfrm>
          <a:prstGeom prst="rect">
            <a:avLst/>
          </a:prstGeom>
          <a:noFill/>
        </p:spPr>
        <p:txBody>
          <a:bodyPr wrap="square">
            <a:spAutoFit/>
          </a:bodyPr>
          <a:lstStyle/>
          <a:p>
            <a:r>
              <a:rPr lang="en-US" b="1" dirty="0"/>
              <a:t>Tableau</a:t>
            </a:r>
          </a:p>
        </p:txBody>
      </p:sp>
      <p:sp>
        <p:nvSpPr>
          <p:cNvPr id="9" name="TextBox 8">
            <a:extLst>
              <a:ext uri="{FF2B5EF4-FFF2-40B4-BE49-F238E27FC236}">
                <a16:creationId xmlns:a16="http://schemas.microsoft.com/office/drawing/2014/main" id="{F4E68A73-E88D-ED7E-9976-E2855A5AB995}"/>
              </a:ext>
            </a:extLst>
          </p:cNvPr>
          <p:cNvSpPr txBox="1"/>
          <p:nvPr/>
        </p:nvSpPr>
        <p:spPr>
          <a:xfrm>
            <a:off x="842724" y="4038651"/>
            <a:ext cx="1620503" cy="369332"/>
          </a:xfrm>
          <a:prstGeom prst="rect">
            <a:avLst/>
          </a:prstGeom>
          <a:noFill/>
        </p:spPr>
        <p:txBody>
          <a:bodyPr wrap="square">
            <a:spAutoFit/>
          </a:bodyPr>
          <a:lstStyle/>
          <a:p>
            <a:r>
              <a:rPr lang="en-US" b="1" dirty="0"/>
              <a:t>MY SQL</a:t>
            </a:r>
          </a:p>
        </p:txBody>
      </p:sp>
      <p:pic>
        <p:nvPicPr>
          <p:cNvPr id="11" name="Picture 10">
            <a:extLst>
              <a:ext uri="{FF2B5EF4-FFF2-40B4-BE49-F238E27FC236}">
                <a16:creationId xmlns:a16="http://schemas.microsoft.com/office/drawing/2014/main" id="{4F532CB0-B7A1-ADA8-6EF3-78D33E342D50}"/>
              </a:ext>
            </a:extLst>
          </p:cNvPr>
          <p:cNvPicPr>
            <a:picLocks noChangeAspect="1"/>
          </p:cNvPicPr>
          <p:nvPr/>
        </p:nvPicPr>
        <p:blipFill>
          <a:blip r:embed="rId6">
            <a:duotone>
              <a:prstClr val="black"/>
              <a:schemeClr val="accent6">
                <a:tint val="45000"/>
                <a:satMod val="400000"/>
              </a:schemeClr>
            </a:duotone>
          </a:blip>
          <a:stretch>
            <a:fillRect/>
          </a:stretch>
        </p:blipFill>
        <p:spPr>
          <a:xfrm>
            <a:off x="6962775" y="1925643"/>
            <a:ext cx="3619500" cy="3208332"/>
          </a:xfrm>
          <a:prstGeom prst="rect">
            <a:avLst/>
          </a:prstGeom>
        </p:spPr>
      </p:pic>
    </p:spTree>
    <p:extLst>
      <p:ext uri="{BB962C8B-B14F-4D97-AF65-F5344CB8AC3E}">
        <p14:creationId xmlns:p14="http://schemas.microsoft.com/office/powerpoint/2010/main" val="335049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month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804468" y="108661"/>
            <a:ext cx="10353762" cy="970450"/>
          </a:xfrm>
        </p:spPr>
        <p:txBody>
          <a:bodyPr>
            <a:normAutofit/>
          </a:bodyPr>
          <a:lstStyle/>
          <a:p>
            <a:r>
              <a:rPr lang="en-IN" sz="4000" u="sng" dirty="0">
                <a:latin typeface="Gloucester MT Extra Condensed" panose="02030808020601010101" pitchFamily="18" charset="0"/>
              </a:rPr>
              <a:t>1. Year wise loan amount :</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4" y="1079112"/>
            <a:ext cx="5281724" cy="5670228"/>
          </a:xfrm>
        </p:spPr>
        <p:txBody>
          <a:bodyPr>
            <a:normAutofit/>
          </a:bodyPr>
          <a:lstStyle/>
          <a:p>
            <a:pPr>
              <a:buFont typeface="Arial" panose="020B0604020202020204" pitchFamily="34" charset="0"/>
              <a:buChar char="•"/>
            </a:pPr>
            <a:r>
              <a:rPr lang="en-IN" sz="2400" dirty="0">
                <a:latin typeface="Gloucester MT Extra Condensed" panose="02030808020601010101" pitchFamily="18" charset="0"/>
              </a:rPr>
              <a:t>It is observed that the Loan Amount is increasing year by year.</a:t>
            </a:r>
          </a:p>
          <a:p>
            <a:pPr>
              <a:buFont typeface="Arial" panose="020B0604020202020204" pitchFamily="34" charset="0"/>
              <a:buChar char="•"/>
            </a:pPr>
            <a:r>
              <a:rPr lang="en-IN" sz="2400" dirty="0">
                <a:latin typeface="Gloucester MT Extra Condensed" panose="02030808020601010101" pitchFamily="18" charset="0"/>
              </a:rPr>
              <a:t>Starting 2007 loan amount has raised from 22,19,275 to 26,05,06,575 by year 2011.</a:t>
            </a:r>
          </a:p>
          <a:p>
            <a:pPr>
              <a:buFont typeface="Arial" panose="020B0604020202020204" pitchFamily="34" charset="0"/>
              <a:buChar char="•"/>
            </a:pPr>
            <a:r>
              <a:rPr lang="en-IN" sz="2400" dirty="0">
                <a:latin typeface="Gloucester MT Extra Condensed" panose="02030808020601010101" pitchFamily="18" charset="0"/>
              </a:rPr>
              <a:t>Loan amount issue has raised more than 90% over the last 4 years</a:t>
            </a:r>
          </a:p>
          <a:p>
            <a:pPr>
              <a:buFont typeface="Arial" panose="020B0604020202020204" pitchFamily="34" charset="0"/>
              <a:buChar char="•"/>
            </a:pPr>
            <a:r>
              <a:rPr lang="en-IN" sz="2400" dirty="0">
                <a:latin typeface="Gloucester MT Extra Condensed" panose="02030808020601010101" pitchFamily="18" charset="0"/>
              </a:rPr>
              <a:t>Total loan amount 44,56,02,650 with total loans issued 39171</a:t>
            </a:r>
          </a:p>
          <a:p>
            <a:pPr marL="36900" indent="0">
              <a:buNone/>
            </a:pPr>
            <a:endParaRPr lang="en-IN" sz="2400" dirty="0">
              <a:latin typeface="Gloucester MT Extra Condensed" panose="02030808020601010101" pitchFamily="18" charset="0"/>
            </a:endParaRPr>
          </a:p>
        </p:txBody>
      </p:sp>
      <p:graphicFrame>
        <p:nvGraphicFramePr>
          <p:cNvPr id="4" name="Chart 3">
            <a:extLst>
              <a:ext uri="{FF2B5EF4-FFF2-40B4-BE49-F238E27FC236}">
                <a16:creationId xmlns:a16="http://schemas.microsoft.com/office/drawing/2014/main" id="{9459E47B-919C-4E82-BD63-8B8F48DE5E6D}"/>
              </a:ext>
            </a:extLst>
          </p:cNvPr>
          <p:cNvGraphicFramePr>
            <a:graphicFrameLocks/>
          </p:cNvGraphicFramePr>
          <p:nvPr>
            <p:extLst>
              <p:ext uri="{D42A27DB-BD31-4B8C-83A1-F6EECF244321}">
                <p14:modId xmlns:p14="http://schemas.microsoft.com/office/powerpoint/2010/main" val="3981556919"/>
              </p:ext>
            </p:extLst>
          </p:nvPr>
        </p:nvGraphicFramePr>
        <p:xfrm>
          <a:off x="5754848" y="3429000"/>
          <a:ext cx="4950380" cy="274955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CDACDCE-C079-E881-E902-3F5FE96D3A6B}"/>
              </a:ext>
            </a:extLst>
          </p:cNvPr>
          <p:cNvSpPr txBox="1"/>
          <p:nvPr/>
        </p:nvSpPr>
        <p:spPr>
          <a:xfrm>
            <a:off x="6437154" y="1079111"/>
            <a:ext cx="4835590" cy="2031325"/>
          </a:xfrm>
          <a:prstGeom prst="rect">
            <a:avLst/>
          </a:prstGeom>
          <a:noFill/>
        </p:spPr>
        <p:txBody>
          <a:bodyPr wrap="square">
            <a:spAutoFit/>
          </a:bodyPr>
          <a:lstStyle/>
          <a:p>
            <a:r>
              <a:rPr lang="en-IN" dirty="0"/>
              <a:t>Year	        Total Loan Amount</a:t>
            </a:r>
          </a:p>
          <a:p>
            <a:r>
              <a:rPr lang="en-IN" dirty="0"/>
              <a:t>2007		₹ 22,19,275</a:t>
            </a:r>
          </a:p>
          <a:p>
            <a:r>
              <a:rPr lang="en-IN" dirty="0"/>
              <a:t>2008		₹ 1,43,90,275</a:t>
            </a:r>
          </a:p>
          <a:p>
            <a:r>
              <a:rPr lang="en-IN" dirty="0"/>
              <a:t>2009		₹ 4,64,36,325</a:t>
            </a:r>
          </a:p>
          <a:p>
            <a:r>
              <a:rPr lang="en-IN" dirty="0"/>
              <a:t>2010		₹ 12,20,50,200</a:t>
            </a:r>
          </a:p>
          <a:p>
            <a:r>
              <a:rPr lang="en-IN" dirty="0"/>
              <a:t>2011		₹ 26,05,06,575</a:t>
            </a:r>
          </a:p>
          <a:p>
            <a:r>
              <a:rPr lang="en-IN" dirty="0"/>
              <a:t>Grand Total	₹ 44,56,02,650</a:t>
            </a:r>
          </a:p>
        </p:txBody>
      </p:sp>
    </p:spTree>
    <p:extLst>
      <p:ext uri="{BB962C8B-B14F-4D97-AF65-F5344CB8AC3E}">
        <p14:creationId xmlns:p14="http://schemas.microsoft.com/office/powerpoint/2010/main" val="237149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919119" y="54404"/>
            <a:ext cx="10353762" cy="599937"/>
          </a:xfrm>
        </p:spPr>
        <p:txBody>
          <a:bodyPr>
            <a:noAutofit/>
          </a:bodyPr>
          <a:lstStyle/>
          <a:p>
            <a:r>
              <a:rPr lang="en-IN" sz="4000" dirty="0">
                <a:latin typeface="Gloucester MT Extra Condensed" panose="02030808020601010101" pitchFamily="18" charset="0"/>
              </a:rPr>
              <a:t>2. Grade and sub grade wise revolving Balance </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299606" y="857710"/>
            <a:ext cx="5044181" cy="5333540"/>
          </a:xfrm>
        </p:spPr>
        <p:txBody>
          <a:bodyPr>
            <a:noAutofit/>
          </a:bodyPr>
          <a:lstStyle/>
          <a:p>
            <a:pPr>
              <a:buFont typeface="Arial" panose="020B0604020202020204" pitchFamily="34" charset="0"/>
              <a:buChar char="•"/>
            </a:pPr>
            <a:r>
              <a:rPr lang="en-IN" sz="2400" dirty="0">
                <a:latin typeface="Gloucester MT Extra Condensed" panose="02030808020601010101" pitchFamily="18" charset="0"/>
              </a:rPr>
              <a:t>Comparing Grade and subgrade wise revolving balance we can notice Grade-B have more revolving balance then any other grade &amp; Grade-G have very low revolving balance.</a:t>
            </a:r>
          </a:p>
          <a:p>
            <a:pPr>
              <a:buFont typeface="Arial" panose="020B0604020202020204" pitchFamily="34" charset="0"/>
              <a:buChar char="•"/>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years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a:buFont typeface="Arial" panose="020B0604020202020204" pitchFamily="34" charset="0"/>
              <a:buChar char="•"/>
            </a:pPr>
            <a:r>
              <a:rPr lang="en-US" sz="2400" dirty="0">
                <a:latin typeface="Gloucester MT Extra Condensed" panose="02030808020601010101" pitchFamily="18" charset="0"/>
              </a:rPr>
              <a:t>Similarly, it goes for other grades too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IN" sz="2400" dirty="0">
                <a:latin typeface="Gloucester MT Extra Condensed" panose="02030808020601010101" pitchFamily="18" charset="0"/>
              </a:rPr>
              <a:t>revolving Balance</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7" name="Picture 6">
            <a:extLst>
              <a:ext uri="{FF2B5EF4-FFF2-40B4-BE49-F238E27FC236}">
                <a16:creationId xmlns:a16="http://schemas.microsoft.com/office/drawing/2014/main" id="{A385C002-6BA6-3A0E-0EBB-D1DB755C3F8F}"/>
              </a:ext>
            </a:extLst>
          </p:cNvPr>
          <p:cNvPicPr>
            <a:picLocks noChangeAspect="1"/>
          </p:cNvPicPr>
          <p:nvPr/>
        </p:nvPicPr>
        <p:blipFill>
          <a:blip r:embed="rId2"/>
          <a:stretch>
            <a:fillRect/>
          </a:stretch>
        </p:blipFill>
        <p:spPr>
          <a:xfrm>
            <a:off x="5467225" y="654341"/>
            <a:ext cx="6640484" cy="2774659"/>
          </a:xfrm>
          <a:prstGeom prst="rect">
            <a:avLst/>
          </a:prstGeom>
        </p:spPr>
      </p:pic>
      <p:pic>
        <p:nvPicPr>
          <p:cNvPr id="9" name="Picture 8">
            <a:extLst>
              <a:ext uri="{FF2B5EF4-FFF2-40B4-BE49-F238E27FC236}">
                <a16:creationId xmlns:a16="http://schemas.microsoft.com/office/drawing/2014/main" id="{5311E753-E1EB-F998-2A10-456B16840A21}"/>
              </a:ext>
            </a:extLst>
          </p:cNvPr>
          <p:cNvPicPr>
            <a:picLocks noChangeAspect="1"/>
          </p:cNvPicPr>
          <p:nvPr/>
        </p:nvPicPr>
        <p:blipFill>
          <a:blip r:embed="rId3"/>
          <a:stretch>
            <a:fillRect/>
          </a:stretch>
        </p:blipFill>
        <p:spPr>
          <a:xfrm>
            <a:off x="5467225" y="3506517"/>
            <a:ext cx="6640484" cy="3147785"/>
          </a:xfrm>
          <a:prstGeom prst="rect">
            <a:avLst/>
          </a:prstGeom>
        </p:spPr>
      </p:pic>
    </p:spTree>
    <p:extLst>
      <p:ext uri="{BB962C8B-B14F-4D97-AF65-F5344CB8AC3E}">
        <p14:creationId xmlns:p14="http://schemas.microsoft.com/office/powerpoint/2010/main" val="190433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913795" y="0"/>
            <a:ext cx="10353762" cy="732639"/>
          </a:xfrm>
        </p:spPr>
        <p:txBody>
          <a:bodyPr>
            <a:normAutofit fontScale="90000"/>
          </a:bodyPr>
          <a:lstStyle/>
          <a:p>
            <a:r>
              <a:rPr lang="en-IN" sz="4400" dirty="0">
                <a:latin typeface="Gloucester MT Extra Condensed" panose="02030808020601010101" pitchFamily="18" charset="0"/>
              </a:rPr>
              <a:t>3. Total Payment for Verified Vs  Non Verified Status :</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4" y="1119930"/>
            <a:ext cx="5507972" cy="4785570"/>
          </a:xfrm>
        </p:spPr>
        <p:txBody>
          <a:bodyPr/>
          <a:lstStyle/>
          <a:p>
            <a:pPr marL="36900" indent="0">
              <a:buNone/>
            </a:pPr>
            <a:endParaRPr lang="en-IN" sz="2400" dirty="0">
              <a:latin typeface="Gloucester MT Extra Condensed" panose="02030808020601010101" pitchFamily="18" charset="0"/>
            </a:endParaRPr>
          </a:p>
          <a:p>
            <a:pPr marL="379800" indent="-342900"/>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79800" indent="-342900"/>
            <a:r>
              <a:rPr lang="en-IN" sz="2400" dirty="0">
                <a:latin typeface="Gloucester MT Extra Condensed" panose="02030808020601010101" pitchFamily="18" charset="0"/>
              </a:rPr>
              <a:t>Used Donut chart(since we are using categorical Variables) we can observe that </a:t>
            </a:r>
            <a:r>
              <a:rPr lang="en-IN" sz="2400" dirty="0">
                <a:solidFill>
                  <a:srgbClr val="00B050"/>
                </a:solidFill>
                <a:latin typeface="Gloucester MT Extra Condensed" panose="02030808020601010101" pitchFamily="18" charset="0"/>
              </a:rPr>
              <a:t>59 %</a:t>
            </a:r>
            <a:r>
              <a:rPr lang="en-IN" sz="2400" dirty="0">
                <a:latin typeface="Gloucester MT Extra Condensed" panose="02030808020601010101" pitchFamily="18" charset="0"/>
              </a:rPr>
              <a:t> of loans are verified and </a:t>
            </a:r>
            <a:r>
              <a:rPr lang="en-IN" sz="2400" dirty="0">
                <a:solidFill>
                  <a:srgbClr val="00B050"/>
                </a:solidFill>
                <a:latin typeface="Gloucester MT Extra Condensed" panose="02030808020601010101" pitchFamily="18" charset="0"/>
              </a:rPr>
              <a:t>41%</a:t>
            </a:r>
            <a:r>
              <a:rPr lang="en-IN" sz="2400" dirty="0">
                <a:latin typeface="Gloucester MT Extra Condensed" panose="02030808020601010101" pitchFamily="18" charset="0"/>
              </a:rPr>
              <a:t> are not verified.</a:t>
            </a:r>
            <a:endParaRPr lang="en-IN" sz="2400" dirty="0"/>
          </a:p>
          <a:p>
            <a:pPr marL="36900" indent="0">
              <a:buNone/>
            </a:pPr>
            <a:endParaRPr lang="en-IN" dirty="0"/>
          </a:p>
        </p:txBody>
      </p:sp>
      <p:pic>
        <p:nvPicPr>
          <p:cNvPr id="6" name="Picture 5">
            <a:extLst>
              <a:ext uri="{FF2B5EF4-FFF2-40B4-BE49-F238E27FC236}">
                <a16:creationId xmlns:a16="http://schemas.microsoft.com/office/drawing/2014/main" id="{73D53109-B20E-CBFF-9DAD-27D406741A50}"/>
              </a:ext>
            </a:extLst>
          </p:cNvPr>
          <p:cNvPicPr>
            <a:picLocks noChangeAspect="1"/>
          </p:cNvPicPr>
          <p:nvPr/>
        </p:nvPicPr>
        <p:blipFill>
          <a:blip r:embed="rId2"/>
          <a:stretch>
            <a:fillRect/>
          </a:stretch>
        </p:blipFill>
        <p:spPr>
          <a:xfrm>
            <a:off x="6448104" y="1119930"/>
            <a:ext cx="4591691" cy="5087060"/>
          </a:xfrm>
          <a:prstGeom prst="rect">
            <a:avLst/>
          </a:prstGeom>
        </p:spPr>
      </p:pic>
    </p:spTree>
    <p:extLst>
      <p:ext uri="{BB962C8B-B14F-4D97-AF65-F5344CB8AC3E}">
        <p14:creationId xmlns:p14="http://schemas.microsoft.com/office/powerpoint/2010/main" val="387684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913795" y="106261"/>
            <a:ext cx="10353762" cy="970450"/>
          </a:xfrm>
        </p:spPr>
        <p:txBody>
          <a:bodyPr>
            <a:normAutofit/>
          </a:bodyPr>
          <a:lstStyle/>
          <a:p>
            <a:r>
              <a:rPr lang="en-IN" dirty="0">
                <a:latin typeface="Gloucester MT Extra Condensed" panose="02030808020601010101" pitchFamily="18" charset="0"/>
              </a:rPr>
              <a:t>4. State wise and month wise loan status</a:t>
            </a: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10822128" cy="1779426"/>
          </a:xfrm>
        </p:spPr>
        <p:txBody>
          <a:bodyPr>
            <a:normAutofit/>
          </a:bodyPr>
          <a:lstStyle/>
          <a:p>
            <a:pPr marL="379800" indent="-342900"/>
            <a:r>
              <a:rPr lang="en-IN" sz="2400" dirty="0">
                <a:latin typeface="Gloucester MT Extra Condensed" panose="02030808020601010101" pitchFamily="18" charset="0"/>
              </a:rPr>
              <a:t>It is Observed that CA states has more loans which got paid on time followed by FL. </a:t>
            </a:r>
          </a:p>
          <a:p>
            <a:pPr marL="379800" indent="-342900"/>
            <a:r>
              <a:rPr lang="en-IN" sz="2400" dirty="0">
                <a:latin typeface="Gloucester MT Extra Condensed" panose="02030808020601010101" pitchFamily="18" charset="0"/>
              </a:rPr>
              <a:t>CA state is also higher loans getting charged off.</a:t>
            </a:r>
          </a:p>
          <a:p>
            <a:pPr marL="379800" indent="-342900"/>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5" name="Picture 4">
            <a:extLst>
              <a:ext uri="{FF2B5EF4-FFF2-40B4-BE49-F238E27FC236}">
                <a16:creationId xmlns:a16="http://schemas.microsoft.com/office/drawing/2014/main" id="{4556B9B6-D34A-0348-107C-96F8474CEE12}"/>
              </a:ext>
            </a:extLst>
          </p:cNvPr>
          <p:cNvPicPr>
            <a:picLocks noChangeAspect="1"/>
          </p:cNvPicPr>
          <p:nvPr/>
        </p:nvPicPr>
        <p:blipFill>
          <a:blip r:embed="rId2"/>
          <a:stretch>
            <a:fillRect/>
          </a:stretch>
        </p:blipFill>
        <p:spPr>
          <a:xfrm>
            <a:off x="445428" y="2857499"/>
            <a:ext cx="10822127" cy="3894239"/>
          </a:xfrm>
          <a:prstGeom prst="rect">
            <a:avLst/>
          </a:prstGeom>
        </p:spPr>
      </p:pic>
    </p:spTree>
    <p:extLst>
      <p:ext uri="{BB962C8B-B14F-4D97-AF65-F5344CB8AC3E}">
        <p14:creationId xmlns:p14="http://schemas.microsoft.com/office/powerpoint/2010/main" val="339902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normAutofit fontScale="90000"/>
          </a:bodyPr>
          <a:lstStyle/>
          <a:p>
            <a:r>
              <a:rPr lang="en-US" sz="4400" dirty="0">
                <a:latin typeface="Gloucester MT Extra Condensed" panose="02030808020601010101" pitchFamily="18" charset="0"/>
              </a:rPr>
              <a:t>5. Home ownership vs last payment date:</a:t>
            </a:r>
          </a:p>
        </p:txBody>
      </p:sp>
      <p:sp>
        <p:nvSpPr>
          <p:cNvPr id="5" name="Content Placeholder 4"/>
          <p:cNvSpPr>
            <a:spLocks noGrp="1"/>
          </p:cNvSpPr>
          <p:nvPr>
            <p:ph sz="half" idx="1"/>
          </p:nvPr>
        </p:nvSpPr>
        <p:spPr>
          <a:xfrm>
            <a:off x="381641" y="1171575"/>
            <a:ext cx="5519097" cy="5272088"/>
          </a:xfrm>
        </p:spPr>
        <p:txBody>
          <a:bodyPr>
            <a:normAutofit/>
          </a:bodyPr>
          <a:lstStyle/>
          <a:p>
            <a:pPr>
              <a:buFont typeface="Arial" panose="020B0604020202020204" pitchFamily="34" charset="0"/>
              <a:buChar char="•"/>
            </a:pPr>
            <a:r>
              <a:rPr lang="en-US" sz="2400" dirty="0">
                <a:latin typeface="Gloucester MT Extra Condensed" panose="02030808020601010101" pitchFamily="18" charset="0"/>
              </a:rPr>
              <a:t>Used Tree maps to see how much % of customers paying debt on last date</a:t>
            </a:r>
          </a:p>
          <a:p>
            <a:pPr>
              <a:buFont typeface="Arial" panose="020B0604020202020204" pitchFamily="34" charset="0"/>
              <a:buChar char="•"/>
            </a:pPr>
            <a:r>
              <a:rPr lang="en-US" sz="2400" dirty="0">
                <a:latin typeface="Gloucester MT Extra Condensed" panose="02030808020601010101" pitchFamily="18" charset="0"/>
              </a:rPr>
              <a:t>Here, we can see that maximum customers who paid on last date was Renters(47.59%) followed by Mortgage(44.39%).</a:t>
            </a:r>
          </a:p>
          <a:p>
            <a:pPr>
              <a:buFont typeface="Arial" panose="020B0604020202020204" pitchFamily="34" charset="0"/>
              <a:buChar char="•"/>
            </a:pPr>
            <a:r>
              <a:rPr lang="en-US" sz="2400" dirty="0">
                <a:latin typeface="Gloucester MT Extra Condensed" panose="02030808020601010101" pitchFamily="18" charset="0"/>
              </a:rPr>
              <a:t>Owners who owned houses are paying loans in time before the due date and its is approximately 7.37% as per info available.</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8" name="Picture 7">
            <a:extLst>
              <a:ext uri="{FF2B5EF4-FFF2-40B4-BE49-F238E27FC236}">
                <a16:creationId xmlns:a16="http://schemas.microsoft.com/office/drawing/2014/main" id="{C173D96E-B6A5-3190-4257-4F071119FA45}"/>
              </a:ext>
            </a:extLst>
          </p:cNvPr>
          <p:cNvPicPr>
            <a:picLocks noChangeAspect="1"/>
          </p:cNvPicPr>
          <p:nvPr/>
        </p:nvPicPr>
        <p:blipFill>
          <a:blip r:embed="rId2"/>
          <a:stretch>
            <a:fillRect/>
          </a:stretch>
        </p:blipFill>
        <p:spPr>
          <a:xfrm>
            <a:off x="5900738" y="907883"/>
            <a:ext cx="5909622" cy="5821529"/>
          </a:xfrm>
          <a:prstGeom prst="rect">
            <a:avLst/>
          </a:prstGeom>
        </p:spPr>
      </p:pic>
    </p:spTree>
    <p:extLst>
      <p:ext uri="{BB962C8B-B14F-4D97-AF65-F5344CB8AC3E}">
        <p14:creationId xmlns:p14="http://schemas.microsoft.com/office/powerpoint/2010/main" val="4150599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1318</TotalTime>
  <Words>729</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Calisto MT</vt:lpstr>
      <vt:lpstr>Gloucester MT Extra Condensed</vt:lpstr>
      <vt:lpstr>Wingdings</vt:lpstr>
      <vt:lpstr>Wingdings 2</vt:lpstr>
      <vt:lpstr>Slate</vt:lpstr>
      <vt:lpstr>Bank Loan Analysis | Finance </vt:lpstr>
      <vt:lpstr>Project Objective</vt:lpstr>
      <vt:lpstr>PowerPoint Presentation</vt:lpstr>
      <vt:lpstr>Contents</vt:lpstr>
      <vt:lpstr>1. Year wise loan amount :</vt:lpstr>
      <vt:lpstr>2. Grade and sub grade wise revolving Balance </vt:lpstr>
      <vt:lpstr>3. Total Payment for Verified Vs  Non Verified Status :</vt:lpstr>
      <vt:lpstr>4. State wise and month wise loan status</vt:lpstr>
      <vt:lpstr>5. Home ownership vs last payment date:</vt:lpstr>
      <vt:lpstr>EXCEL DASHBOARD</vt:lpstr>
      <vt:lpstr>PowerPoint Presentation</vt:lpstr>
      <vt:lpstr>PowerPoint Presentation</vt:lpstr>
      <vt:lpstr>MY SQL WORK BENCH </vt:lpstr>
      <vt:lpstr>PowerPoint Presentation</vt:lpstr>
      <vt:lpstr>CHALLENGES FACED</vt:lpstr>
      <vt:lpstr>Outcome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rasakachula pradeep</cp:lastModifiedBy>
  <cp:revision>46</cp:revision>
  <dcterms:created xsi:type="dcterms:W3CDTF">2022-07-14T08:59:10Z</dcterms:created>
  <dcterms:modified xsi:type="dcterms:W3CDTF">2024-04-10T04:41:30Z</dcterms:modified>
</cp:coreProperties>
</file>