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  <p:sldId id="259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APATI SREESHANTH" userId="0281e3a8f41d83ce" providerId="LiveId" clId="{64F629C6-F355-46EB-988D-2EA47B3619A1}"/>
    <pc:docChg chg="undo custSel modSld">
      <pc:chgData name="KARLAPATI SREESHANTH" userId="0281e3a8f41d83ce" providerId="LiveId" clId="{64F629C6-F355-46EB-988D-2EA47B3619A1}" dt="2025-03-11T10:15:34.679" v="2" actId="1076"/>
      <pc:docMkLst>
        <pc:docMk/>
      </pc:docMkLst>
      <pc:sldChg chg="modSp mod">
        <pc:chgData name="KARLAPATI SREESHANTH" userId="0281e3a8f41d83ce" providerId="LiveId" clId="{64F629C6-F355-46EB-988D-2EA47B3619A1}" dt="2025-03-11T10:15:34.679" v="2" actId="1076"/>
        <pc:sldMkLst>
          <pc:docMk/>
          <pc:sldMk cId="4191242957" sldId="257"/>
        </pc:sldMkLst>
        <pc:spChg chg="mod">
          <ac:chgData name="KARLAPATI SREESHANTH" userId="0281e3a8f41d83ce" providerId="LiveId" clId="{64F629C6-F355-46EB-988D-2EA47B3619A1}" dt="2025-03-11T10:15:34.679" v="2" actId="1076"/>
          <ac:spMkLst>
            <pc:docMk/>
            <pc:sldMk cId="4191242957" sldId="257"/>
            <ac:spMk id="4" creationId="{5F4C910E-AA9E-3959-1002-38DD5EF23DA7}"/>
          </ac:spMkLst>
        </pc:spChg>
      </pc:sldChg>
    </pc:docChg>
  </pc:docChgLst>
  <pc:docChgLst>
    <pc:chgData name="KARLAPATI SREESHANTH" userId="0281e3a8f41d83ce" providerId="LiveId" clId="{58393228-3764-445B-8DDC-8B6DEA090127}"/>
    <pc:docChg chg="undo custSel addSld modSld">
      <pc:chgData name="KARLAPATI SREESHANTH" userId="0281e3a8f41d83ce" providerId="LiveId" clId="{58393228-3764-445B-8DDC-8B6DEA090127}" dt="2025-02-07T06:13:19.752" v="754"/>
      <pc:docMkLst>
        <pc:docMk/>
      </pc:docMkLst>
      <pc:sldChg chg="addSp delSp modSp mod">
        <pc:chgData name="KARLAPATI SREESHANTH" userId="0281e3a8f41d83ce" providerId="LiveId" clId="{58393228-3764-445B-8DDC-8B6DEA090127}" dt="2025-02-06T15:17:42.268" v="3" actId="11529"/>
        <pc:sldMkLst>
          <pc:docMk/>
          <pc:sldMk cId="2295158052" sldId="256"/>
        </pc:sldMkLst>
      </pc:sldChg>
      <pc:sldChg chg="modSp mod">
        <pc:chgData name="KARLAPATI SREESHANTH" userId="0281e3a8f41d83ce" providerId="LiveId" clId="{58393228-3764-445B-8DDC-8B6DEA090127}" dt="2025-02-06T15:25:55.934" v="84" actId="20577"/>
        <pc:sldMkLst>
          <pc:docMk/>
          <pc:sldMk cId="3264000742" sldId="260"/>
        </pc:sldMkLst>
        <pc:graphicFrameChg chg="modGraphic">
          <ac:chgData name="KARLAPATI SREESHANTH" userId="0281e3a8f41d83ce" providerId="LiveId" clId="{58393228-3764-445B-8DDC-8B6DEA090127}" dt="2025-02-06T15:25:55.934" v="84" actId="20577"/>
          <ac:graphicFrameMkLst>
            <pc:docMk/>
            <pc:sldMk cId="3264000742" sldId="260"/>
            <ac:graphicFrameMk id="5" creationId="{D29A4EFF-03F6-8626-1013-DC80E47D3E19}"/>
          </ac:graphicFrameMkLst>
        </pc:graphicFrameChg>
      </pc:sldChg>
      <pc:sldChg chg="modSp mod">
        <pc:chgData name="KARLAPATI SREESHANTH" userId="0281e3a8f41d83ce" providerId="LiveId" clId="{58393228-3764-445B-8DDC-8B6DEA090127}" dt="2025-02-06T15:25:50.007" v="70" actId="20577"/>
        <pc:sldMkLst>
          <pc:docMk/>
          <pc:sldMk cId="889038870" sldId="261"/>
        </pc:sldMkLst>
        <pc:graphicFrameChg chg="modGraphic">
          <ac:chgData name="KARLAPATI SREESHANTH" userId="0281e3a8f41d83ce" providerId="LiveId" clId="{58393228-3764-445B-8DDC-8B6DEA090127}" dt="2025-02-06T15:25:50.007" v="70" actId="20577"/>
          <ac:graphicFrameMkLst>
            <pc:docMk/>
            <pc:sldMk cId="889038870" sldId="261"/>
            <ac:graphicFrameMk id="6" creationId="{D8BA4F43-A551-DA5D-0E6E-10378AB3545C}"/>
          </ac:graphicFrameMkLst>
        </pc:graphicFrameChg>
      </pc:sldChg>
      <pc:sldChg chg="modSp mod">
        <pc:chgData name="KARLAPATI SREESHANTH" userId="0281e3a8f41d83ce" providerId="LiveId" clId="{58393228-3764-445B-8DDC-8B6DEA090127}" dt="2025-02-06T16:44:31.693" v="221" actId="20577"/>
        <pc:sldMkLst>
          <pc:docMk/>
          <pc:sldMk cId="223497626" sldId="262"/>
        </pc:sldMkLst>
        <pc:spChg chg="mod">
          <ac:chgData name="KARLAPATI SREESHANTH" userId="0281e3a8f41d83ce" providerId="LiveId" clId="{58393228-3764-445B-8DDC-8B6DEA090127}" dt="2025-02-06T16:44:31.693" v="221" actId="20577"/>
          <ac:spMkLst>
            <pc:docMk/>
            <pc:sldMk cId="223497626" sldId="262"/>
            <ac:spMk id="4" creationId="{9AADF325-F5A6-A14E-98CB-FA294911FA90}"/>
          </ac:spMkLst>
        </pc:spChg>
      </pc:sldChg>
      <pc:sldChg chg="addSp delSp modSp new mod">
        <pc:chgData name="KARLAPATI SREESHANTH" userId="0281e3a8f41d83ce" providerId="LiveId" clId="{58393228-3764-445B-8DDC-8B6DEA090127}" dt="2025-02-07T06:13:19.752" v="754"/>
        <pc:sldMkLst>
          <pc:docMk/>
          <pc:sldMk cId="1644521000" sldId="263"/>
        </pc:sldMkLst>
        <pc:spChg chg="add mod">
          <ac:chgData name="KARLAPATI SREESHANTH" userId="0281e3a8f41d83ce" providerId="LiveId" clId="{58393228-3764-445B-8DDC-8B6DEA090127}" dt="2025-02-06T15:19:46.840" v="23" actId="20577"/>
          <ac:spMkLst>
            <pc:docMk/>
            <pc:sldMk cId="1644521000" sldId="263"/>
            <ac:spMk id="4" creationId="{C4DDA1ED-3CE7-2915-4FF9-E66A259297E9}"/>
          </ac:spMkLst>
        </pc:spChg>
        <pc:graphicFrameChg chg="add mod modGraphic">
          <ac:chgData name="KARLAPATI SREESHANTH" userId="0281e3a8f41d83ce" providerId="LiveId" clId="{58393228-3764-445B-8DDC-8B6DEA090127}" dt="2025-02-07T06:13:19.752" v="754"/>
          <ac:graphicFrameMkLst>
            <pc:docMk/>
            <pc:sldMk cId="1644521000" sldId="263"/>
            <ac:graphicFrameMk id="6" creationId="{12F9EFEC-8DCE-40A5-CAF3-D1687CF1F8F9}"/>
          </ac:graphicFrameMkLst>
        </pc:graphicFrameChg>
      </pc:sldChg>
      <pc:sldChg chg="addSp delSp modSp new mod">
        <pc:chgData name="KARLAPATI SREESHANTH" userId="0281e3a8f41d83ce" providerId="LiveId" clId="{58393228-3764-445B-8DDC-8B6DEA090127}" dt="2025-02-06T15:37:21.167" v="219" actId="14100"/>
        <pc:sldMkLst>
          <pc:docMk/>
          <pc:sldMk cId="2943460650" sldId="264"/>
        </pc:sldMkLst>
        <pc:spChg chg="add mod">
          <ac:chgData name="KARLAPATI SREESHANTH" userId="0281e3a8f41d83ce" providerId="LiveId" clId="{58393228-3764-445B-8DDC-8B6DEA090127}" dt="2025-02-06T15:37:21.167" v="219" actId="14100"/>
          <ac:spMkLst>
            <pc:docMk/>
            <pc:sldMk cId="2943460650" sldId="264"/>
            <ac:spMk id="4" creationId="{1341E39C-D5D4-BDBF-BB2C-116ACDF3D637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06T11:58:10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219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46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202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40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039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990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311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115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0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95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799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3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60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9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381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98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72C5123-CF91-41B8-AEED-727C27225544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C40D-FF0B-4E80-9B5B-91EF6D9EDD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801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08F4800-1F40-6F36-99BF-159F9D84C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418" y="0"/>
            <a:ext cx="3419952" cy="8192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22C1D0-F703-4EA2-9F63-0C8B51E625F6}"/>
              </a:ext>
            </a:extLst>
          </p:cNvPr>
          <p:cNvSpPr txBox="1"/>
          <p:nvPr/>
        </p:nvSpPr>
        <p:spPr>
          <a:xfrm>
            <a:off x="1563330" y="819264"/>
            <a:ext cx="86720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intelligent traffic light control system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36CBAB-D7C7-BDAC-4999-81CA5E0621A1}"/>
              </a:ext>
            </a:extLst>
          </p:cNvPr>
          <p:cNvSpPr txBox="1"/>
          <p:nvPr/>
        </p:nvSpPr>
        <p:spPr>
          <a:xfrm>
            <a:off x="0" y="4011561"/>
            <a:ext cx="391323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Times New Roman" panose="02020603050405020304" pitchFamily="18" charset="0"/>
              </a:rPr>
              <a:t>Subject Name:</a:t>
            </a:r>
          </a:p>
          <a:p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AND ALGORITHMS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OBJECT  ORIENTED PROGRAMMING SYSTEM IN JAVA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F6EE67-CB18-DEDB-B5B1-AA0BA17434C4}"/>
              </a:ext>
            </a:extLst>
          </p:cNvPr>
          <p:cNvSpPr txBox="1"/>
          <p:nvPr/>
        </p:nvSpPr>
        <p:spPr>
          <a:xfrm>
            <a:off x="0" y="5858220"/>
            <a:ext cx="30578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gency FB" panose="020B0503020202020204" pitchFamily="34" charset="0"/>
              </a:rPr>
              <a:t>Subject Code: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22AIE112</a:t>
            </a:r>
          </a:p>
          <a:p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22AIE111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B76B35-D791-D357-5F28-5C587A4472C1}"/>
              </a:ext>
            </a:extLst>
          </p:cNvPr>
          <p:cNvSpPr txBox="1"/>
          <p:nvPr/>
        </p:nvSpPr>
        <p:spPr>
          <a:xfrm>
            <a:off x="7895304" y="3919228"/>
            <a:ext cx="42966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gency FB" panose="020B0503020202020204" pitchFamily="34" charset="0"/>
              </a:rPr>
              <a:t>By Group-14:</a:t>
            </a:r>
          </a:p>
          <a:p>
            <a:r>
              <a:rPr lang="en-US" dirty="0" err="1"/>
              <a:t>Sreeshanth</a:t>
            </a:r>
            <a:r>
              <a:rPr lang="en-US" dirty="0"/>
              <a:t>  (CB.SC.U4AIE24225)</a:t>
            </a:r>
          </a:p>
          <a:p>
            <a:r>
              <a:rPr lang="en-US" dirty="0"/>
              <a:t>Sai </a:t>
            </a:r>
            <a:r>
              <a:rPr lang="en-US" dirty="0" err="1"/>
              <a:t>Vandith</a:t>
            </a:r>
            <a:r>
              <a:rPr lang="en-US" dirty="0"/>
              <a:t>  (CB.SC.U4AIE24239)</a:t>
            </a:r>
          </a:p>
          <a:p>
            <a:r>
              <a:rPr lang="en-US" dirty="0" err="1"/>
              <a:t>Reshwanth</a:t>
            </a:r>
            <a:r>
              <a:rPr lang="en-US" dirty="0"/>
              <a:t>   (CB.SC.U4AIE24246)</a:t>
            </a:r>
          </a:p>
          <a:p>
            <a:r>
              <a:rPr lang="en-US" dirty="0"/>
              <a:t>Kaushik Ram  (CB.SC.U4AIE24266)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1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4C910E-AA9E-3959-1002-38DD5EF23DA7}"/>
              </a:ext>
            </a:extLst>
          </p:cNvPr>
          <p:cNvSpPr txBox="1"/>
          <p:nvPr/>
        </p:nvSpPr>
        <p:spPr>
          <a:xfrm>
            <a:off x="0" y="186813"/>
            <a:ext cx="121920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Introduction: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Traffic congestion is a major issue in urban areas which leads to increase in travel time ,fuel consumption , and mainly the pollution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Traditional traffic light systems operate on fixed timers, which do not adapt to real-time traffic condition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An Intelligent Traffic Light Control System that dynamically adjusts green light durations based on vehicle density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system processes  traffic data from different directions (North, South, East, and West). The algorithm prioritizes directions with higher vehicle counts, ensuring a fair and efficient allocation of green light time</a:t>
            </a:r>
          </a:p>
        </p:txBody>
      </p:sp>
    </p:spTree>
    <p:extLst>
      <p:ext uri="{BB962C8B-B14F-4D97-AF65-F5344CB8AC3E}">
        <p14:creationId xmlns:p14="http://schemas.microsoft.com/office/powerpoint/2010/main" val="41912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354E6C-89F1-69B2-3226-594E22885072}"/>
              </a:ext>
            </a:extLst>
          </p:cNvPr>
          <p:cNvSpPr txBox="1"/>
          <p:nvPr/>
        </p:nvSpPr>
        <p:spPr>
          <a:xfrm>
            <a:off x="0" y="0"/>
            <a:ext cx="12192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The system takes input from the dataset containing traffic data. When the user enters a row number, the program automatically retrieves the traffic data for that instance and calculates the optimal green light timings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Roads(Direction) with more vehicles receive longer green signals, while roads with fewer vehicles get shorter ones, ensuring a smooth and fair traffic flow.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886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18A6E1-1330-6982-1F73-746FC79C4E57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Data Structures:</a:t>
            </a:r>
          </a:p>
          <a:p>
            <a:endParaRPr lang="en-IN" sz="3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9A4EFF-03F6-8626-1013-DC80E47D3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25286"/>
              </p:ext>
            </p:extLst>
          </p:nvPr>
        </p:nvGraphicFramePr>
        <p:xfrm>
          <a:off x="432619" y="757085"/>
          <a:ext cx="9950247" cy="45130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16749">
                  <a:extLst>
                    <a:ext uri="{9D8B030D-6E8A-4147-A177-3AD203B41FA5}">
                      <a16:colId xmlns:a16="http://schemas.microsoft.com/office/drawing/2014/main" val="196151178"/>
                    </a:ext>
                  </a:extLst>
                </a:gridCol>
                <a:gridCol w="3316749">
                  <a:extLst>
                    <a:ext uri="{9D8B030D-6E8A-4147-A177-3AD203B41FA5}">
                      <a16:colId xmlns:a16="http://schemas.microsoft.com/office/drawing/2014/main" val="2311216282"/>
                    </a:ext>
                  </a:extLst>
                </a:gridCol>
                <a:gridCol w="3316749">
                  <a:extLst>
                    <a:ext uri="{9D8B030D-6E8A-4147-A177-3AD203B41FA5}">
                      <a16:colId xmlns:a16="http://schemas.microsoft.com/office/drawing/2014/main" val="2319169755"/>
                    </a:ext>
                  </a:extLst>
                </a:gridCol>
              </a:tblGrid>
              <a:tr h="580508">
                <a:tc>
                  <a:txBody>
                    <a:bodyPr/>
                    <a:lstStyle/>
                    <a:p>
                      <a:r>
                        <a:rPr lang="en-IN" dirty="0"/>
                        <a:t>Data 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Where we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Why we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95983"/>
                  </a:ext>
                </a:extLst>
              </a:tr>
              <a:tr h="1310833"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traffic data from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 retrieval of traffic counts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42738"/>
                  </a:ext>
                </a:extLst>
              </a:tr>
              <a:tr h="1310833">
                <a:tc>
                  <a:txBody>
                    <a:bodyPr/>
                    <a:lstStyle/>
                    <a:p>
                      <a:r>
                        <a:rPr lang="en-IN" dirty="0"/>
                        <a:t>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which direction gets the highest green 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sorts traffic data based on vehicle count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598464"/>
                  </a:ext>
                </a:extLst>
              </a:tr>
              <a:tr h="1310833">
                <a:tc>
                  <a:txBody>
                    <a:bodyPr/>
                    <a:lstStyle/>
                    <a:p>
                      <a:r>
                        <a:rPr lang="en-IN" dirty="0"/>
                        <a:t>Sorting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Orders traffic data in descending order to allocate green 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Ensures proper priority 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65386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972192-4480-4F5A-7E0D-95DAF757BD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718513"/>
              </p:ext>
            </p:extLst>
          </p:nvPr>
        </p:nvGraphicFramePr>
        <p:xfrm>
          <a:off x="432618" y="5329664"/>
          <a:ext cx="9950247" cy="1200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6749">
                  <a:extLst>
                    <a:ext uri="{9D8B030D-6E8A-4147-A177-3AD203B41FA5}">
                      <a16:colId xmlns:a16="http://schemas.microsoft.com/office/drawing/2014/main" val="3783125920"/>
                    </a:ext>
                  </a:extLst>
                </a:gridCol>
                <a:gridCol w="3316749">
                  <a:extLst>
                    <a:ext uri="{9D8B030D-6E8A-4147-A177-3AD203B41FA5}">
                      <a16:colId xmlns:a16="http://schemas.microsoft.com/office/drawing/2014/main" val="4288593380"/>
                    </a:ext>
                  </a:extLst>
                </a:gridCol>
                <a:gridCol w="3316749">
                  <a:extLst>
                    <a:ext uri="{9D8B030D-6E8A-4147-A177-3AD203B41FA5}">
                      <a16:colId xmlns:a16="http://schemas.microsoft.com/office/drawing/2014/main" val="3756606347"/>
                    </a:ext>
                  </a:extLst>
                </a:gridCol>
              </a:tblGrid>
              <a:tr h="1200329">
                <a:tc>
                  <a:txBody>
                    <a:bodyPr/>
                    <a:lstStyle/>
                    <a:p>
                      <a:r>
                        <a:rPr lang="en-IN" b="0" dirty="0">
                          <a:solidFill>
                            <a:schemeClr val="bg1"/>
                          </a:solidFill>
                        </a:rPr>
                        <a:t>Hash Map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Stores traffic data for quick lookups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Enables O(1) time complexity for retrieving vehicle counts</a:t>
                      </a:r>
                      <a:endParaRPr lang="en-IN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612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00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E51AE4-FBFA-9FF6-9A29-B47C9FB1DCCB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Algorithms:</a:t>
            </a:r>
          </a:p>
          <a:p>
            <a:endParaRPr lang="en-IN" sz="3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BA4F43-A551-DA5D-0E6E-10378AB35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9957"/>
              </p:ext>
            </p:extLst>
          </p:nvPr>
        </p:nvGraphicFramePr>
        <p:xfrm>
          <a:off x="137652" y="648928"/>
          <a:ext cx="10314039" cy="60665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38013">
                  <a:extLst>
                    <a:ext uri="{9D8B030D-6E8A-4147-A177-3AD203B41FA5}">
                      <a16:colId xmlns:a16="http://schemas.microsoft.com/office/drawing/2014/main" val="4065809603"/>
                    </a:ext>
                  </a:extLst>
                </a:gridCol>
                <a:gridCol w="3438013">
                  <a:extLst>
                    <a:ext uri="{9D8B030D-6E8A-4147-A177-3AD203B41FA5}">
                      <a16:colId xmlns:a16="http://schemas.microsoft.com/office/drawing/2014/main" val="3675488864"/>
                    </a:ext>
                  </a:extLst>
                </a:gridCol>
                <a:gridCol w="3438013">
                  <a:extLst>
                    <a:ext uri="{9D8B030D-6E8A-4147-A177-3AD203B41FA5}">
                      <a16:colId xmlns:a16="http://schemas.microsoft.com/office/drawing/2014/main" val="214925786"/>
                    </a:ext>
                  </a:extLst>
                </a:gridCol>
              </a:tblGrid>
              <a:tr h="630988">
                <a:tc>
                  <a:txBody>
                    <a:bodyPr/>
                    <a:lstStyle/>
                    <a:p>
                      <a:r>
                        <a:rPr lang="en-IN" dirty="0"/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Where we 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Why we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67396"/>
                  </a:ext>
                </a:extLst>
              </a:tr>
              <a:tr h="1358879">
                <a:tc>
                  <a:txBody>
                    <a:bodyPr/>
                    <a:lstStyle/>
                    <a:p>
                      <a:r>
                        <a:rPr lang="en-IN" dirty="0"/>
                        <a:t>Greedy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Allocating green light time based on highest traffic 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immediate and optimal traffic signal distribution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566886"/>
                  </a:ext>
                </a:extLst>
              </a:tr>
              <a:tr h="1358879">
                <a:tc>
                  <a:txBody>
                    <a:bodyPr/>
                    <a:lstStyle/>
                    <a:p>
                      <a:r>
                        <a:rPr lang="en-IN" dirty="0"/>
                        <a:t>Heap-Based Priority Queue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Selecting the most congested road dynamically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highest priority for max traffic 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3292220"/>
                  </a:ext>
                </a:extLst>
              </a:tr>
              <a:tr h="1358879">
                <a:tc>
                  <a:txBody>
                    <a:bodyPr/>
                    <a:lstStyle/>
                    <a:p>
                      <a:r>
                        <a:rPr lang="en-IN" dirty="0"/>
                        <a:t>Sorting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Sorting traffic counts before green light allocation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Orders traffic for fair signal distribution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05626"/>
                  </a:ext>
                </a:extLst>
              </a:tr>
              <a:tr h="1358879">
                <a:tc>
                  <a:txBody>
                    <a:bodyPr/>
                    <a:lstStyle/>
                    <a:p>
                      <a:r>
                        <a:rPr lang="en-IN" dirty="0"/>
                        <a:t>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Retrieving user-specified row from dataset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Finds the correct traffic data row efficiently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876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38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DA1ED-3CE7-2915-4FF9-E66A259297E9}"/>
              </a:ext>
            </a:extLst>
          </p:cNvPr>
          <p:cNvSpPr txBox="1"/>
          <p:nvPr/>
        </p:nvSpPr>
        <p:spPr>
          <a:xfrm>
            <a:off x="0" y="0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OOPS Concept:</a:t>
            </a:r>
          </a:p>
          <a:p>
            <a:endParaRPr lang="en-US" sz="3200" dirty="0"/>
          </a:p>
          <a:p>
            <a:endParaRPr lang="en-IN" sz="3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F9EFEC-8DCE-40A5-CAF3-D1687CF1F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939292"/>
              </p:ext>
            </p:extLst>
          </p:nvPr>
        </p:nvGraphicFramePr>
        <p:xfrm>
          <a:off x="108156" y="707923"/>
          <a:ext cx="10333702" cy="5732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4567">
                  <a:extLst>
                    <a:ext uri="{9D8B030D-6E8A-4147-A177-3AD203B41FA5}">
                      <a16:colId xmlns:a16="http://schemas.microsoft.com/office/drawing/2014/main" val="3015287883"/>
                    </a:ext>
                  </a:extLst>
                </a:gridCol>
                <a:gridCol w="3437994">
                  <a:extLst>
                    <a:ext uri="{9D8B030D-6E8A-4147-A177-3AD203B41FA5}">
                      <a16:colId xmlns:a16="http://schemas.microsoft.com/office/drawing/2014/main" val="305535158"/>
                    </a:ext>
                  </a:extLst>
                </a:gridCol>
                <a:gridCol w="3451141">
                  <a:extLst>
                    <a:ext uri="{9D8B030D-6E8A-4147-A177-3AD203B41FA5}">
                      <a16:colId xmlns:a16="http://schemas.microsoft.com/office/drawing/2014/main" val="1643237376"/>
                    </a:ext>
                  </a:extLst>
                </a:gridCol>
              </a:tblGrid>
              <a:tr h="566232">
                <a:tc>
                  <a:txBody>
                    <a:bodyPr/>
                    <a:lstStyle/>
                    <a:p>
                      <a:r>
                        <a:rPr lang="en-IN" dirty="0"/>
                        <a:t>OOP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Where we Used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626489"/>
                  </a:ext>
                </a:extLst>
              </a:tr>
              <a:tr h="1291494">
                <a:tc>
                  <a:txBody>
                    <a:bodyPr/>
                    <a:lstStyle/>
                    <a:p>
                      <a:r>
                        <a:rPr lang="en-IN" dirty="0"/>
                        <a:t>Class and Objects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Traffic light class to represent a traffic light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0" dirty="0"/>
                        <a:t>Class : Traffic_ light(Attributes or properties)</a:t>
                      </a:r>
                    </a:p>
                    <a:p>
                      <a:r>
                        <a:rPr lang="en-IN" b="0" dirty="0"/>
                        <a:t>Object : real world  instance created from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842932"/>
                  </a:ext>
                </a:extLst>
              </a:tr>
              <a:tr h="1291494">
                <a:tc>
                  <a:txBody>
                    <a:bodyPr/>
                    <a:lstStyle/>
                    <a:p>
                      <a:r>
                        <a:rPr lang="en-IN" b="0" dirty="0"/>
                        <a:t>Encapsulation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private attributes </a:t>
                      </a:r>
                      <a:r>
                        <a:rPr lang="en-US" dirty="0" err="1"/>
                        <a:t>vehicle_count</a:t>
                      </a:r>
                      <a:r>
                        <a:rPr lang="en-US" dirty="0"/>
                        <a:t> and getter/setter methods to control access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Protects </a:t>
                      </a:r>
                      <a:r>
                        <a:rPr lang="en-US" b="0" dirty="0"/>
                        <a:t>data integrity</a:t>
                      </a:r>
                      <a:r>
                        <a:rPr lang="en-US" dirty="0"/>
                        <a:t> and ensures </a:t>
                      </a:r>
                      <a:r>
                        <a:rPr lang="en-US" b="0" dirty="0"/>
                        <a:t>controlled modifications</a:t>
                      </a:r>
                      <a:endParaRPr lang="en-IN" b="0" dirty="0"/>
                    </a:p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62336"/>
                  </a:ext>
                </a:extLst>
              </a:tr>
              <a:tr h="1291494">
                <a:tc>
                  <a:txBody>
                    <a:bodyPr/>
                    <a:lstStyle/>
                    <a:p>
                      <a:r>
                        <a:rPr lang="en-IN" dirty="0"/>
                        <a:t>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Smart_Traffic_Light</a:t>
                      </a:r>
                      <a:r>
                        <a:rPr lang="en-US" dirty="0"/>
                        <a:t> class inherits from </a:t>
                      </a:r>
                      <a:r>
                        <a:rPr lang="en-US" dirty="0" err="1"/>
                        <a:t>Traffic_Light</a:t>
                      </a:r>
                      <a:r>
                        <a:rPr lang="en-US" dirty="0"/>
                        <a:t> to add </a:t>
                      </a:r>
                      <a:r>
                        <a:rPr lang="en-US" b="0" dirty="0"/>
                        <a:t>intelligent control features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Avoids </a:t>
                      </a:r>
                      <a:r>
                        <a:rPr lang="en-US" b="0" dirty="0"/>
                        <a:t>code duplication</a:t>
                      </a:r>
                      <a:r>
                        <a:rPr lang="en-US" dirty="0"/>
                        <a:t> and allows </a:t>
                      </a:r>
                      <a:r>
                        <a:rPr lang="en-US" b="0" dirty="0"/>
                        <a:t>feature expansion</a:t>
                      </a:r>
                      <a:endParaRPr lang="en-IN" b="0" dirty="0"/>
                    </a:p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70470"/>
                  </a:ext>
                </a:extLst>
              </a:tr>
              <a:tr h="1291494">
                <a:tc>
                  <a:txBody>
                    <a:bodyPr/>
                    <a:lstStyle/>
                    <a:p>
                      <a:r>
                        <a:rPr lang="en-IN" dirty="0"/>
                        <a:t>Polymorphism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types of traffic lights may override </a:t>
                      </a:r>
                      <a:r>
                        <a:rPr lang="en-US" dirty="0" err="1"/>
                        <a:t>calculate_green_time</a:t>
                      </a:r>
                      <a:r>
                        <a:rPr lang="en-US" dirty="0"/>
                        <a:t> 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Allows different implementations for </a:t>
                      </a:r>
                      <a:r>
                        <a:rPr lang="en-US" b="0" dirty="0"/>
                        <a:t>regular and smart traffic lights</a:t>
                      </a:r>
                      <a:endParaRPr lang="en-IN" b="0" dirty="0"/>
                    </a:p>
                    <a:p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60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4521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ADF325-F5A6-A14E-98CB-FA294911FA90}"/>
              </a:ext>
            </a:extLst>
          </p:cNvPr>
          <p:cNvSpPr txBox="1"/>
          <p:nvPr/>
        </p:nvSpPr>
        <p:spPr>
          <a:xfrm>
            <a:off x="0" y="0"/>
            <a:ext cx="12192000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Objective:</a:t>
            </a:r>
          </a:p>
          <a:p>
            <a:endParaRPr lang="en-IN" sz="3200" dirty="0"/>
          </a:p>
          <a:p>
            <a:endParaRPr lang="en-IN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Adjusts green light duration based on real-time traffic flow.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Reduce waiting time by prioritizing congested roads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Minimize traffic jams by using smart signal adjustments instead of fixed cycle times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 real-world smart traffic systems using IoT sensors and cameras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49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CDED5-70F1-22C9-8EDD-1F9CC3B5CF3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Flow Chart: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A0DB8D-1C90-2B18-66C6-1CAF12852433}"/>
              </a:ext>
            </a:extLst>
          </p:cNvPr>
          <p:cNvSpPr/>
          <p:nvPr/>
        </p:nvSpPr>
        <p:spPr>
          <a:xfrm>
            <a:off x="0" y="727587"/>
            <a:ext cx="203527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3B1DB-C1C5-EBD3-F310-9642DF88B61C}"/>
              </a:ext>
            </a:extLst>
          </p:cNvPr>
          <p:cNvSpPr/>
          <p:nvPr/>
        </p:nvSpPr>
        <p:spPr>
          <a:xfrm>
            <a:off x="8074740" y="5489047"/>
            <a:ext cx="203527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0E116-D61D-D85E-7868-0FDD041C50EB}"/>
              </a:ext>
            </a:extLst>
          </p:cNvPr>
          <p:cNvSpPr/>
          <p:nvPr/>
        </p:nvSpPr>
        <p:spPr>
          <a:xfrm>
            <a:off x="8074740" y="3811786"/>
            <a:ext cx="203527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B3145-5C70-15C2-EF8B-1D3BDE130534}"/>
              </a:ext>
            </a:extLst>
          </p:cNvPr>
          <p:cNvSpPr/>
          <p:nvPr/>
        </p:nvSpPr>
        <p:spPr>
          <a:xfrm>
            <a:off x="8074740" y="2051800"/>
            <a:ext cx="203527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8DF3AB-AE31-F34D-C922-50204F716EE8}"/>
              </a:ext>
            </a:extLst>
          </p:cNvPr>
          <p:cNvSpPr/>
          <p:nvPr/>
        </p:nvSpPr>
        <p:spPr>
          <a:xfrm>
            <a:off x="8074740" y="727587"/>
            <a:ext cx="203527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BF8D1-CAF1-9D1F-3A7F-2FDC782DDFF2}"/>
              </a:ext>
            </a:extLst>
          </p:cNvPr>
          <p:cNvSpPr/>
          <p:nvPr/>
        </p:nvSpPr>
        <p:spPr>
          <a:xfrm>
            <a:off x="5208638" y="727587"/>
            <a:ext cx="203527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570AE0-922F-0D50-DCAD-3617E1C200CD}"/>
              </a:ext>
            </a:extLst>
          </p:cNvPr>
          <p:cNvSpPr/>
          <p:nvPr/>
        </p:nvSpPr>
        <p:spPr>
          <a:xfrm>
            <a:off x="2558845" y="727587"/>
            <a:ext cx="2035277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F03896-75F4-C152-D090-04D755C66005}"/>
              </a:ext>
            </a:extLst>
          </p:cNvPr>
          <p:cNvSpPr txBox="1"/>
          <p:nvPr/>
        </p:nvSpPr>
        <p:spPr>
          <a:xfrm>
            <a:off x="476862" y="968253"/>
            <a:ext cx="943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Start</a:t>
            </a:r>
            <a:r>
              <a:rPr lang="en-IN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897F47-3617-72EB-DE5E-73F5DC071209}"/>
              </a:ext>
            </a:extLst>
          </p:cNvPr>
          <p:cNvSpPr txBox="1"/>
          <p:nvPr/>
        </p:nvSpPr>
        <p:spPr>
          <a:xfrm>
            <a:off x="2558845" y="727587"/>
            <a:ext cx="2035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Data </a:t>
            </a:r>
          </a:p>
          <a:p>
            <a:r>
              <a:rPr lang="en-IN" sz="2400" dirty="0"/>
              <a:t>Collection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59A52-E2CF-CE47-65BB-8C9FE977190F}"/>
              </a:ext>
            </a:extLst>
          </p:cNvPr>
          <p:cNvSpPr txBox="1"/>
          <p:nvPr/>
        </p:nvSpPr>
        <p:spPr>
          <a:xfrm>
            <a:off x="5208639" y="806244"/>
            <a:ext cx="174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Input the row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4242C1-7693-3226-6FB8-CEC21046E6AF}"/>
              </a:ext>
            </a:extLst>
          </p:cNvPr>
          <p:cNvSpPr txBox="1"/>
          <p:nvPr/>
        </p:nvSpPr>
        <p:spPr>
          <a:xfrm>
            <a:off x="8074740" y="707021"/>
            <a:ext cx="20352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Retrieve corresponding traffic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2AEFD0-3A81-F80E-93E8-73FEFEFC9F74}"/>
              </a:ext>
            </a:extLst>
          </p:cNvPr>
          <p:cNvSpPr txBox="1"/>
          <p:nvPr/>
        </p:nvSpPr>
        <p:spPr>
          <a:xfrm>
            <a:off x="8003458" y="2032136"/>
            <a:ext cx="2418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OOPS implementation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3724380-C619-6628-0E51-D4F9470EDB99}"/>
              </a:ext>
            </a:extLst>
          </p:cNvPr>
          <p:cNvSpPr txBox="1"/>
          <p:nvPr/>
        </p:nvSpPr>
        <p:spPr>
          <a:xfrm>
            <a:off x="8074740" y="3811786"/>
            <a:ext cx="2035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Traffic control algorithms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2C754-2938-8D5C-1899-AE81F77B68C4}"/>
              </a:ext>
            </a:extLst>
          </p:cNvPr>
          <p:cNvSpPr txBox="1"/>
          <p:nvPr/>
        </p:nvSpPr>
        <p:spPr>
          <a:xfrm>
            <a:off x="8074740" y="5489047"/>
            <a:ext cx="2035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updating traffic signal on priority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FF47223-A962-BC09-ABC0-8F6094C0F773}"/>
                  </a:ext>
                </a:extLst>
              </p14:cNvPr>
              <p14:cNvContentPartPr/>
              <p14:nvPr/>
            </p14:nvContentPartPr>
            <p14:xfrm>
              <a:off x="-1288103" y="550586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FF47223-A962-BC09-ABC0-8F6094C0F7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305743" y="548786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Arrow: Right 51">
            <a:extLst>
              <a:ext uri="{FF2B5EF4-FFF2-40B4-BE49-F238E27FC236}">
                <a16:creationId xmlns:a16="http://schemas.microsoft.com/office/drawing/2014/main" id="{593D0E82-6332-6562-EEDE-78C3D2E68CA6}"/>
              </a:ext>
            </a:extLst>
          </p:cNvPr>
          <p:cNvSpPr/>
          <p:nvPr/>
        </p:nvSpPr>
        <p:spPr>
          <a:xfrm>
            <a:off x="2074607" y="1115737"/>
            <a:ext cx="454741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19C8FEC1-F469-E4B3-7615-CB264378F3D7}"/>
              </a:ext>
            </a:extLst>
          </p:cNvPr>
          <p:cNvSpPr/>
          <p:nvPr/>
        </p:nvSpPr>
        <p:spPr>
          <a:xfrm>
            <a:off x="4623619" y="1115737"/>
            <a:ext cx="585018" cy="230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F4C1D0A2-A6E1-9425-1EFA-92F5323A7E81}"/>
              </a:ext>
            </a:extLst>
          </p:cNvPr>
          <p:cNvSpPr/>
          <p:nvPr/>
        </p:nvSpPr>
        <p:spPr>
          <a:xfrm>
            <a:off x="7356985" y="1115737"/>
            <a:ext cx="646473" cy="2898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98F53C6B-3170-351D-312F-92B79F854834}"/>
              </a:ext>
            </a:extLst>
          </p:cNvPr>
          <p:cNvSpPr/>
          <p:nvPr/>
        </p:nvSpPr>
        <p:spPr>
          <a:xfrm>
            <a:off x="8957187" y="1722684"/>
            <a:ext cx="255639" cy="2376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EB9C63F5-74CD-D567-00A1-D844BA33C18C}"/>
              </a:ext>
            </a:extLst>
          </p:cNvPr>
          <p:cNvSpPr/>
          <p:nvPr/>
        </p:nvSpPr>
        <p:spPr>
          <a:xfrm>
            <a:off x="8957187" y="3069175"/>
            <a:ext cx="255639" cy="5271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019F341E-0CE8-DCB8-7344-853B28771908}"/>
              </a:ext>
            </a:extLst>
          </p:cNvPr>
          <p:cNvSpPr/>
          <p:nvPr/>
        </p:nvSpPr>
        <p:spPr>
          <a:xfrm>
            <a:off x="8957187" y="4735116"/>
            <a:ext cx="334297" cy="70788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1323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41E39C-D5D4-BDBF-BB2C-116ACDF3D637}"/>
              </a:ext>
            </a:extLst>
          </p:cNvPr>
          <p:cNvSpPr txBox="1"/>
          <p:nvPr/>
        </p:nvSpPr>
        <p:spPr>
          <a:xfrm>
            <a:off x="491614" y="717755"/>
            <a:ext cx="7561006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Methodology:</a:t>
            </a:r>
            <a:endParaRPr lang="en-IN" sz="3200" dirty="0"/>
          </a:p>
          <a:p>
            <a:pPr marL="514350" indent="-514350">
              <a:buAutoNum type="arabicPeriod"/>
            </a:pPr>
            <a:r>
              <a:rPr lang="en-IN" sz="2800" dirty="0"/>
              <a:t>Data Collection</a:t>
            </a:r>
          </a:p>
          <a:p>
            <a:pPr marL="514350" indent="-514350">
              <a:buAutoNum type="arabicPeriod"/>
            </a:pPr>
            <a:r>
              <a:rPr lang="en-US" sz="2800" dirty="0"/>
              <a:t>Implementation of OOP and DSA Concepts</a:t>
            </a:r>
            <a:endParaRPr lang="en-IN" sz="2800" dirty="0"/>
          </a:p>
          <a:p>
            <a:pPr marL="514350" indent="-514350">
              <a:buAutoNum type="arabicPeriod"/>
            </a:pPr>
            <a:r>
              <a:rPr lang="en-US" sz="2800" dirty="0"/>
              <a:t>Dynamic Green Light Duration Calculation</a:t>
            </a:r>
            <a:endParaRPr lang="en-IN" sz="2800" dirty="0"/>
          </a:p>
          <a:p>
            <a:pPr marL="514350" indent="-514350">
              <a:buAutoNum type="arabicPeriod"/>
            </a:pPr>
            <a:r>
              <a:rPr lang="en-US" sz="2800" dirty="0"/>
              <a:t>User Input for Row Selection</a:t>
            </a:r>
          </a:p>
          <a:p>
            <a:pPr marL="514350" indent="-514350">
              <a:buAutoNum type="arabi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434606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552</TotalTime>
  <Words>564</Words>
  <Application>Microsoft Office PowerPoint</Application>
  <PresentationFormat>Widescreen</PresentationFormat>
  <Paragraphs>96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Agency FB</vt:lpstr>
      <vt:lpstr>Algerian</vt:lpstr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KARLAPATI SREESHANTH</dc:creator>
  <cp:lastModifiedBy>KARLAPATI SREESHANTH</cp:lastModifiedBy>
  <cp:revision>1</cp:revision>
  <dcterms:created xsi:type="dcterms:W3CDTF">2025-02-06T10:09:45Z</dcterms:created>
  <dcterms:modified xsi:type="dcterms:W3CDTF">2025-03-11T10:15:44Z</dcterms:modified>
</cp:coreProperties>
</file>