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2"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0FD0FC8-C44D-493D-A37F-5AD632253BC9}"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B7B530-AB5A-4AAF-9F70-5CB9790DB504}" type="slidenum">
              <a:rPr lang="en-IN" smtClean="0"/>
              <a:t>‹#›</a:t>
            </a:fld>
            <a:endParaRPr lang="en-IN"/>
          </a:p>
        </p:txBody>
      </p:sp>
    </p:spTree>
    <p:extLst>
      <p:ext uri="{BB962C8B-B14F-4D97-AF65-F5344CB8AC3E}">
        <p14:creationId xmlns:p14="http://schemas.microsoft.com/office/powerpoint/2010/main" val="48026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FD0FC8-C44D-493D-A37F-5AD632253BC9}"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B7B530-AB5A-4AAF-9F70-5CB9790DB504}" type="slidenum">
              <a:rPr lang="en-IN" smtClean="0"/>
              <a:t>‹#›</a:t>
            </a:fld>
            <a:endParaRPr lang="en-IN"/>
          </a:p>
        </p:txBody>
      </p:sp>
    </p:spTree>
    <p:extLst>
      <p:ext uri="{BB962C8B-B14F-4D97-AF65-F5344CB8AC3E}">
        <p14:creationId xmlns:p14="http://schemas.microsoft.com/office/powerpoint/2010/main" val="1408788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FD0FC8-C44D-493D-A37F-5AD632253BC9}"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B7B530-AB5A-4AAF-9F70-5CB9790DB504}" type="slidenum">
              <a:rPr lang="en-IN" smtClean="0"/>
              <a:t>‹#›</a:t>
            </a:fld>
            <a:endParaRPr lang="en-IN"/>
          </a:p>
        </p:txBody>
      </p:sp>
    </p:spTree>
    <p:extLst>
      <p:ext uri="{BB962C8B-B14F-4D97-AF65-F5344CB8AC3E}">
        <p14:creationId xmlns:p14="http://schemas.microsoft.com/office/powerpoint/2010/main" val="1541983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FD0FC8-C44D-493D-A37F-5AD632253BC9}"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B7B530-AB5A-4AAF-9F70-5CB9790DB504}" type="slidenum">
              <a:rPr lang="en-IN" smtClean="0"/>
              <a:t>‹#›</a:t>
            </a:fld>
            <a:endParaRPr lang="en-IN"/>
          </a:p>
        </p:txBody>
      </p:sp>
    </p:spTree>
    <p:extLst>
      <p:ext uri="{BB962C8B-B14F-4D97-AF65-F5344CB8AC3E}">
        <p14:creationId xmlns:p14="http://schemas.microsoft.com/office/powerpoint/2010/main" val="1508308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0FD0FC8-C44D-493D-A37F-5AD632253BC9}"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B7B530-AB5A-4AAF-9F70-5CB9790DB504}" type="slidenum">
              <a:rPr lang="en-IN" smtClean="0"/>
              <a:t>‹#›</a:t>
            </a:fld>
            <a:endParaRPr lang="en-IN"/>
          </a:p>
        </p:txBody>
      </p:sp>
    </p:spTree>
    <p:extLst>
      <p:ext uri="{BB962C8B-B14F-4D97-AF65-F5344CB8AC3E}">
        <p14:creationId xmlns:p14="http://schemas.microsoft.com/office/powerpoint/2010/main" val="834378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0FD0FC8-C44D-493D-A37F-5AD632253BC9}"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B7B530-AB5A-4AAF-9F70-5CB9790DB504}" type="slidenum">
              <a:rPr lang="en-IN" smtClean="0"/>
              <a:t>‹#›</a:t>
            </a:fld>
            <a:endParaRPr lang="en-IN"/>
          </a:p>
        </p:txBody>
      </p:sp>
    </p:spTree>
    <p:extLst>
      <p:ext uri="{BB962C8B-B14F-4D97-AF65-F5344CB8AC3E}">
        <p14:creationId xmlns:p14="http://schemas.microsoft.com/office/powerpoint/2010/main" val="1974325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0FD0FC8-C44D-493D-A37F-5AD632253BC9}" type="datetimeFigureOut">
              <a:rPr lang="en-IN" smtClean="0"/>
              <a:t>21-04-2025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B7B530-AB5A-4AAF-9F70-5CB9790DB504}" type="slidenum">
              <a:rPr lang="en-IN" smtClean="0"/>
              <a:t>‹#›</a:t>
            </a:fld>
            <a:endParaRPr lang="en-IN"/>
          </a:p>
        </p:txBody>
      </p:sp>
    </p:spTree>
    <p:extLst>
      <p:ext uri="{BB962C8B-B14F-4D97-AF65-F5344CB8AC3E}">
        <p14:creationId xmlns:p14="http://schemas.microsoft.com/office/powerpoint/2010/main" val="4279981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0FD0FC8-C44D-493D-A37F-5AD632253BC9}" type="datetimeFigureOut">
              <a:rPr lang="en-IN" smtClean="0"/>
              <a:t>21-04-2025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B7B530-AB5A-4AAF-9F70-5CB9790DB504}" type="slidenum">
              <a:rPr lang="en-IN" smtClean="0"/>
              <a:t>‹#›</a:t>
            </a:fld>
            <a:endParaRPr lang="en-IN"/>
          </a:p>
        </p:txBody>
      </p:sp>
    </p:spTree>
    <p:extLst>
      <p:ext uri="{BB962C8B-B14F-4D97-AF65-F5344CB8AC3E}">
        <p14:creationId xmlns:p14="http://schemas.microsoft.com/office/powerpoint/2010/main" val="1838716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FD0FC8-C44D-493D-A37F-5AD632253BC9}" type="datetimeFigureOut">
              <a:rPr lang="en-IN" smtClean="0"/>
              <a:t>21-04-2025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B7B530-AB5A-4AAF-9F70-5CB9790DB504}" type="slidenum">
              <a:rPr lang="en-IN" smtClean="0"/>
              <a:t>‹#›</a:t>
            </a:fld>
            <a:endParaRPr lang="en-IN"/>
          </a:p>
        </p:txBody>
      </p:sp>
    </p:spTree>
    <p:extLst>
      <p:ext uri="{BB962C8B-B14F-4D97-AF65-F5344CB8AC3E}">
        <p14:creationId xmlns:p14="http://schemas.microsoft.com/office/powerpoint/2010/main" val="658227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FD0FC8-C44D-493D-A37F-5AD632253BC9}"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B7B530-AB5A-4AAF-9F70-5CB9790DB504}" type="slidenum">
              <a:rPr lang="en-IN" smtClean="0"/>
              <a:t>‹#›</a:t>
            </a:fld>
            <a:endParaRPr lang="en-IN"/>
          </a:p>
        </p:txBody>
      </p:sp>
    </p:spTree>
    <p:extLst>
      <p:ext uri="{BB962C8B-B14F-4D97-AF65-F5344CB8AC3E}">
        <p14:creationId xmlns:p14="http://schemas.microsoft.com/office/powerpoint/2010/main" val="346800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0FD0FC8-C44D-493D-A37F-5AD632253BC9}"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B7B530-AB5A-4AAF-9F70-5CB9790DB504}" type="slidenum">
              <a:rPr lang="en-IN" smtClean="0"/>
              <a:t>‹#›</a:t>
            </a:fld>
            <a:endParaRPr lang="en-IN"/>
          </a:p>
        </p:txBody>
      </p:sp>
    </p:spTree>
    <p:extLst>
      <p:ext uri="{BB962C8B-B14F-4D97-AF65-F5344CB8AC3E}">
        <p14:creationId xmlns:p14="http://schemas.microsoft.com/office/powerpoint/2010/main" val="2950529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FD0FC8-C44D-493D-A37F-5AD632253BC9}" type="datetimeFigureOut">
              <a:rPr lang="en-IN" smtClean="0"/>
              <a:t>21-04-2025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B530-AB5A-4AAF-9F70-5CB9790DB504}" type="slidenum">
              <a:rPr lang="en-IN" smtClean="0"/>
              <a:t>‹#›</a:t>
            </a:fld>
            <a:endParaRPr lang="en-IN"/>
          </a:p>
        </p:txBody>
      </p:sp>
    </p:spTree>
    <p:extLst>
      <p:ext uri="{BB962C8B-B14F-4D97-AF65-F5344CB8AC3E}">
        <p14:creationId xmlns:p14="http://schemas.microsoft.com/office/powerpoint/2010/main" val="1749472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D0019E-935F-66E9-7CF2-39E40E2625E9}"/>
              </a:ext>
            </a:extLst>
          </p:cNvPr>
          <p:cNvPicPr>
            <a:picLocks noChangeAspect="1"/>
          </p:cNvPicPr>
          <p:nvPr/>
        </p:nvPicPr>
        <p:blipFill>
          <a:blip r:embed="rId2"/>
          <a:stretch>
            <a:fillRect/>
          </a:stretch>
        </p:blipFill>
        <p:spPr>
          <a:xfrm>
            <a:off x="8772048" y="97277"/>
            <a:ext cx="3419952" cy="819264"/>
          </a:xfrm>
          <a:prstGeom prst="rect">
            <a:avLst/>
          </a:prstGeom>
        </p:spPr>
      </p:pic>
      <p:sp>
        <p:nvSpPr>
          <p:cNvPr id="5" name="Rectangle 4"/>
          <p:cNvSpPr/>
          <p:nvPr/>
        </p:nvSpPr>
        <p:spPr>
          <a:xfrm>
            <a:off x="1669154" y="1159733"/>
            <a:ext cx="7931980" cy="523220"/>
          </a:xfrm>
          <a:prstGeom prst="rect">
            <a:avLst/>
          </a:prstGeom>
        </p:spPr>
        <p:txBody>
          <a:bodyPr wrap="none">
            <a:spAutoFit/>
          </a:bodyPr>
          <a:lstStyle/>
          <a:p>
            <a:r>
              <a:rPr lang="en-US" sz="2800" dirty="0">
                <a:latin typeface="Algerian" panose="04020705040A02060702" pitchFamily="82" charset="0"/>
              </a:rPr>
              <a:t>intelligent traffic light control system</a:t>
            </a:r>
            <a:endParaRPr lang="en-IN" sz="2800" dirty="0">
              <a:latin typeface="Algerian" panose="04020705040A02060702" pitchFamily="82" charset="0"/>
            </a:endParaRPr>
          </a:p>
        </p:txBody>
      </p:sp>
      <p:sp>
        <p:nvSpPr>
          <p:cNvPr id="6" name="Rectangle 5"/>
          <p:cNvSpPr/>
          <p:nvPr/>
        </p:nvSpPr>
        <p:spPr>
          <a:xfrm>
            <a:off x="0" y="4137127"/>
            <a:ext cx="6096000" cy="1015663"/>
          </a:xfrm>
          <a:prstGeom prst="rect">
            <a:avLst/>
          </a:prstGeom>
        </p:spPr>
        <p:txBody>
          <a:bodyPr>
            <a:spAutoFit/>
          </a:bodyPr>
          <a:lstStyle/>
          <a:p>
            <a:r>
              <a:rPr lang="en-US" sz="2400" b="1" i="1" dirty="0" smtClean="0">
                <a:effectLst>
                  <a:outerShdw blurRad="38100" dist="38100" dir="2700000" algn="tl">
                    <a:srgbClr val="000000">
                      <a:alpha val="43137"/>
                    </a:srgbClr>
                  </a:outerShdw>
                </a:effectLst>
                <a:latin typeface="Agency FB" panose="020B0503020202020204" pitchFamily="34" charset="0"/>
                <a:cs typeface="Times New Roman" panose="02020603050405020304" pitchFamily="18" charset="0"/>
              </a:rPr>
              <a:t>Subject Name:</a:t>
            </a:r>
          </a:p>
          <a:p>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STRUCTURES AND ALGORITHMS</a:t>
            </a:r>
            <a:r>
              <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  ORIENTED PROGRAMMING SYSTEM IN JAVA</a:t>
            </a:r>
            <a:endParaRPr lang="en-IN" b="1" dirty="0">
              <a:effectLst>
                <a:outerShdw blurRad="38100" dist="38100" dir="2700000" algn="tl">
                  <a:srgbClr val="000000">
                    <a:alpha val="43137"/>
                  </a:srgbClr>
                </a:outerShdw>
              </a:effectLst>
            </a:endParaRPr>
          </a:p>
        </p:txBody>
      </p:sp>
      <p:sp>
        <p:nvSpPr>
          <p:cNvPr id="7" name="Rectangle 6"/>
          <p:cNvSpPr/>
          <p:nvPr/>
        </p:nvSpPr>
        <p:spPr>
          <a:xfrm>
            <a:off x="0" y="5842337"/>
            <a:ext cx="6096000" cy="1015663"/>
          </a:xfrm>
          <a:prstGeom prst="rect">
            <a:avLst/>
          </a:prstGeom>
        </p:spPr>
        <p:txBody>
          <a:bodyPr>
            <a:spAutoFit/>
          </a:bodyPr>
          <a:lstStyle/>
          <a:p>
            <a:r>
              <a:rPr lang="en-US" sz="2400" b="1" i="1" dirty="0" smtClean="0">
                <a:latin typeface="Agency FB" panose="020B0503020202020204" pitchFamily="34" charset="0"/>
              </a:rPr>
              <a:t>Subject Code:</a:t>
            </a:r>
          </a:p>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22AIE112</a:t>
            </a:r>
          </a:p>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22AIE111</a:t>
            </a:r>
            <a:endParaRPr lang="en-IN" dirty="0"/>
          </a:p>
        </p:txBody>
      </p:sp>
      <p:sp>
        <p:nvSpPr>
          <p:cNvPr id="9" name="Rectangle 8"/>
          <p:cNvSpPr/>
          <p:nvPr/>
        </p:nvSpPr>
        <p:spPr>
          <a:xfrm>
            <a:off x="8772048" y="4511881"/>
            <a:ext cx="3566809" cy="1569660"/>
          </a:xfrm>
          <a:prstGeom prst="rect">
            <a:avLst/>
          </a:prstGeom>
        </p:spPr>
        <p:txBody>
          <a:bodyPr wrap="square">
            <a:spAutoFit/>
          </a:bodyPr>
          <a:lstStyle/>
          <a:p>
            <a:r>
              <a:rPr lang="en-US" sz="2400" b="1" dirty="0" smtClean="0">
                <a:latin typeface="Agency FB" panose="020B0503020202020204" pitchFamily="34" charset="0"/>
              </a:rPr>
              <a:t>By Group-14:</a:t>
            </a:r>
          </a:p>
          <a:p>
            <a:r>
              <a:rPr lang="en-US" dirty="0" err="1" smtClean="0"/>
              <a:t>Sreeshanth</a:t>
            </a:r>
            <a:r>
              <a:rPr lang="en-US" dirty="0" smtClean="0"/>
              <a:t>  (CB.SC.U4AIE24225)</a:t>
            </a:r>
          </a:p>
          <a:p>
            <a:r>
              <a:rPr lang="en-US" dirty="0" smtClean="0"/>
              <a:t>Sai </a:t>
            </a:r>
            <a:r>
              <a:rPr lang="en-US" dirty="0" err="1" smtClean="0"/>
              <a:t>Vandith</a:t>
            </a:r>
            <a:r>
              <a:rPr lang="en-US" dirty="0" smtClean="0"/>
              <a:t>  (CB.SC.U4AIE24239)</a:t>
            </a:r>
          </a:p>
          <a:p>
            <a:r>
              <a:rPr lang="en-US" dirty="0" err="1" smtClean="0"/>
              <a:t>Reshwanth</a:t>
            </a:r>
            <a:r>
              <a:rPr lang="en-US" dirty="0" smtClean="0"/>
              <a:t>   (CB.SC.U4AIE24246)</a:t>
            </a:r>
          </a:p>
          <a:p>
            <a:r>
              <a:rPr lang="en-US" dirty="0" smtClean="0"/>
              <a:t>Kaushik Ram  (CB.SC.U4AIE24266)</a:t>
            </a:r>
            <a:endParaRPr lang="en-US" dirty="0"/>
          </a:p>
        </p:txBody>
      </p:sp>
    </p:spTree>
    <p:extLst>
      <p:ext uri="{BB962C8B-B14F-4D97-AF65-F5344CB8AC3E}">
        <p14:creationId xmlns:p14="http://schemas.microsoft.com/office/powerpoint/2010/main" val="229433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0"/>
            <a:ext cx="12192001" cy="5940088"/>
          </a:xfrm>
          <a:prstGeom prst="rect">
            <a:avLst/>
          </a:prstGeom>
        </p:spPr>
        <p:txBody>
          <a:bodyPr wrap="square">
            <a:spAutoFit/>
          </a:bodyPr>
          <a:lstStyle/>
          <a:p>
            <a:r>
              <a:rPr lang="en-IN" sz="3600" b="1" dirty="0" smtClean="0"/>
              <a:t>Introduction:</a:t>
            </a:r>
          </a:p>
          <a:p>
            <a:endParaRPr lang="en-IN" sz="2400" dirty="0" smtClean="0"/>
          </a:p>
          <a:p>
            <a:pPr marL="571500" indent="-571500">
              <a:buFont typeface="Arial" panose="020B0604020202020204" pitchFamily="34" charset="0"/>
              <a:buChar char="•"/>
            </a:pPr>
            <a:r>
              <a:rPr lang="en-US" sz="2800" dirty="0"/>
              <a:t>Traffic congestion is a major issue in urban areas which leads to increase in travel time ,fuel consumption , and mainly the pollution</a:t>
            </a:r>
          </a:p>
          <a:p>
            <a:pPr marL="571500" indent="-571500">
              <a:buFont typeface="Arial" panose="020B0604020202020204" pitchFamily="34" charset="0"/>
              <a:buChar char="•"/>
            </a:pPr>
            <a:endParaRPr lang="en-IN" sz="1200" dirty="0" smtClean="0"/>
          </a:p>
          <a:p>
            <a:pPr marL="571500" indent="-571500">
              <a:buFont typeface="Arial" panose="020B0604020202020204" pitchFamily="34" charset="0"/>
              <a:buChar char="•"/>
            </a:pPr>
            <a:r>
              <a:rPr lang="en-US" sz="2800" dirty="0"/>
              <a:t>Traditional traffic light systems operate on fixed timers, which do not adapt to real-time traffic condition</a:t>
            </a:r>
          </a:p>
          <a:p>
            <a:pPr marL="571500" indent="-571500">
              <a:buFont typeface="Arial" panose="020B0604020202020204" pitchFamily="34" charset="0"/>
              <a:buChar char="•"/>
            </a:pPr>
            <a:endParaRPr lang="en-US" sz="2800" dirty="0" smtClean="0"/>
          </a:p>
          <a:p>
            <a:pPr marL="571500" indent="-571500">
              <a:buFont typeface="Arial" panose="020B0604020202020204" pitchFamily="34" charset="0"/>
              <a:buChar char="•"/>
            </a:pPr>
            <a:r>
              <a:rPr lang="en-US" sz="2800" dirty="0"/>
              <a:t>An Intelligent Traffic Light Control System that dynamically adjusts green light durations based on vehicle density</a:t>
            </a:r>
          </a:p>
          <a:p>
            <a:pPr marL="571500" indent="-571500">
              <a:buFont typeface="Arial" panose="020B0604020202020204" pitchFamily="34" charset="0"/>
              <a:buChar char="•"/>
            </a:pPr>
            <a:endParaRPr lang="en-US" sz="2800" dirty="0" smtClean="0"/>
          </a:p>
          <a:p>
            <a:pPr marL="571500" indent="-571500">
              <a:buFont typeface="Arial" panose="020B0604020202020204" pitchFamily="34" charset="0"/>
              <a:buChar char="•"/>
            </a:pPr>
            <a:r>
              <a:rPr lang="en-US" sz="2800" dirty="0" smtClean="0"/>
              <a:t>The </a:t>
            </a:r>
            <a:r>
              <a:rPr lang="en-US" sz="2800" dirty="0"/>
              <a:t>system processes  traffic data from different directions (North, South, East, and West). The algorithm prioritizes directions with higher vehicle counts, ensuring a fair and efficient allocation of green light time</a:t>
            </a:r>
          </a:p>
        </p:txBody>
      </p:sp>
    </p:spTree>
    <p:extLst>
      <p:ext uri="{BB962C8B-B14F-4D97-AF65-F5344CB8AC3E}">
        <p14:creationId xmlns:p14="http://schemas.microsoft.com/office/powerpoint/2010/main" val="36471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3108543"/>
          </a:xfrm>
          <a:prstGeom prst="rect">
            <a:avLst/>
          </a:prstGeom>
        </p:spPr>
        <p:txBody>
          <a:bodyPr wrap="square">
            <a:spAutoFit/>
          </a:bodyPr>
          <a:lstStyle/>
          <a:p>
            <a:pPr marL="571500" indent="-571500">
              <a:buFont typeface="Arial" panose="020B0604020202020204" pitchFamily="34" charset="0"/>
              <a:buChar char="•"/>
            </a:pPr>
            <a:r>
              <a:rPr lang="en-US" sz="2800" dirty="0"/>
              <a:t>The system takes input from the dataset containing traffic data. When the user enters a row number, the program automatically retrieves the traffic data for that instance and calculates the optimal green light timings</a:t>
            </a:r>
          </a:p>
          <a:p>
            <a:pPr marL="571500" indent="-571500">
              <a:buFont typeface="Arial" panose="020B0604020202020204" pitchFamily="34" charset="0"/>
              <a:buChar char="•"/>
            </a:pPr>
            <a:endParaRPr lang="en-US" sz="2800" b="1" dirty="0" smtClean="0"/>
          </a:p>
          <a:p>
            <a:pPr marL="571500" indent="-571500">
              <a:buFont typeface="Arial" panose="020B0604020202020204" pitchFamily="34" charset="0"/>
              <a:buChar char="•"/>
            </a:pPr>
            <a:endParaRPr lang="en-US" sz="2800" b="1" dirty="0" smtClean="0"/>
          </a:p>
          <a:p>
            <a:pPr marL="571500" indent="-571500">
              <a:buFont typeface="Arial" panose="020B0604020202020204" pitchFamily="34" charset="0"/>
              <a:buChar char="•"/>
            </a:pPr>
            <a:r>
              <a:rPr lang="en-US" sz="2800" dirty="0"/>
              <a:t>Roads(Direction) with more vehicles receive longer green signals, while roads with fewer vehicles get shorter ones, ensuring a smooth and fair traffic flow.</a:t>
            </a:r>
            <a:endParaRPr lang="en-IN" sz="2800" dirty="0"/>
          </a:p>
        </p:txBody>
      </p:sp>
    </p:spTree>
    <p:extLst>
      <p:ext uri="{BB962C8B-B14F-4D97-AF65-F5344CB8AC3E}">
        <p14:creationId xmlns:p14="http://schemas.microsoft.com/office/powerpoint/2010/main" val="4128906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2137636" cy="646331"/>
          </a:xfrm>
          <a:prstGeom prst="rect">
            <a:avLst/>
          </a:prstGeom>
        </p:spPr>
        <p:txBody>
          <a:bodyPr wrap="none">
            <a:spAutoFit/>
          </a:bodyPr>
          <a:lstStyle/>
          <a:p>
            <a:r>
              <a:rPr lang="en-IN" sz="3600" b="1" dirty="0"/>
              <a:t>Objective:</a:t>
            </a:r>
          </a:p>
        </p:txBody>
      </p:sp>
      <p:sp>
        <p:nvSpPr>
          <p:cNvPr id="3" name="Rectangle 2"/>
          <p:cNvSpPr/>
          <p:nvPr/>
        </p:nvSpPr>
        <p:spPr>
          <a:xfrm>
            <a:off x="0" y="1682885"/>
            <a:ext cx="12192000" cy="3016210"/>
          </a:xfrm>
          <a:prstGeom prst="rect">
            <a:avLst/>
          </a:prstGeom>
        </p:spPr>
        <p:txBody>
          <a:bodyPr wrap="square">
            <a:spAutoFit/>
          </a:bodyPr>
          <a:lstStyle/>
          <a:p>
            <a:pPr marL="457200" indent="-457200">
              <a:buFont typeface="Arial" panose="020B0604020202020204" pitchFamily="34" charset="0"/>
              <a:buChar char="•"/>
            </a:pPr>
            <a:r>
              <a:rPr lang="en-US" sz="2800" dirty="0"/>
              <a:t>Adjusts green light duration based on real-time traffic flow</a:t>
            </a:r>
            <a:r>
              <a:rPr lang="en-US" sz="2800" dirty="0" smtClean="0"/>
              <a:t>.</a:t>
            </a:r>
          </a:p>
          <a:p>
            <a:pPr marL="457200" indent="-457200">
              <a:buFont typeface="Arial" panose="020B0604020202020204" pitchFamily="34" charset="0"/>
              <a:buChar char="•"/>
            </a:pPr>
            <a:endParaRPr lang="en-US" sz="2800" dirty="0"/>
          </a:p>
          <a:p>
            <a:endParaRPr lang="en-US" sz="1100" dirty="0" smtClean="0"/>
          </a:p>
          <a:p>
            <a:pPr marL="457200" indent="-457200">
              <a:buFont typeface="Arial" panose="020B0604020202020204" pitchFamily="34" charset="0"/>
              <a:buChar char="•"/>
            </a:pPr>
            <a:r>
              <a:rPr lang="en-US" sz="2800" dirty="0"/>
              <a:t>Reduce waiting time by prioritizing congested </a:t>
            </a:r>
            <a:r>
              <a:rPr lang="en-US" sz="2800" dirty="0" smtClean="0"/>
              <a:t>roads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endParaRPr lang="en-US" sz="1100" dirty="0" smtClean="0"/>
          </a:p>
          <a:p>
            <a:pPr marL="457200" indent="-457200">
              <a:buFont typeface="Arial" panose="020B0604020202020204" pitchFamily="34" charset="0"/>
              <a:buChar char="•"/>
            </a:pPr>
            <a:r>
              <a:rPr lang="en-US" sz="2800" dirty="0"/>
              <a:t>Minimize traffic jams by using smart signal adjustments instead of fixed cycle times</a:t>
            </a:r>
          </a:p>
        </p:txBody>
      </p:sp>
    </p:spTree>
    <p:extLst>
      <p:ext uri="{BB962C8B-B14F-4D97-AF65-F5344CB8AC3E}">
        <p14:creationId xmlns:p14="http://schemas.microsoft.com/office/powerpoint/2010/main" val="1511807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3258766" cy="584775"/>
          </a:xfrm>
          <a:prstGeom prst="rect">
            <a:avLst/>
          </a:prstGeom>
          <a:noFill/>
        </p:spPr>
        <p:txBody>
          <a:bodyPr wrap="square" rtlCol="0">
            <a:spAutoFit/>
          </a:bodyPr>
          <a:lstStyle/>
          <a:p>
            <a:r>
              <a:rPr lang="en-US" sz="3200" b="1" dirty="0" smtClean="0"/>
              <a:t>UML </a:t>
            </a:r>
            <a:r>
              <a:rPr lang="en-IN" sz="3200" b="1" dirty="0" smtClean="0"/>
              <a:t>Diagram:</a:t>
            </a:r>
            <a:endParaRPr lang="en-IN" sz="3200"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6314" y="584775"/>
            <a:ext cx="4172190" cy="6071414"/>
          </a:xfrm>
          <a:prstGeom prst="rect">
            <a:avLst/>
          </a:prstGeom>
        </p:spPr>
      </p:pic>
    </p:spTree>
    <p:extLst>
      <p:ext uri="{BB962C8B-B14F-4D97-AF65-F5344CB8AC3E}">
        <p14:creationId xmlns:p14="http://schemas.microsoft.com/office/powerpoint/2010/main" val="3832796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8463855"/>
          </a:xfrm>
          <a:prstGeom prst="rect">
            <a:avLst/>
          </a:prstGeom>
          <a:noFill/>
        </p:spPr>
        <p:txBody>
          <a:bodyPr wrap="square" rtlCol="0">
            <a:spAutoFit/>
          </a:bodyPr>
          <a:lstStyle/>
          <a:p>
            <a:r>
              <a:rPr lang="en-US" sz="3200" dirty="0"/>
              <a:t>Involvement of DSA:</a:t>
            </a:r>
          </a:p>
          <a:p>
            <a:endParaRPr lang="en-IN" dirty="0" smtClean="0"/>
          </a:p>
          <a:p>
            <a:endParaRPr lang="en-IN" dirty="0"/>
          </a:p>
          <a:p>
            <a:r>
              <a:rPr lang="en-IN" sz="2800" b="1" dirty="0"/>
              <a:t>Sorting </a:t>
            </a:r>
            <a:r>
              <a:rPr lang="en-IN" sz="2800" b="1" dirty="0" smtClean="0"/>
              <a:t>:</a:t>
            </a:r>
          </a:p>
          <a:p>
            <a:endParaRPr lang="en-IN" sz="2800" dirty="0"/>
          </a:p>
          <a:p>
            <a:pPr marL="457200" indent="-457200">
              <a:buFont typeface="Arial" panose="020B0604020202020204" pitchFamily="34" charset="0"/>
              <a:buChar char="•"/>
            </a:pPr>
            <a:r>
              <a:rPr lang="en-US" sz="2800" dirty="0"/>
              <a:t>Sorting the vehicle counts to the determine priority </a:t>
            </a:r>
            <a:r>
              <a:rPr lang="en-US" sz="2800" dirty="0" smtClean="0"/>
              <a:t>order (Tim sort using the O(</a:t>
            </a:r>
            <a:r>
              <a:rPr lang="en-US" sz="2800" dirty="0" err="1" smtClean="0"/>
              <a:t>nlogn</a:t>
            </a:r>
            <a:r>
              <a:rPr lang="en-US" sz="2800" dirty="0" smtClean="0"/>
              <a:t> )) and bubble sort( O(n2))</a:t>
            </a:r>
          </a:p>
          <a:p>
            <a:pPr marL="457200" indent="-457200">
              <a:buFont typeface="Arial" panose="020B0604020202020204" pitchFamily="34" charset="0"/>
              <a:buChar char="•"/>
            </a:pPr>
            <a:endParaRPr lang="en-US" sz="2800" dirty="0"/>
          </a:p>
          <a:p>
            <a:r>
              <a:rPr lang="en-IN" sz="2400" b="1" dirty="0"/>
              <a:t>Array</a:t>
            </a:r>
            <a:r>
              <a:rPr lang="en-US" sz="2400" b="1" dirty="0"/>
              <a:t>s :</a:t>
            </a:r>
          </a:p>
          <a:p>
            <a:pPr marL="457200" indent="-457200">
              <a:buFont typeface="Arial" panose="020B0604020202020204" pitchFamily="34" charset="0"/>
              <a:buChar char="•"/>
            </a:pPr>
            <a:r>
              <a:rPr lang="en-US" sz="2400" dirty="0"/>
              <a:t>An Array  is a collection of elements stored in a specific order , It allows easy storage, access</a:t>
            </a:r>
          </a:p>
          <a:p>
            <a:pPr marL="457200" indent="-457200">
              <a:buFont typeface="Arial" panose="020B0604020202020204" pitchFamily="34" charset="0"/>
              <a:buChar char="•"/>
            </a:pPr>
            <a:r>
              <a:rPr lang="en-US" sz="2400" dirty="0"/>
              <a:t>We used an array to store and sort traffic data</a:t>
            </a:r>
            <a:r>
              <a:rPr lang="en-US" sz="2400" b="1" dirty="0"/>
              <a:t> </a:t>
            </a:r>
            <a:r>
              <a:rPr lang="en-US" sz="2400" dirty="0"/>
              <a:t>in</a:t>
            </a:r>
            <a:r>
              <a:rPr lang="en-US" sz="2400" b="1" dirty="0"/>
              <a:t> </a:t>
            </a:r>
            <a:r>
              <a:rPr lang="en-US" sz="2400" dirty="0"/>
              <a:t>descending order based on vehicle count</a:t>
            </a:r>
          </a:p>
          <a:p>
            <a:pPr marL="457200" indent="-457200">
              <a:buFont typeface="Arial" panose="020B0604020202020204" pitchFamily="34" charset="0"/>
              <a:buChar char="•"/>
            </a:pPr>
            <a:endParaRPr lang="en-US" sz="2600" dirty="0" smtClean="0"/>
          </a:p>
          <a:p>
            <a:pPr marL="457200" indent="-457200">
              <a:buFont typeface="Arial" panose="020B0604020202020204" pitchFamily="34" charset="0"/>
              <a:buChar char="•"/>
            </a:pPr>
            <a:endParaRPr lang="en-US" sz="2600" dirty="0"/>
          </a:p>
          <a:p>
            <a:r>
              <a:rPr lang="en-IN" sz="2800" b="1" dirty="0"/>
              <a:t>Hash Map</a:t>
            </a:r>
            <a:r>
              <a:rPr lang="en-US" sz="2800" b="1" dirty="0"/>
              <a:t> : </a:t>
            </a:r>
          </a:p>
          <a:p>
            <a:pPr marL="342900" indent="-342900">
              <a:buFont typeface="Arial" panose="020B0604020202020204" pitchFamily="34" charset="0"/>
              <a:buChar char="•"/>
            </a:pPr>
            <a:r>
              <a:rPr lang="en-US" sz="2400" dirty="0"/>
              <a:t>A hash map (dictionary) stores data in key-value pairs, and allows fast access in O(1) time</a:t>
            </a:r>
          </a:p>
          <a:p>
            <a:pPr marL="342900" indent="-342900">
              <a:buFont typeface="Arial" panose="020B0604020202020204" pitchFamily="34" charset="0"/>
              <a:buChar char="•"/>
            </a:pPr>
            <a:r>
              <a:rPr lang="en-US" sz="2400" dirty="0"/>
              <a:t>In our project, keys are directions ("North", "South", etc.), and values are vehicle counts</a:t>
            </a:r>
          </a:p>
          <a:p>
            <a:endParaRPr lang="en-US" sz="2600" dirty="0" smtClean="0"/>
          </a:p>
          <a:p>
            <a:pPr marL="457200" indent="-457200">
              <a:buFont typeface="Arial" panose="020B0604020202020204" pitchFamily="34" charset="0"/>
              <a:buChar char="•"/>
            </a:pPr>
            <a:endParaRPr lang="en-US" sz="2600" dirty="0"/>
          </a:p>
          <a:p>
            <a:pPr marL="457200" indent="-457200">
              <a:buFont typeface="Arial" panose="020B0604020202020204" pitchFamily="34" charset="0"/>
              <a:buChar char="•"/>
            </a:pPr>
            <a:endParaRPr lang="en-IN" sz="2800" dirty="0"/>
          </a:p>
          <a:p>
            <a:endParaRPr lang="en-IN" sz="2400" dirty="0" smtClean="0"/>
          </a:p>
          <a:p>
            <a:endParaRPr lang="en-IN" sz="2400" dirty="0"/>
          </a:p>
        </p:txBody>
      </p:sp>
    </p:spTree>
    <p:extLst>
      <p:ext uri="{BB962C8B-B14F-4D97-AF65-F5344CB8AC3E}">
        <p14:creationId xmlns:p14="http://schemas.microsoft.com/office/powerpoint/2010/main" val="2146345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524863"/>
          </a:xfrm>
          <a:prstGeom prst="rect">
            <a:avLst/>
          </a:prstGeom>
          <a:noFill/>
        </p:spPr>
        <p:txBody>
          <a:bodyPr wrap="square" rtlCol="0">
            <a:spAutoFit/>
          </a:bodyPr>
          <a:lstStyle/>
          <a:p>
            <a:r>
              <a:rPr lang="en-US" sz="2200" dirty="0"/>
              <a:t>Implementation of OOP Concept</a:t>
            </a:r>
            <a:r>
              <a:rPr lang="en-US" sz="2200" dirty="0" smtClean="0"/>
              <a:t>:</a:t>
            </a:r>
          </a:p>
          <a:p>
            <a:r>
              <a:rPr lang="en-US" sz="2200" dirty="0"/>
              <a:t/>
            </a:r>
            <a:br>
              <a:rPr lang="en-US" sz="2200" dirty="0"/>
            </a:br>
            <a:r>
              <a:rPr lang="en-IN" sz="2200" dirty="0"/>
              <a:t>Class and Object :</a:t>
            </a:r>
          </a:p>
          <a:p>
            <a:pPr marL="457200" indent="-457200">
              <a:buFont typeface="Arial" panose="020B0604020202020204" pitchFamily="34" charset="0"/>
              <a:buChar char="•"/>
            </a:pPr>
            <a:r>
              <a:rPr lang="en-US" altLang="en-US" sz="2200" dirty="0"/>
              <a:t>We created the Intelligent Traffic Light class to manage traffic data </a:t>
            </a:r>
          </a:p>
          <a:p>
            <a:pPr marL="457200" indent="-457200">
              <a:buFont typeface="Arial" panose="020B0604020202020204" pitchFamily="34" charset="0"/>
              <a:buChar char="•"/>
            </a:pPr>
            <a:r>
              <a:rPr lang="en-US" sz="2200" dirty="0"/>
              <a:t> we</a:t>
            </a:r>
            <a:r>
              <a:rPr lang="en-US" altLang="en-US" sz="2200" dirty="0"/>
              <a:t> created an object traffic-system using the class </a:t>
            </a:r>
          </a:p>
          <a:p>
            <a:pPr marL="457200" indent="-457200">
              <a:buFont typeface="Arial" panose="020B0604020202020204" pitchFamily="34" charset="0"/>
              <a:buChar char="•"/>
            </a:pPr>
            <a:endParaRPr lang="en-US" altLang="en-US" sz="2200" dirty="0" smtClean="0"/>
          </a:p>
          <a:p>
            <a:pPr marL="457200" indent="-457200">
              <a:buFont typeface="Arial" panose="020B0604020202020204" pitchFamily="34" charset="0"/>
              <a:buChar char="•"/>
            </a:pPr>
            <a:endParaRPr lang="en-US" altLang="en-US" sz="2200" dirty="0"/>
          </a:p>
          <a:p>
            <a:r>
              <a:rPr lang="en-US" altLang="en-US" sz="2200" dirty="0"/>
              <a:t>Constructor : </a:t>
            </a:r>
          </a:p>
          <a:p>
            <a:pPr marL="457200" indent="-457200">
              <a:buFont typeface="Arial" panose="020B0604020202020204" pitchFamily="34" charset="0"/>
              <a:buChar char="•"/>
            </a:pPr>
            <a:r>
              <a:rPr lang="en-US" sz="2200" dirty="0"/>
              <a:t>The “</a:t>
            </a:r>
            <a:r>
              <a:rPr lang="en-US" sz="2200" dirty="0" err="1"/>
              <a:t>init</a:t>
            </a:r>
            <a:r>
              <a:rPr lang="en-US" sz="2200" dirty="0"/>
              <a:t>” method is a constructor that runs automatically when we create an object</a:t>
            </a:r>
          </a:p>
          <a:p>
            <a:pPr marL="457200" indent="-457200">
              <a:buFont typeface="Arial" panose="020B0604020202020204" pitchFamily="34" charset="0"/>
              <a:buChar char="•"/>
            </a:pPr>
            <a:r>
              <a:rPr lang="en-US" sz="2200" dirty="0"/>
              <a:t>It initializes the object and loads traffic data from the CSV file</a:t>
            </a:r>
            <a:endParaRPr lang="en-US" altLang="en-US" sz="2200" dirty="0"/>
          </a:p>
          <a:p>
            <a:endParaRPr lang="en-US" sz="2200" dirty="0" smtClean="0">
              <a:latin typeface="+mj-lt"/>
            </a:endParaRPr>
          </a:p>
          <a:p>
            <a:r>
              <a:rPr lang="en-US" sz="2200" dirty="0">
                <a:latin typeface="+mj-lt"/>
              </a:rPr>
              <a:t/>
            </a:r>
            <a:br>
              <a:rPr lang="en-US" sz="2200" dirty="0">
                <a:latin typeface="+mj-lt"/>
              </a:rPr>
            </a:br>
            <a:r>
              <a:rPr lang="en-US" sz="2200" dirty="0" smtClean="0"/>
              <a:t>Inheritance:</a:t>
            </a:r>
          </a:p>
          <a:p>
            <a:pPr marL="457200" indent="-457200">
              <a:buFont typeface="Arial" panose="020B0604020202020204" pitchFamily="34" charset="0"/>
              <a:buChar char="•"/>
            </a:pPr>
            <a:r>
              <a:rPr lang="en-US" sz="2200" dirty="0" err="1"/>
              <a:t>FixedTimerTrafficLight</a:t>
            </a:r>
            <a:r>
              <a:rPr lang="en-US" sz="2200" dirty="0"/>
              <a:t> is the parent class where a fixed green light timer of 30 seconds is provided for all directions. In this class, the dataset is loaded using the file path passed to the constructor. On the other hand, </a:t>
            </a:r>
            <a:r>
              <a:rPr lang="en-US" sz="2200" dirty="0" err="1"/>
              <a:t>IntelligentTrafficLight</a:t>
            </a:r>
            <a:r>
              <a:rPr lang="en-US" sz="2200" dirty="0"/>
              <a:t> is the child class that inherits from the </a:t>
            </a:r>
            <a:r>
              <a:rPr lang="en-US" sz="2200" dirty="0" smtClean="0"/>
              <a:t>parent</a:t>
            </a:r>
          </a:p>
          <a:p>
            <a:pPr marL="457200" indent="-457200">
              <a:buFont typeface="Arial" panose="020B0604020202020204" pitchFamily="34" charset="0"/>
              <a:buChar char="•"/>
            </a:pPr>
            <a:endParaRPr lang="en-US" sz="2200" dirty="0"/>
          </a:p>
          <a:p>
            <a:pPr marL="457200" indent="-457200">
              <a:buFont typeface="Arial" panose="020B0604020202020204" pitchFamily="34" charset="0"/>
              <a:buChar char="•"/>
            </a:pPr>
            <a:r>
              <a:rPr lang="en-US" sz="2200" dirty="0" smtClean="0"/>
              <a:t>A </a:t>
            </a:r>
            <a:r>
              <a:rPr lang="en-US" sz="2200" dirty="0"/>
              <a:t>super keyword is used to call the parent class constructor, which means the dataset loaded in the parent class is automatically available in the child class.</a:t>
            </a:r>
            <a:endParaRPr lang="en-IN" sz="2200" dirty="0"/>
          </a:p>
        </p:txBody>
      </p:sp>
    </p:spTree>
    <p:extLst>
      <p:ext uri="{BB962C8B-B14F-4D97-AF65-F5344CB8AC3E}">
        <p14:creationId xmlns:p14="http://schemas.microsoft.com/office/powerpoint/2010/main" val="4082972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77443B-42C2-58FA-9E6D-F70C43ECCFC9}"/>
              </a:ext>
            </a:extLst>
          </p:cNvPr>
          <p:cNvPicPr>
            <a:picLocks noChangeAspect="1"/>
          </p:cNvPicPr>
          <p:nvPr/>
        </p:nvPicPr>
        <p:blipFill>
          <a:blip r:embed="rId2"/>
          <a:stretch>
            <a:fillRect/>
          </a:stretch>
        </p:blipFill>
        <p:spPr>
          <a:xfrm>
            <a:off x="0" y="1077511"/>
            <a:ext cx="8278380" cy="1733792"/>
          </a:xfrm>
          <a:prstGeom prst="rect">
            <a:avLst/>
          </a:prstGeom>
        </p:spPr>
      </p:pic>
      <p:pic>
        <p:nvPicPr>
          <p:cNvPr id="3" name="Picture 2">
            <a:extLst>
              <a:ext uri="{FF2B5EF4-FFF2-40B4-BE49-F238E27FC236}">
                <a16:creationId xmlns:a16="http://schemas.microsoft.com/office/drawing/2014/main" id="{7D67613C-4404-CF4F-72E2-0DD7C3901936}"/>
              </a:ext>
            </a:extLst>
          </p:cNvPr>
          <p:cNvPicPr>
            <a:picLocks noChangeAspect="1"/>
          </p:cNvPicPr>
          <p:nvPr/>
        </p:nvPicPr>
        <p:blipFill>
          <a:blip r:embed="rId3"/>
          <a:stretch>
            <a:fillRect/>
          </a:stretch>
        </p:blipFill>
        <p:spPr>
          <a:xfrm>
            <a:off x="0" y="3377364"/>
            <a:ext cx="7428061" cy="3480636"/>
          </a:xfrm>
          <a:prstGeom prst="rect">
            <a:avLst/>
          </a:prstGeom>
        </p:spPr>
      </p:pic>
      <p:sp>
        <p:nvSpPr>
          <p:cNvPr id="4" name="Arrow: Right 8">
            <a:extLst>
              <a:ext uri="{FF2B5EF4-FFF2-40B4-BE49-F238E27FC236}">
                <a16:creationId xmlns:a16="http://schemas.microsoft.com/office/drawing/2014/main" id="{960FE368-8B0F-6872-7351-A6A74A78C824}"/>
              </a:ext>
            </a:extLst>
          </p:cNvPr>
          <p:cNvSpPr/>
          <p:nvPr/>
        </p:nvSpPr>
        <p:spPr>
          <a:xfrm>
            <a:off x="8278380" y="1684959"/>
            <a:ext cx="732501" cy="61472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5" name="Arrow: Right 8">
            <a:extLst>
              <a:ext uri="{FF2B5EF4-FFF2-40B4-BE49-F238E27FC236}">
                <a16:creationId xmlns:a16="http://schemas.microsoft.com/office/drawing/2014/main" id="{960FE368-8B0F-6872-7351-A6A74A78C824}"/>
              </a:ext>
            </a:extLst>
          </p:cNvPr>
          <p:cNvSpPr/>
          <p:nvPr/>
        </p:nvSpPr>
        <p:spPr>
          <a:xfrm>
            <a:off x="7428061" y="4810321"/>
            <a:ext cx="732501" cy="614722"/>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 name="Rectangle 5"/>
          <p:cNvSpPr/>
          <p:nvPr/>
        </p:nvSpPr>
        <p:spPr>
          <a:xfrm>
            <a:off x="9010881" y="1716216"/>
            <a:ext cx="3240695" cy="523220"/>
          </a:xfrm>
          <a:prstGeom prst="rect">
            <a:avLst/>
          </a:prstGeom>
        </p:spPr>
        <p:txBody>
          <a:bodyPr wrap="none">
            <a:spAutoFit/>
          </a:bodyPr>
          <a:lstStyle/>
          <a:p>
            <a:r>
              <a:rPr lang="en-US" sz="2800" b="1" dirty="0"/>
              <a:t>Python Code Results</a:t>
            </a:r>
            <a:endParaRPr lang="en-IN" sz="2800" b="1" dirty="0"/>
          </a:p>
        </p:txBody>
      </p:sp>
      <p:sp>
        <p:nvSpPr>
          <p:cNvPr id="7" name="Rectangle 6"/>
          <p:cNvSpPr/>
          <p:nvPr/>
        </p:nvSpPr>
        <p:spPr>
          <a:xfrm>
            <a:off x="8385243" y="4856072"/>
            <a:ext cx="2928775" cy="523220"/>
          </a:xfrm>
          <a:prstGeom prst="rect">
            <a:avLst/>
          </a:prstGeom>
        </p:spPr>
        <p:txBody>
          <a:bodyPr wrap="square">
            <a:spAutoFit/>
          </a:bodyPr>
          <a:lstStyle/>
          <a:p>
            <a:r>
              <a:rPr lang="en-US" sz="2800" b="1" dirty="0"/>
              <a:t>UI Page Results </a:t>
            </a:r>
            <a:endParaRPr lang="en-IN" sz="2800" b="1" dirty="0"/>
          </a:p>
        </p:txBody>
      </p:sp>
      <p:sp>
        <p:nvSpPr>
          <p:cNvPr id="8" name="TextBox 7"/>
          <p:cNvSpPr txBox="1"/>
          <p:nvPr/>
        </p:nvSpPr>
        <p:spPr>
          <a:xfrm>
            <a:off x="1" y="0"/>
            <a:ext cx="5826868" cy="646331"/>
          </a:xfrm>
          <a:prstGeom prst="rect">
            <a:avLst/>
          </a:prstGeom>
          <a:noFill/>
        </p:spPr>
        <p:txBody>
          <a:bodyPr wrap="square" rtlCol="0">
            <a:spAutoFit/>
          </a:bodyPr>
          <a:lstStyle/>
          <a:p>
            <a:r>
              <a:rPr lang="en-US" sz="3600" b="1" dirty="0" smtClean="0"/>
              <a:t>Results:</a:t>
            </a:r>
            <a:endParaRPr lang="en-IN" sz="3600" b="1" dirty="0"/>
          </a:p>
        </p:txBody>
      </p:sp>
    </p:spTree>
    <p:extLst>
      <p:ext uri="{BB962C8B-B14F-4D97-AF65-F5344CB8AC3E}">
        <p14:creationId xmlns:p14="http://schemas.microsoft.com/office/powerpoint/2010/main" val="1196216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361</Words>
  <Application>Microsoft Office PowerPoint</Application>
  <PresentationFormat>Widescreen</PresentationFormat>
  <Paragraphs>68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Agency FB</vt:lpstr>
      <vt:lpstr>Algerian</vt: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KARLAPATI SREESHANTH</dc:creator>
  <cp:lastModifiedBy>KARLAPATI SREESHANTH</cp:lastModifiedBy>
  <cp:revision>8</cp:revision>
  <dcterms:created xsi:type="dcterms:W3CDTF">2025-04-20T05:32:33Z</dcterms:created>
  <dcterms:modified xsi:type="dcterms:W3CDTF">2025-04-21T06:54:23Z</dcterms:modified>
</cp:coreProperties>
</file>