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091211"/>
            <a:ext cx="9018522" cy="1986441"/>
          </a:xfrm>
          <a:prstGeom prst="rect">
            <a:avLst/>
          </a:prstGeom>
        </p:spPr>
        <p:txBody>
          <a:bodyPr vert="horz" wrap="square" lIns="0" tIns="16510" rIns="0" bIns="0" rtlCol="0" anchor="t">
            <a:spAutoFit/>
          </a:bodyPr>
          <a:lstStyle/>
          <a:p>
            <a:pPr marL="3213735">
              <a:spcBef>
                <a:spcPts val="130"/>
              </a:spcBef>
            </a:pPr>
            <a:r>
              <a:rPr lang="en-IN" spc="15" dirty="0"/>
              <a:t>SREETHIGAA S</a:t>
            </a:r>
            <a:br>
              <a:rPr lang="en-IN" spc="15" dirty="0"/>
            </a:br>
            <a:r>
              <a:rPr lang="en-IN" spc="15" dirty="0"/>
              <a:t>715521104044</a:t>
            </a:r>
            <a:br>
              <a:rPr lang="en-IN" spc="15" dirty="0"/>
            </a:br>
            <a:r>
              <a:rPr lang="en-IN" spc="15" dirty="0"/>
              <a:t>PSG Institute of Technology and Applied Research</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741368" y="470376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26" name="Picture 2">
            <a:extLst>
              <a:ext uri="{FF2B5EF4-FFF2-40B4-BE49-F238E27FC236}">
                <a16:creationId xmlns:a16="http://schemas.microsoft.com/office/drawing/2014/main" id="{61898B23-762E-A93A-BD27-8CCA144A5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464906"/>
            <a:ext cx="39624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0D209A1-73EB-2740-B4C2-A84D276E5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127" y="1464906"/>
            <a:ext cx="3962400"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2050" name="Picture 2">
            <a:extLst>
              <a:ext uri="{FF2B5EF4-FFF2-40B4-BE49-F238E27FC236}">
                <a16:creationId xmlns:a16="http://schemas.microsoft.com/office/drawing/2014/main" id="{A11BE84D-C327-2D0A-BAED-6DD9D644C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39624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374FE8C-A593-6D67-D484-9D50633A3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2" y="1371600"/>
            <a:ext cx="39624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6" name="Rectangle 7">
            <a:extLst>
              <a:ext uri="{FF2B5EF4-FFF2-40B4-BE49-F238E27FC236}">
                <a16:creationId xmlns:a16="http://schemas.microsoft.com/office/drawing/2014/main" id="{DD8A586E-6324-4004-BA93-DB85854B9D14}"/>
              </a:ext>
            </a:extLst>
          </p:cNvPr>
          <p:cNvSpPr>
            <a:spLocks noChangeArrowheads="1"/>
          </p:cNvSpPr>
          <p:nvPr/>
        </p:nvSpPr>
        <p:spPr bwMode="auto">
          <a:xfrm rot="10800000" flipV="1">
            <a:off x="657224" y="1676400"/>
            <a:ext cx="9153526"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conclusion, our Deep Learning Network has demonstrated significant advancements in recognizing realistic fashion items resembling those in the Fashion-MNIST dataset. The comprehensive documentation facilitates straightforward deployment and accessibility, paving the way for broader applications in image recognition and beyond.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8">
            <a:extLst>
              <a:ext uri="{FF2B5EF4-FFF2-40B4-BE49-F238E27FC236}">
                <a16:creationId xmlns:a16="http://schemas.microsoft.com/office/drawing/2014/main" id="{8BF4BF04-D51F-43D9-A0CA-8A73BD417B59}"/>
              </a:ext>
            </a:extLst>
          </p:cNvPr>
          <p:cNvSpPr>
            <a:spLocks noChangeArrowheads="1"/>
          </p:cNvSpPr>
          <p:nvPr/>
        </p:nvSpPr>
        <p:spPr bwMode="auto">
          <a:xfrm rot="10800000" flipV="1">
            <a:off x="752474" y="535646"/>
            <a:ext cx="83497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lIns="91440" tIns="45720" rIns="91440" bIns="45720" anchor="t">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u="sng" kern="0" dirty="0">
                <a:solidFill>
                  <a:srgbClr val="42AF51"/>
                </a:solidFill>
                <a:latin typeface="Trebuchet MS" panose="020B0603020202020204" pitchFamily="34" charset="0"/>
                <a:cs typeface="Arial" panose="020B0604020202020204" pitchFamily="34" charset="0"/>
              </a:rPr>
              <a:t>https://www.tensorflow.org/datasets/catalog/fashion_mnist</a:t>
            </a: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18662"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nchor="t">
            <a:spAutoFit/>
          </a:bodyPr>
          <a:lstStyle/>
          <a:p>
            <a:pPr marL="12700">
              <a:spcBef>
                <a:spcPts val="130"/>
              </a:spcBef>
            </a:pPr>
            <a:r>
              <a:rPr lang="de-DE" sz="4250" spc="5" dirty="0"/>
              <a:t>Deep Learnning based- Fashion item classification</a:t>
            </a:r>
            <a:endParaRPr lang="en-IN" sz="4250" dirty="0" err="1"/>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830997"/>
          </a:xfrm>
          <a:prstGeom prst="rect">
            <a:avLst/>
          </a:prstGeom>
          <a:noFill/>
        </p:spPr>
        <p:txBody>
          <a:bodyPr wrap="square" lIns="91440" tIns="45720" rIns="91440" bIns="45720" rtlCol="0" anchor="t">
            <a:spAutoFit/>
          </a:bodyPr>
          <a:lstStyle/>
          <a:p>
            <a:r>
              <a:rPr lang="en-US" sz="2400" b="0" i="0" dirty="0">
                <a:effectLst/>
                <a:latin typeface="Söhne"/>
              </a:rPr>
              <a:t>Deep Learning-Based Fashion Item Classification: Predicting Clothing Types using </a:t>
            </a:r>
            <a:r>
              <a:rPr lang="en-IN" sz="2400" b="0" i="0" dirty="0">
                <a:effectLst/>
                <a:latin typeface="-apple-system"/>
              </a:rPr>
              <a:t>Fashion-MNIST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10081579" y="651734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251065"/>
          </a:xfrm>
          <a:prstGeom prst="rect">
            <a:avLst/>
          </a:prstGeom>
          <a:noFill/>
        </p:spPr>
        <p:txBody>
          <a:bodyPr wrap="square" lIns="91440" tIns="45720" rIns="91440" bIns="45720" rtlCol="0" anchor="t">
            <a:spAutoFit/>
          </a:bodyPr>
          <a:lstStyle/>
          <a:p>
            <a:pPr algn="just">
              <a:lnSpc>
                <a:spcPct val="150000"/>
              </a:lnSpc>
            </a:pPr>
            <a:r>
              <a:rPr lang="en-US" sz="2400" b="0" i="0" dirty="0">
                <a:effectLst/>
                <a:latin typeface="Söhne"/>
              </a:rPr>
              <a:t>Develop a classification model for the Fashion-MNIST dataset, consisting of 70,000 grayscale images categorized into 10 different fashion items. The objective is to build a model capable of accurately classifying each image into one of the following categories:</a:t>
            </a:r>
            <a:endParaRPr lang="en-IN" sz="2400" dirty="0">
              <a:latin typeface="Calibri"/>
            </a:endParaRPr>
          </a:p>
        </p:txBody>
      </p:sp>
      <p:sp>
        <p:nvSpPr>
          <p:cNvPr id="11" name="TextBox 10">
            <a:extLst>
              <a:ext uri="{FF2B5EF4-FFF2-40B4-BE49-F238E27FC236}">
                <a16:creationId xmlns:a16="http://schemas.microsoft.com/office/drawing/2014/main" id="{82D85DC9-F865-2C60-225B-629233979708}"/>
              </a:ext>
            </a:extLst>
          </p:cNvPr>
          <p:cNvSpPr txBox="1"/>
          <p:nvPr/>
        </p:nvSpPr>
        <p:spPr>
          <a:xfrm>
            <a:off x="824547" y="3927465"/>
            <a:ext cx="2909254" cy="1938992"/>
          </a:xfrm>
          <a:prstGeom prst="rect">
            <a:avLst/>
          </a:prstGeom>
          <a:noFill/>
        </p:spPr>
        <p:txBody>
          <a:bodyPr wrap="square" lIns="91440" tIns="45720" rIns="91440" bIns="45720" rtlCol="0" anchor="t">
            <a:spAutoFit/>
          </a:bodyPr>
          <a:lstStyle/>
          <a:p>
            <a:pPr algn="l">
              <a:buFont typeface="+mj-lt"/>
              <a:buAutoNum type="arabicPeriod"/>
            </a:pPr>
            <a:r>
              <a:rPr lang="en-IN" sz="2400" b="0" i="0" dirty="0">
                <a:effectLst/>
                <a:latin typeface="Söhne"/>
              </a:rPr>
              <a:t>T-shirt/top</a:t>
            </a:r>
          </a:p>
          <a:p>
            <a:pPr algn="l">
              <a:buFont typeface="+mj-lt"/>
              <a:buAutoNum type="arabicPeriod"/>
            </a:pPr>
            <a:r>
              <a:rPr lang="en-IN" sz="2400" b="0" i="0" dirty="0">
                <a:effectLst/>
                <a:latin typeface="Söhne"/>
              </a:rPr>
              <a:t>Trouser</a:t>
            </a:r>
          </a:p>
          <a:p>
            <a:pPr algn="l">
              <a:buFont typeface="+mj-lt"/>
              <a:buAutoNum type="arabicPeriod"/>
            </a:pPr>
            <a:r>
              <a:rPr lang="en-IN" sz="2400" b="0" i="0" dirty="0">
                <a:effectLst/>
                <a:latin typeface="Söhne"/>
              </a:rPr>
              <a:t>Pullover</a:t>
            </a:r>
          </a:p>
          <a:p>
            <a:pPr algn="l">
              <a:buFont typeface="+mj-lt"/>
              <a:buAutoNum type="arabicPeriod"/>
            </a:pPr>
            <a:r>
              <a:rPr lang="en-IN" sz="2400" b="0" i="0" dirty="0">
                <a:effectLst/>
                <a:latin typeface="Söhne"/>
              </a:rPr>
              <a:t>Dress</a:t>
            </a:r>
          </a:p>
          <a:p>
            <a:pPr algn="l">
              <a:buFont typeface="+mj-lt"/>
              <a:buAutoNum type="arabicPeriod"/>
            </a:pPr>
            <a:r>
              <a:rPr lang="en-IN" sz="2400" b="0" i="0" dirty="0">
                <a:effectLst/>
                <a:latin typeface="Söhne"/>
              </a:rPr>
              <a:t>Coat</a:t>
            </a:r>
          </a:p>
        </p:txBody>
      </p:sp>
      <p:sp>
        <p:nvSpPr>
          <p:cNvPr id="13" name="TextBox 12">
            <a:extLst>
              <a:ext uri="{FF2B5EF4-FFF2-40B4-BE49-F238E27FC236}">
                <a16:creationId xmlns:a16="http://schemas.microsoft.com/office/drawing/2014/main" id="{421FE7B0-0C06-1952-64E6-38CF1E360E70}"/>
              </a:ext>
            </a:extLst>
          </p:cNvPr>
          <p:cNvSpPr txBox="1"/>
          <p:nvPr/>
        </p:nvSpPr>
        <p:spPr>
          <a:xfrm>
            <a:off x="3753484" y="3927465"/>
            <a:ext cx="2909254" cy="1938992"/>
          </a:xfrm>
          <a:prstGeom prst="rect">
            <a:avLst/>
          </a:prstGeom>
          <a:noFill/>
        </p:spPr>
        <p:txBody>
          <a:bodyPr wrap="square" lIns="91440" tIns="45720" rIns="91440" bIns="45720" rtlCol="0" anchor="t">
            <a:spAutoFit/>
          </a:bodyPr>
          <a:lstStyle/>
          <a:p>
            <a:pPr algn="l"/>
            <a:r>
              <a:rPr lang="da-DK" sz="2400" b="0" i="0" dirty="0">
                <a:effectLst/>
                <a:latin typeface="Söhne"/>
              </a:rPr>
              <a:t>6.Sandal</a:t>
            </a:r>
          </a:p>
          <a:p>
            <a:pPr algn="l"/>
            <a:r>
              <a:rPr lang="da-DK" sz="2400" b="0" i="0" dirty="0">
                <a:effectLst/>
                <a:latin typeface="Söhne"/>
              </a:rPr>
              <a:t>7.Shirt</a:t>
            </a:r>
          </a:p>
          <a:p>
            <a:pPr algn="l"/>
            <a:r>
              <a:rPr lang="da-DK" sz="2400" b="0" i="0" dirty="0">
                <a:effectLst/>
                <a:latin typeface="Söhne"/>
              </a:rPr>
              <a:t>8.Sneaker</a:t>
            </a:r>
          </a:p>
          <a:p>
            <a:pPr algn="l"/>
            <a:r>
              <a:rPr lang="da-DK" sz="2400" b="0" i="0" dirty="0">
                <a:effectLst/>
                <a:latin typeface="Söhne"/>
              </a:rPr>
              <a:t>9.Bag</a:t>
            </a:r>
          </a:p>
          <a:p>
            <a:pPr algn="l"/>
            <a:r>
              <a:rPr lang="da-DK" sz="2400" b="0" i="0" dirty="0">
                <a:effectLst/>
                <a:latin typeface="Söhne"/>
              </a:rPr>
              <a:t>10.Ankle boot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205274" y="1565364"/>
            <a:ext cx="9451910" cy="5021055"/>
          </a:xfrm>
          <a:prstGeom prst="rect">
            <a:avLst/>
          </a:prstGeom>
          <a:noFill/>
        </p:spPr>
        <p:txBody>
          <a:bodyPr wrap="square" lIns="91440" tIns="45720" rIns="91440" bIns="45720" rtlCol="0" anchor="t">
            <a:spAutoFit/>
          </a:bodyPr>
          <a:lstStyle/>
          <a:p>
            <a:pPr algn="just">
              <a:lnSpc>
                <a:spcPct val="150000"/>
              </a:lnSpc>
            </a:pPr>
            <a:r>
              <a:rPr lang="en-US" sz="2400" b="0" i="0" dirty="0">
                <a:effectLst/>
                <a:latin typeface="Söhne"/>
              </a:rPr>
              <a:t>This project aims to develop a classification model for the Fashion-MNIST dataset, consisting of 70,000 grayscale images categorized into 10 different fashion items. Through a collaborative </a:t>
            </a:r>
            <a:r>
              <a:rPr lang="en-US" sz="2400" b="0" i="0" dirty="0" err="1">
                <a:effectLst/>
                <a:latin typeface="Söhne"/>
              </a:rPr>
              <a:t>Jupyter</a:t>
            </a:r>
            <a:r>
              <a:rPr lang="en-US" sz="2400" b="0" i="0" dirty="0">
                <a:effectLst/>
                <a:latin typeface="Söhne"/>
              </a:rPr>
              <a:t> notebook, contributors will explore data preparation, model creation, and evaluation processes, fostering experimentation with various algorithms and preprocessing techniques. By leveraging visualizations and explanations, the notebook serves as a community-driven resource for building and testing classification models, encouraging contributions, and knowledge-sharing to enhance model performance and understanding.</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541176" y="1527338"/>
            <a:ext cx="11084767" cy="5262979"/>
          </a:xfrm>
          <a:prstGeom prst="rect">
            <a:avLst/>
          </a:prstGeom>
          <a:noFill/>
        </p:spPr>
        <p:txBody>
          <a:bodyPr wrap="square" lIns="91440" tIns="45720" rIns="91440" bIns="45720" rtlCol="0" anchor="t">
            <a:spAutoFit/>
          </a:bodyPr>
          <a:lstStyle/>
          <a:p>
            <a:pPr algn="l">
              <a:buFont typeface="+mj-lt"/>
              <a:buAutoNum type="arabicPeriod"/>
            </a:pPr>
            <a:r>
              <a:rPr lang="en-US" sz="2400" b="0" i="0" dirty="0">
                <a:effectLst/>
                <a:latin typeface="Söhne"/>
              </a:rPr>
              <a:t>Machine Learning Practitioners: Professionals and enthusiasts in the field of machine learning who seek to explore, experiment, and improve classification models using the Fashion-MNIST dataset. They utilize the collaborative notebook as a practical resource for learning, testing new techniques, and benchmarking their approaches.</a:t>
            </a:r>
          </a:p>
          <a:p>
            <a:pPr algn="l">
              <a:buFont typeface="+mj-lt"/>
              <a:buAutoNum type="arabicPeriod"/>
            </a:pPr>
            <a:r>
              <a:rPr lang="en-US" sz="2400" b="0" i="0" dirty="0">
                <a:effectLst/>
                <a:latin typeface="Söhne"/>
              </a:rPr>
              <a:t>Researchers: Academics and researchers studying image classification, deep learning, or fashion-related topics. They leverage the project's collaborative nature and comprehensive documentation to gain insights, replicate experiments, and contribute to the advancement of classification methodologies.</a:t>
            </a:r>
          </a:p>
          <a:p>
            <a:pPr algn="l">
              <a:buFont typeface="+mj-lt"/>
              <a:buAutoNum type="arabicPeriod"/>
            </a:pPr>
            <a:r>
              <a:rPr lang="en-US" sz="2400" b="0" i="0" dirty="0">
                <a:effectLst/>
                <a:latin typeface="Söhne"/>
              </a:rPr>
              <a:t>Students: Individuals studying machine learning, computer vision, or related disciplines who utilize the project as an educational tool to understand data preprocessing, model building, and evaluation techniques. The interactive nature of the notebook fosters hands-on learning and experimentation.</a:t>
            </a:r>
          </a:p>
          <a:p>
            <a:br>
              <a:rPr lang="en-US" sz="2400" dirty="0"/>
            </a:b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3785652"/>
          </a:xfrm>
          <a:prstGeom prst="rect">
            <a:avLst/>
          </a:prstGeom>
          <a:noFill/>
        </p:spPr>
        <p:txBody>
          <a:bodyPr wrap="square" lIns="91440" tIns="45720" rIns="91440" bIns="45720" rtlCol="0" anchor="t">
            <a:spAutoFit/>
          </a:bodyPr>
          <a:lstStyle/>
          <a:p>
            <a:pPr marL="800100" lvl="1" indent="-342900" algn="just">
              <a:buFont typeface="Arial" panose="020B0604020202020204" pitchFamily="34" charset="0"/>
              <a:buChar char="•"/>
            </a:pPr>
            <a:r>
              <a:rPr lang="en-US" sz="2400" b="0" i="0" dirty="0">
                <a:effectLst/>
                <a:latin typeface="Arial"/>
                <a:cs typeface="Arial"/>
              </a:rPr>
              <a:t>Utilizing TensorFlow/</a:t>
            </a:r>
            <a:r>
              <a:rPr lang="en-US" sz="2400" b="0" i="0" dirty="0" err="1">
                <a:effectLst/>
                <a:latin typeface="Arial"/>
                <a:cs typeface="Arial"/>
              </a:rPr>
              <a:t>Keras</a:t>
            </a:r>
            <a:r>
              <a:rPr lang="en-US" sz="2400" b="0" i="0" dirty="0">
                <a:effectLst/>
                <a:latin typeface="Arial"/>
                <a:cs typeface="Arial"/>
              </a:rPr>
              <a:t>, design an architecture featuring a discriminator network and a generator.</a:t>
            </a:r>
          </a:p>
          <a:p>
            <a:pPr marL="800100" lvl="1" indent="-342900" algn="just">
              <a:buFont typeface="Arial" panose="020B0604020202020204" pitchFamily="34" charset="0"/>
              <a:buChar char="•"/>
            </a:pPr>
            <a:r>
              <a:rPr lang="en-US" sz="2400" b="0" i="0" dirty="0">
                <a:effectLst/>
                <a:latin typeface="Arial"/>
                <a:cs typeface="Arial"/>
              </a:rPr>
              <a:t>Craft a neural network comprising multiple layers of activation functions and fully connected layers.</a:t>
            </a:r>
          </a:p>
          <a:p>
            <a:pPr marL="800100" lvl="1" indent="-342900" algn="just">
              <a:buFont typeface="Arial" panose="020B0604020202020204" pitchFamily="34" charset="0"/>
              <a:buChar char="•"/>
            </a:pPr>
            <a:r>
              <a:rPr lang="en-US" sz="2400" b="0" i="0" dirty="0">
                <a:effectLst/>
                <a:latin typeface="Arial"/>
                <a:cs typeface="Arial"/>
              </a:rPr>
              <a:t>Adjust layer sizes, network depth, and normalization techniques.</a:t>
            </a:r>
          </a:p>
          <a:p>
            <a:pPr marL="800100" lvl="1" indent="-342900" algn="just">
              <a:buFont typeface="Arial" panose="020B0604020202020204" pitchFamily="34" charset="0"/>
              <a:buChar char="•"/>
            </a:pPr>
            <a:r>
              <a:rPr lang="en-US" sz="2400" b="0" i="0" dirty="0">
                <a:effectLst/>
                <a:latin typeface="Arial"/>
                <a:cs typeface="Arial"/>
              </a:rPr>
              <a:t>Develop a neural network with a binary classification output that shares architectural decisions with the generator.</a:t>
            </a:r>
            <a:endParaRPr lang="en-US" sz="2400" b="0" i="0" dirty="0">
              <a:effectLst/>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9391268" y="64733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5010474"/>
          </a:xfrm>
          <a:prstGeom prst="rect">
            <a:avLst/>
          </a:prstGeom>
          <a:noFill/>
        </p:spPr>
        <p:txBody>
          <a:bodyPr wrap="square" lIns="91440" tIns="45720" rIns="91440" bIns="45720" rtlCol="0" anchor="t">
            <a:spAutoFit/>
          </a:bodyPr>
          <a:lstStyle/>
          <a:p>
            <a:pPr algn="l">
              <a:buFont typeface="+mj-lt"/>
              <a:buAutoNum type="arabicPeriod"/>
            </a:pPr>
            <a:r>
              <a:rPr lang="en-US" sz="2400" b="1" i="0" dirty="0">
                <a:effectLst/>
                <a:latin typeface="Söhne"/>
              </a:rPr>
              <a:t>Dynamic Community Collaboration:</a:t>
            </a:r>
            <a:r>
              <a:rPr lang="en-US" sz="2400" b="0" i="0" dirty="0">
                <a:effectLst/>
                <a:latin typeface="Söhne"/>
              </a:rPr>
              <a:t> The emphasis on collaboration and contributions from a diverse community of machine learning practitioners and enthusiasts adds a "wow" factor to the solution. This dynamic and inclusive environment fosters a rich exchange of ideas, insights, and improvements, creating a vibrant ecosystem for learning and experimentation.</a:t>
            </a:r>
          </a:p>
          <a:p>
            <a:pPr algn="l">
              <a:buFont typeface="+mj-lt"/>
              <a:buAutoNum type="arabicPeriod"/>
            </a:pPr>
            <a:r>
              <a:rPr lang="en-US" sz="2400" b="1" i="0" dirty="0">
                <a:effectLst/>
                <a:latin typeface="Söhne"/>
              </a:rPr>
              <a:t>Real-world Relevance and Application:</a:t>
            </a:r>
            <a:r>
              <a:rPr lang="en-US" sz="2400" b="0" i="0" dirty="0">
                <a:effectLst/>
                <a:latin typeface="Söhne"/>
              </a:rPr>
              <a:t> The focus on the Fashion-MNIST dataset and its relevance to industries such as retail, fashion, and e-commerce adds another "wow" factor to the solution. By addressing a practical and domain-specific problem, the project offers tangible value and applicability, demonstrating the power of machine learning in addressing real-world challenges and driving innovation in various sectors.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609600" y="6457950"/>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790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317241" y="781050"/>
            <a:ext cx="11188577" cy="5768246"/>
          </a:xfrm>
          <a:prstGeom prst="rect">
            <a:avLst/>
          </a:prstGeom>
        </p:spPr>
        <p:txBody>
          <a:bodyPr vert="horz" wrap="square" lIns="0" tIns="12700" rIns="0" bIns="0" rtlCol="0">
            <a:spAutoFit/>
          </a:bodyPr>
          <a:lstStyle/>
          <a:p>
            <a:pPr algn="l">
              <a:buFont typeface="+mj-lt"/>
              <a:buAutoNum type="arabicPeriod"/>
            </a:pPr>
            <a:r>
              <a:rPr lang="en-US" sz="2200" b="1" i="0" dirty="0">
                <a:effectLst/>
                <a:latin typeface="Söhne"/>
              </a:rPr>
              <a:t>Data Preparation:</a:t>
            </a:r>
            <a:r>
              <a:rPr lang="en-US" sz="2200" b="0" i="0" dirty="0">
                <a:effectLst/>
                <a:latin typeface="Söhne"/>
              </a:rPr>
              <a:t> Before modeling, the Fashion-MNIST dataset is loaded and preprocessed. This includes tasks such as normalization, reshaping, and splitting the dataset into training and testing sets.</a:t>
            </a:r>
          </a:p>
          <a:p>
            <a:pPr algn="l">
              <a:buFont typeface="+mj-lt"/>
              <a:buAutoNum type="arabicPeriod"/>
            </a:pPr>
            <a:r>
              <a:rPr lang="en-US" sz="2200" b="1" i="0" dirty="0">
                <a:effectLst/>
                <a:latin typeface="Söhne"/>
              </a:rPr>
              <a:t>Model Selection:</a:t>
            </a:r>
            <a:r>
              <a:rPr lang="en-US" sz="2200" b="0" i="0" dirty="0">
                <a:effectLst/>
                <a:latin typeface="Söhne"/>
              </a:rPr>
              <a:t> Multiple machine learning models are considered, including deep learning models and traditional machine learning classifiers Each model's architecture, complexity, and suitability for the task are assessed.</a:t>
            </a:r>
          </a:p>
          <a:p>
            <a:pPr algn="l">
              <a:buFont typeface="+mj-lt"/>
              <a:buAutoNum type="arabicPeriod"/>
            </a:pPr>
            <a:r>
              <a:rPr lang="en-US" sz="2200" b="1" i="0" dirty="0">
                <a:effectLst/>
                <a:latin typeface="Söhne"/>
              </a:rPr>
              <a:t>Model Architecture:</a:t>
            </a:r>
            <a:r>
              <a:rPr lang="en-US" sz="2200" b="0" i="0" dirty="0">
                <a:effectLst/>
                <a:latin typeface="Söhne"/>
              </a:rPr>
              <a:t> For deep learning models, the architecture is designed, comprising multiple layers such as convolutional, pooling, dropout, and fully connected layers. Hyperparameters such as layer sizes, activation functions, and optimization algorithms are selected based on experimentation and best practices.</a:t>
            </a:r>
          </a:p>
          <a:p>
            <a:pPr algn="l">
              <a:buFont typeface="+mj-lt"/>
              <a:buAutoNum type="arabicPeriod"/>
            </a:pPr>
            <a:r>
              <a:rPr lang="en-US" sz="2200" b="1" i="0" dirty="0">
                <a:effectLst/>
                <a:latin typeface="Söhne"/>
              </a:rPr>
              <a:t>Training:</a:t>
            </a:r>
            <a:r>
              <a:rPr lang="en-US" sz="2200" b="0" i="0" dirty="0">
                <a:effectLst/>
                <a:latin typeface="Söhne"/>
              </a:rPr>
              <a:t> The selected models are trained on the training dataset using techniques such as backpropagation and gradient descent. During training, model parameters are adjusted iteratively to minimize the loss function and improve performance on the training data.</a:t>
            </a:r>
          </a:p>
          <a:p>
            <a:pPr algn="l">
              <a:buFont typeface="+mj-lt"/>
              <a:buAutoNum type="arabicPeriod"/>
            </a:pPr>
            <a:r>
              <a:rPr lang="en-US" sz="2200" b="1" i="0" dirty="0">
                <a:effectLst/>
                <a:latin typeface="Söhne"/>
              </a:rPr>
              <a:t>Evaluation:</a:t>
            </a:r>
            <a:r>
              <a:rPr lang="en-US" sz="2200" b="0" i="0" dirty="0">
                <a:effectLst/>
                <a:latin typeface="Söhne"/>
              </a:rPr>
              <a:t> After training, the models are evaluated using the testing dataset to assess their performance and generalization ability. Evaluation metrics such as accuracy, precision, recall, F1-score, and confusion matrix are computed to measure the models' effectiveness in classifying fashion items.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894</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Söhne</vt:lpstr>
      <vt:lpstr>Trebuchet MS</vt:lpstr>
      <vt:lpstr>Wingdings</vt:lpstr>
      <vt:lpstr>Office Theme</vt:lpstr>
      <vt:lpstr>SREETHIGAA S 715521104044 PSG Institute of Technology and Applied Research</vt:lpstr>
      <vt:lpstr>Deep Learnning based- Fashion item classification</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SREETHIGAA S 715521104044 PSG Institute of Technology and Applied Research</dc:title>
  <cp:lastModifiedBy>SREETHIGAA SRINIVASAN</cp:lastModifiedBy>
  <cp:revision>3</cp:revision>
  <dcterms:modified xsi:type="dcterms:W3CDTF">2024-04-04T17:13:32Z</dcterms:modified>
</cp:coreProperties>
</file>