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SREEVARAN G</a:t>
            </a:r>
          </a:p>
          <a:p>
            <a:r>
              <a:rPr lang="en-US" sz="2400" dirty="0"/>
              <a:t>REGISTER NO       : 2213211036049</a:t>
            </a:r>
          </a:p>
          <a:p>
            <a:r>
              <a:rPr lang="en-US" sz="2400" dirty="0"/>
              <a:t>DEPARTMENT      : COMMERCE</a:t>
            </a:r>
          </a:p>
          <a:p>
            <a:r>
              <a:rPr lang="en-US" sz="2400" dirty="0"/>
              <a:t>COLLEGE               : PRESIDENCY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2F035B60-9FC6-4575-8DB9-533C4267F31F}"/>
              </a:ext>
            </a:extLst>
          </p:cNvPr>
          <p:cNvSpPr/>
          <p:nvPr/>
        </p:nvSpPr>
        <p:spPr>
          <a:xfrm>
            <a:off x="990600" y="1059130"/>
            <a:ext cx="9677400" cy="5877506"/>
          </a:xfrm>
          <a:prstGeom prst="rect">
            <a:avLst/>
          </a:prstGeom>
        </p:spPr>
        <p:txBody>
          <a:bodyPr wrap="square">
            <a:spAutoFit/>
          </a:bodyPr>
          <a:lstStyle/>
          <a:p>
            <a:pPr marL="285750" lvl="0" indent="-285750">
              <a:lnSpc>
                <a:spcPct val="150000"/>
              </a:lnSpc>
              <a:buFont typeface="Wingdings" panose="05000000000000000000" pitchFamily="2" charset="2"/>
              <a:buChar char="Ø"/>
            </a:pPr>
            <a:r>
              <a:rPr lang="en-US" sz="2300" dirty="0">
                <a:solidFill>
                  <a:prstClr val="black"/>
                </a:solidFill>
              </a:rPr>
              <a:t>Identify key performance indicators (KPIs) relevant to the role . Set specific, measurable, achievable, relevant, and time-bound (SMART) goals for each KPI.</a:t>
            </a:r>
          </a:p>
          <a:p>
            <a:pPr marL="285750" lvl="0" indent="-285750">
              <a:lnSpc>
                <a:spcPct val="150000"/>
              </a:lnSpc>
              <a:buFont typeface="Wingdings" panose="05000000000000000000" pitchFamily="2" charset="2"/>
              <a:buChar char="Ø"/>
            </a:pPr>
            <a:r>
              <a:rPr lang="en-US" sz="2300" dirty="0">
                <a:solidFill>
                  <a:prstClr val="black"/>
                </a:solidFill>
              </a:rPr>
              <a:t>Collect quantitative data such as sales numbers, completed projects, or customer ratings .</a:t>
            </a:r>
          </a:p>
          <a:p>
            <a:pPr marL="285750" lvl="0" indent="-285750">
              <a:lnSpc>
                <a:spcPct val="150000"/>
              </a:lnSpc>
              <a:buFont typeface="Wingdings" panose="05000000000000000000" pitchFamily="2" charset="2"/>
              <a:buChar char="Ø"/>
            </a:pPr>
            <a:r>
              <a:rPr lang="en-US" sz="2300" dirty="0">
                <a:solidFill>
                  <a:prstClr val="black"/>
                </a:solidFill>
              </a:rPr>
              <a:t> Gather qualitative data through feedback from supervisors, peers, and self-assessments.</a:t>
            </a:r>
          </a:p>
          <a:p>
            <a:pPr marL="285750" lvl="0" indent="-285750">
              <a:lnSpc>
                <a:spcPct val="150000"/>
              </a:lnSpc>
              <a:buFont typeface="Wingdings" panose="05000000000000000000" pitchFamily="2" charset="2"/>
              <a:buChar char="Ø"/>
            </a:pPr>
            <a:r>
              <a:rPr lang="en-US" sz="2300" dirty="0">
                <a:solidFill>
                  <a:prstClr val="black"/>
                </a:solidFill>
              </a:rPr>
              <a:t>Group employees with similar performance patterns through cluster analysis Assess effectiveness by evaluating the quality of work </a:t>
            </a:r>
            <a:r>
              <a:rPr lang="en-US" sz="2300" dirty="0" err="1">
                <a:solidFill>
                  <a:prstClr val="black"/>
                </a:solidFill>
              </a:rPr>
              <a:t>produce.Use</a:t>
            </a:r>
            <a:r>
              <a:rPr lang="en-US" sz="2300" dirty="0">
                <a:solidFill>
                  <a:prstClr val="black"/>
                </a:solidFill>
              </a:rPr>
              <a:t> regression analysis to find relationships between performance factors and outcomes.</a:t>
            </a:r>
            <a:endParaRPr lang="en-IN" sz="2300" dirty="0">
              <a:solidFill>
                <a:prstClr val="black"/>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27C6DB3E-4CFD-41CC-9FC7-4566B743D2D1}"/>
              </a:ext>
            </a:extLst>
          </p:cNvPr>
          <p:cNvPicPr>
            <a:picLocks noChangeAspect="1"/>
          </p:cNvPicPr>
          <p:nvPr/>
        </p:nvPicPr>
        <p:blipFill>
          <a:blip r:embed="rId3"/>
          <a:stretch>
            <a:fillRect/>
          </a:stretch>
        </p:blipFill>
        <p:spPr>
          <a:xfrm>
            <a:off x="831532" y="1143634"/>
            <a:ext cx="8168008" cy="49333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DBD2-68F6-4E3E-8E61-06D1D4D5AE02}"/>
              </a:ext>
            </a:extLst>
          </p:cNvPr>
          <p:cNvSpPr>
            <a:spLocks noGrp="1"/>
          </p:cNvSpPr>
          <p:nvPr>
            <p:ph type="title"/>
          </p:nvPr>
        </p:nvSpPr>
        <p:spPr>
          <a:xfrm rot="10800000" flipV="1">
            <a:off x="3733800" y="2598975"/>
            <a:ext cx="2895601" cy="738664"/>
          </a:xfrm>
        </p:spPr>
        <p:txBody>
          <a:bodyPr/>
          <a:lstStyle/>
          <a:p>
            <a:r>
              <a:rPr lang="en-US" dirty="0">
                <a:solidFill>
                  <a:schemeClr val="bg1"/>
                </a:solidFill>
              </a:rPr>
              <a:t>D</a:t>
            </a:r>
            <a:endParaRPr lang="en-IN" dirty="0">
              <a:solidFill>
                <a:schemeClr val="bg1"/>
              </a:solidFill>
            </a:endParaRPr>
          </a:p>
        </p:txBody>
      </p:sp>
      <p:pic>
        <p:nvPicPr>
          <p:cNvPr id="3" name="Picture 2">
            <a:extLst>
              <a:ext uri="{FF2B5EF4-FFF2-40B4-BE49-F238E27FC236}">
                <a16:creationId xmlns:a16="http://schemas.microsoft.com/office/drawing/2014/main" id="{3A1CA1FA-AE36-43E3-B2E8-457DF5598908}"/>
              </a:ext>
            </a:extLst>
          </p:cNvPr>
          <p:cNvPicPr>
            <a:picLocks noChangeAspect="1"/>
          </p:cNvPicPr>
          <p:nvPr/>
        </p:nvPicPr>
        <p:blipFill>
          <a:blip r:embed="rId2"/>
          <a:stretch>
            <a:fillRect/>
          </a:stretch>
        </p:blipFill>
        <p:spPr>
          <a:xfrm>
            <a:off x="609600" y="838200"/>
            <a:ext cx="8610600" cy="464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5315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E399772-3F3B-4025-B6F4-1A90C3021402}"/>
              </a:ext>
            </a:extLst>
          </p:cNvPr>
          <p:cNvSpPr/>
          <p:nvPr/>
        </p:nvSpPr>
        <p:spPr>
          <a:xfrm>
            <a:off x="1371600" y="1524000"/>
            <a:ext cx="7848600" cy="4247317"/>
          </a:xfrm>
          <a:prstGeom prst="rect">
            <a:avLst/>
          </a:prstGeom>
        </p:spPr>
        <p:txBody>
          <a:bodyPr wrap="square">
            <a:spAutoFit/>
          </a:bodyPr>
          <a:lstStyle/>
          <a:p>
            <a:pPr lvl="0">
              <a:lnSpc>
                <a:spcPct val="150000"/>
              </a:lnSpc>
              <a:buFont typeface="Wingdings" pitchFamily="2" charset="2"/>
              <a:buChar char="ü"/>
            </a:pPr>
            <a:r>
              <a:rPr lang="en-US" sz="2400" dirty="0">
                <a:solidFill>
                  <a:prstClr val="black"/>
                </a:solidFill>
              </a:rPr>
              <a:t>The employee performance analysis reveals strengths in product management field and highlights opportunities for improvement in service and training field .</a:t>
            </a:r>
          </a:p>
          <a:p>
            <a:pPr lvl="0">
              <a:lnSpc>
                <a:spcPct val="150000"/>
              </a:lnSpc>
              <a:buFont typeface="Wingdings" pitchFamily="2" charset="2"/>
              <a:buChar char="ü"/>
            </a:pPr>
            <a:r>
              <a:rPr lang="en-US" sz="2400" dirty="0">
                <a:solidFill>
                  <a:prstClr val="black"/>
                </a:solidFill>
              </a:rPr>
              <a:t>Key achievements include in accounting and marketing, which have positively impacted more production and increase in annual turnover .</a:t>
            </a:r>
          </a:p>
          <a:p>
            <a:pPr lvl="0">
              <a:lnSpc>
                <a:spcPct val="150000"/>
              </a:lnSpc>
              <a:buFont typeface="Wingdings" pitchFamily="2" charset="2"/>
              <a:buChar char="ü"/>
            </a:pPr>
            <a:r>
              <a:rPr lang="en-US" sz="2400" dirty="0">
                <a:solidFill>
                  <a:prstClr val="black"/>
                </a:solidFill>
              </a:rPr>
              <a:t>Here the conclusion was made by me by using the excel </a:t>
            </a:r>
          </a:p>
          <a:p>
            <a:pPr lvl="0"/>
            <a:endParaRPr lang="en-US" dirty="0">
              <a:solidFill>
                <a:prstClr val="black"/>
              </a:solidFill>
            </a:endParaRPr>
          </a:p>
        </p:txBody>
      </p:sp>
      <p:sp>
        <p:nvSpPr>
          <p:cNvPr id="4" name="TextBox 3">
            <a:extLst>
              <a:ext uri="{FF2B5EF4-FFF2-40B4-BE49-F238E27FC236}">
                <a16:creationId xmlns:a16="http://schemas.microsoft.com/office/drawing/2014/main" id="{B2248B59-F223-4025-B2C1-67AAB29DE7F4}"/>
              </a:ext>
            </a:extLst>
          </p:cNvPr>
          <p:cNvSpPr txBox="1"/>
          <p:nvPr/>
        </p:nvSpPr>
        <p:spPr>
          <a:xfrm>
            <a:off x="3124200" y="6096714"/>
            <a:ext cx="3657600" cy="646331"/>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THANK YOU </a:t>
            </a:r>
          </a:p>
          <a:p>
            <a:pPr algn="ctr"/>
            <a:r>
              <a:rPr lang="en-US" b="1" dirty="0">
                <a:effectLst>
                  <a:outerShdw blurRad="38100" dist="38100" dir="2700000" algn="tl">
                    <a:srgbClr val="000000">
                      <a:alpha val="43137"/>
                    </a:srgbClr>
                  </a:outerShdw>
                </a:effectLst>
              </a:rPr>
              <a:t>THE END </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a:extLst>
              <a:ext uri="{FF2B5EF4-FFF2-40B4-BE49-F238E27FC236}">
                <a16:creationId xmlns:a16="http://schemas.microsoft.com/office/drawing/2014/main" id="{67C1E153-5689-402D-A2AB-528B8C2A32B4}"/>
              </a:ext>
            </a:extLst>
          </p:cNvPr>
          <p:cNvSpPr/>
          <p:nvPr/>
        </p:nvSpPr>
        <p:spPr>
          <a:xfrm>
            <a:off x="1524000" y="1357580"/>
            <a:ext cx="6096000" cy="2369880"/>
          </a:xfrm>
          <a:prstGeom prst="rect">
            <a:avLst/>
          </a:prstGeom>
        </p:spPr>
        <p:txBody>
          <a:bodyPr>
            <a:spAutoFit/>
          </a:bodyPr>
          <a:lstStyle/>
          <a:p>
            <a:pPr marL="342900" indent="-342900">
              <a:buFont typeface="Wingdings" panose="05000000000000000000" pitchFamily="2" charset="2"/>
              <a:buChar char="v"/>
            </a:pPr>
            <a:r>
              <a:rPr lang="en-US" sz="2000" b="1" dirty="0">
                <a:solidFill>
                  <a:prstClr val="black"/>
                </a:solidFill>
              </a:rPr>
              <a:t> </a:t>
            </a:r>
            <a:r>
              <a:rPr lang="en-US" sz="2200" b="1" dirty="0">
                <a:solidFill>
                  <a:prstClr val="black"/>
                </a:solidFill>
              </a:rPr>
              <a:t>The organization is experiencing varying levels of employee performance across different departments, which may be impacting overall productivity and business outcomes.  </a:t>
            </a:r>
          </a:p>
          <a:p>
            <a:endParaRPr lang="en-US" sz="2200" b="1" dirty="0">
              <a:solidFill>
                <a:prstClr val="black"/>
              </a:solidFill>
            </a:endParaRPr>
          </a:p>
          <a:p>
            <a:endParaRPr lang="en-US" sz="2000" b="1" dirty="0">
              <a:solidFill>
                <a:prstClr val="black"/>
              </a:solidFill>
            </a:endParaRPr>
          </a:p>
          <a:p>
            <a:endParaRPr lang="en-IN" dirty="0"/>
          </a:p>
        </p:txBody>
      </p:sp>
      <p:sp>
        <p:nvSpPr>
          <p:cNvPr id="11" name="Rectangle 10">
            <a:extLst>
              <a:ext uri="{FF2B5EF4-FFF2-40B4-BE49-F238E27FC236}">
                <a16:creationId xmlns:a16="http://schemas.microsoft.com/office/drawing/2014/main" id="{309D8F85-C6D2-4A25-A633-8FC4C9614258}"/>
              </a:ext>
            </a:extLst>
          </p:cNvPr>
          <p:cNvSpPr/>
          <p:nvPr/>
        </p:nvSpPr>
        <p:spPr>
          <a:xfrm>
            <a:off x="1438275" y="2739627"/>
            <a:ext cx="6096000" cy="2400657"/>
          </a:xfrm>
          <a:prstGeom prst="rect">
            <a:avLst/>
          </a:prstGeom>
        </p:spPr>
        <p:txBody>
          <a:bodyPr>
            <a:spAutoFit/>
          </a:bodyPr>
          <a:lstStyle/>
          <a:p>
            <a:r>
              <a:rPr lang="en-US" dirty="0">
                <a:solidFill>
                  <a:prstClr val="black"/>
                </a:solidFill>
              </a:rPr>
              <a:t> </a:t>
            </a:r>
          </a:p>
          <a:p>
            <a:pPr marL="285750" indent="-285750">
              <a:buFont typeface="Wingdings" panose="05000000000000000000" pitchFamily="2" charset="2"/>
              <a:buChar char="v"/>
            </a:pPr>
            <a:r>
              <a:rPr lang="en-US" sz="2200" b="1" dirty="0">
                <a:solidFill>
                  <a:prstClr val="black"/>
                </a:solidFill>
              </a:rPr>
              <a:t> There is a need to  identify  key  factors influencing these performance  discrepancies,  evaluate  the  effectiveness  of  current performance  management  practices,  and  develop  strategies  to enhance  employee  performance  uniformly across the organization</a:t>
            </a:r>
            <a:endParaRPr lang="en-IN" sz="2200" dirty="0"/>
          </a:p>
        </p:txBody>
      </p:sp>
      <p:sp>
        <p:nvSpPr>
          <p:cNvPr id="12" name="Rectangle 11">
            <a:extLst>
              <a:ext uri="{FF2B5EF4-FFF2-40B4-BE49-F238E27FC236}">
                <a16:creationId xmlns:a16="http://schemas.microsoft.com/office/drawing/2014/main" id="{88F4AC21-B426-4DB5-83A5-DA770C01F0ED}"/>
              </a:ext>
            </a:extLst>
          </p:cNvPr>
          <p:cNvSpPr/>
          <p:nvPr/>
        </p:nvSpPr>
        <p:spPr>
          <a:xfrm>
            <a:off x="1524000" y="5295021"/>
            <a:ext cx="6096000" cy="1446550"/>
          </a:xfrm>
          <a:prstGeom prst="rect">
            <a:avLst/>
          </a:prstGeom>
        </p:spPr>
        <p:txBody>
          <a:bodyPr>
            <a:spAutoFit/>
          </a:bodyPr>
          <a:lstStyle/>
          <a:p>
            <a:pPr marL="285750" indent="-285750">
              <a:buFont typeface="Wingdings" panose="05000000000000000000" pitchFamily="2" charset="2"/>
              <a:buChar char="v"/>
            </a:pPr>
            <a:r>
              <a:rPr lang="en-US" b="1" dirty="0">
                <a:solidFill>
                  <a:prstClr val="black"/>
                </a:solidFill>
              </a:rPr>
              <a:t> </a:t>
            </a:r>
            <a:r>
              <a:rPr lang="en-US" sz="2200" b="1" dirty="0">
                <a:solidFill>
                  <a:prstClr val="black"/>
                </a:solidFill>
              </a:rPr>
              <a:t>These are the problems in performance,                               i.e.          Set Clear Goals ,Invest in Training ,Give Feedback ,  Link Rewards ,Promote Advancement</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857375"/>
            <a:ext cx="7924800" cy="126188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prstClr val="black"/>
                </a:solidFill>
              </a:rPr>
              <a:t> </a:t>
            </a:r>
            <a:r>
              <a:rPr lang="en-US" sz="1900" b="1" dirty="0">
                <a:solidFill>
                  <a:prstClr val="black"/>
                </a:solidFill>
              </a:rPr>
              <a:t>The employee performance project aims to assess and enhance the effectiveness and efficiency of staff within an organization. This initiative involves evaluating individual and team performance through a combination of metrics, feedback, and performance reviews.</a:t>
            </a:r>
            <a:endParaRPr lang="en-IN" sz="19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E13FF4A-BF55-4D95-9366-CDE3071B155B}"/>
              </a:ext>
            </a:extLst>
          </p:cNvPr>
          <p:cNvSpPr/>
          <p:nvPr/>
        </p:nvSpPr>
        <p:spPr>
          <a:xfrm>
            <a:off x="990600" y="3429000"/>
            <a:ext cx="7391400" cy="1261884"/>
          </a:xfrm>
          <a:prstGeom prst="rect">
            <a:avLst/>
          </a:prstGeom>
        </p:spPr>
        <p:txBody>
          <a:bodyPr wrap="square">
            <a:spAutoFit/>
          </a:bodyPr>
          <a:lstStyle/>
          <a:p>
            <a:pPr marL="285750" indent="-285750">
              <a:buFont typeface="Arial" panose="020B0604020202020204" pitchFamily="34" charset="0"/>
              <a:buChar char="•"/>
            </a:pPr>
            <a:r>
              <a:rPr lang="en-US" sz="1900" b="1" dirty="0">
                <a:solidFill>
                  <a:prstClr val="black"/>
                </a:solidFill>
              </a:rPr>
              <a:t>The project will implement performance management systems to set clear objectives, track progress, and identify areas for improvement. Additionally, it will provide tailored training and development opportunities to address skill gaps and foster professional growth.</a:t>
            </a:r>
            <a:endParaRPr lang="en-IN" sz="1900" dirty="0"/>
          </a:p>
        </p:txBody>
      </p:sp>
      <p:sp>
        <p:nvSpPr>
          <p:cNvPr id="12" name="Rectangle 11">
            <a:extLst>
              <a:ext uri="{FF2B5EF4-FFF2-40B4-BE49-F238E27FC236}">
                <a16:creationId xmlns:a16="http://schemas.microsoft.com/office/drawing/2014/main" id="{8624294E-6EDB-4BDE-BA05-83E19D48CF8D}"/>
              </a:ext>
            </a:extLst>
          </p:cNvPr>
          <p:cNvSpPr/>
          <p:nvPr/>
        </p:nvSpPr>
        <p:spPr>
          <a:xfrm>
            <a:off x="990600" y="4986264"/>
            <a:ext cx="7162800" cy="969496"/>
          </a:xfrm>
          <a:prstGeom prst="rect">
            <a:avLst/>
          </a:prstGeom>
        </p:spPr>
        <p:txBody>
          <a:bodyPr wrap="square">
            <a:spAutoFit/>
          </a:bodyPr>
          <a:lstStyle/>
          <a:p>
            <a:pPr marL="285750" indent="-285750">
              <a:buFont typeface="Arial" panose="020B0604020202020204" pitchFamily="34" charset="0"/>
              <a:buChar char="•"/>
            </a:pPr>
            <a:r>
              <a:rPr lang="en-US" sz="1900" b="1" dirty="0">
                <a:solidFill>
                  <a:prstClr val="black"/>
                </a:solidFill>
              </a:rPr>
              <a:t>The ultimate goal is to boost overall productivity, align employee goals with organizational objectives, and create a more engaged and motivated workforce.</a:t>
            </a:r>
            <a:endParaRPr lang="en-IN"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9" name="Table 8">
            <a:extLst>
              <a:ext uri="{FF2B5EF4-FFF2-40B4-BE49-F238E27FC236}">
                <a16:creationId xmlns:a16="http://schemas.microsoft.com/office/drawing/2014/main" id="{97F2AD41-7759-4450-89EB-97B319D05020}"/>
              </a:ext>
            </a:extLst>
          </p:cNvPr>
          <p:cNvGraphicFramePr>
            <a:graphicFrameLocks noGrp="1"/>
          </p:cNvGraphicFramePr>
          <p:nvPr>
            <p:extLst>
              <p:ext uri="{D42A27DB-BD31-4B8C-83A1-F6EECF244321}">
                <p14:modId xmlns:p14="http://schemas.microsoft.com/office/powerpoint/2010/main" val="1814371014"/>
              </p:ext>
            </p:extLst>
          </p:nvPr>
        </p:nvGraphicFramePr>
        <p:xfrm>
          <a:off x="672489" y="2104997"/>
          <a:ext cx="8402136" cy="3714778"/>
        </p:xfrm>
        <a:graphic>
          <a:graphicData uri="http://schemas.openxmlformats.org/drawingml/2006/table">
            <a:tbl>
              <a:tblPr firstRow="1" bandCol="1">
                <a:effectLst>
                  <a:outerShdw blurRad="50800" dist="38100" dir="5400000" algn="t" rotWithShape="0">
                    <a:prstClr val="black">
                      <a:alpha val="40000"/>
                    </a:prstClr>
                  </a:outerShdw>
                </a:effectLst>
                <a:tableStyleId>{7DF18680-E054-41AD-8BC1-D1AEF772440D}</a:tableStyleId>
              </a:tblPr>
              <a:tblGrid>
                <a:gridCol w="4187294">
                  <a:extLst>
                    <a:ext uri="{9D8B030D-6E8A-4147-A177-3AD203B41FA5}">
                      <a16:colId xmlns:a16="http://schemas.microsoft.com/office/drawing/2014/main" val="20000"/>
                    </a:ext>
                  </a:extLst>
                </a:gridCol>
                <a:gridCol w="4214842">
                  <a:extLst>
                    <a:ext uri="{9D8B030D-6E8A-4147-A177-3AD203B41FA5}">
                      <a16:colId xmlns:a16="http://schemas.microsoft.com/office/drawing/2014/main" val="20001"/>
                    </a:ext>
                  </a:extLst>
                </a:gridCol>
              </a:tblGrid>
              <a:tr h="517517">
                <a:tc>
                  <a:txBody>
                    <a:bodyPr/>
                    <a:lstStyle/>
                    <a:p>
                      <a:pPr>
                        <a:buFont typeface="Wingdings" pitchFamily="2" charset="2"/>
                        <a:buChar char="§"/>
                      </a:pPr>
                      <a:r>
                        <a:rPr lang="en-US" dirty="0"/>
                        <a:t> HR Managers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 For decisions on promotions and training.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93248">
                <a:tc>
                  <a:txBody>
                    <a:bodyPr/>
                    <a:lstStyle/>
                    <a:p>
                      <a:pPr>
                        <a:buFont typeface="Wingdings" pitchFamily="2" charset="2"/>
                        <a:buChar char="§"/>
                      </a:pPr>
                      <a:r>
                        <a:rPr lang="en-US" dirty="0"/>
                        <a:t> Team Managers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To address performance issues and set goals.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7517">
                <a:tc>
                  <a:txBody>
                    <a:bodyPr/>
                    <a:lstStyle/>
                    <a:p>
                      <a:pPr>
                        <a:buFont typeface="Wingdings" pitchFamily="2" charset="2"/>
                        <a:buChar char="§"/>
                      </a:pPr>
                      <a:r>
                        <a:rPr lang="en-US" dirty="0"/>
                        <a:t> Senior Management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 For strategic planning and development.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93248">
                <a:tc>
                  <a:txBody>
                    <a:bodyPr/>
                    <a:lstStyle/>
                    <a:p>
                      <a:pPr>
                        <a:buFont typeface="Wingdings" pitchFamily="2" charset="2"/>
                        <a:buChar char="§"/>
                      </a:pPr>
                      <a:r>
                        <a:rPr lang="en-US" dirty="0"/>
                        <a:t> Employees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To receive feedback and development recommendations.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93248">
                <a:tc>
                  <a:txBody>
                    <a:bodyPr/>
                    <a:lstStyle/>
                    <a:p>
                      <a:pPr>
                        <a:buFont typeface="Wingdings" pitchFamily="2" charset="2"/>
                        <a:buChar char="§"/>
                      </a:pPr>
                      <a:r>
                        <a:rPr lang="en-US" dirty="0"/>
                        <a:t> Training Specialists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 They use performance data to design targeted training programs.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a:extLst>
              <a:ext uri="{FF2B5EF4-FFF2-40B4-BE49-F238E27FC236}">
                <a16:creationId xmlns:a16="http://schemas.microsoft.com/office/drawing/2014/main" id="{B294C83B-36F1-4C4D-A924-6E47CEDF390D}"/>
              </a:ext>
            </a:extLst>
          </p:cNvPr>
          <p:cNvSpPr/>
          <p:nvPr/>
        </p:nvSpPr>
        <p:spPr>
          <a:xfrm>
            <a:off x="3124200" y="1708345"/>
            <a:ext cx="3430363" cy="369332"/>
          </a:xfrm>
          <a:prstGeom prst="rect">
            <a:avLst/>
          </a:prstGeom>
        </p:spPr>
        <p:txBody>
          <a:bodyPr wrap="none">
            <a:spAutoFit/>
          </a:bodyPr>
          <a:lstStyle/>
          <a:p>
            <a:pPr lvl="0"/>
            <a:r>
              <a:rPr lang="en-US" b="1" dirty="0">
                <a:solidFill>
                  <a:prstClr val="black"/>
                </a:solidFill>
              </a:rPr>
              <a:t>Techniques used for data analysis</a:t>
            </a:r>
            <a:r>
              <a:rPr lang="en-US" dirty="0">
                <a:solidFill>
                  <a:prstClr val="black"/>
                </a:solidFill>
              </a:rPr>
              <a:t>:</a:t>
            </a:r>
          </a:p>
        </p:txBody>
      </p:sp>
      <p:pic>
        <p:nvPicPr>
          <p:cNvPr id="10" name="Picture 9">
            <a:extLst>
              <a:ext uri="{FF2B5EF4-FFF2-40B4-BE49-F238E27FC236}">
                <a16:creationId xmlns:a16="http://schemas.microsoft.com/office/drawing/2014/main" id="{0D34D21E-F60F-47EA-9440-71A12FC4208E}"/>
              </a:ext>
            </a:extLst>
          </p:cNvPr>
          <p:cNvPicPr>
            <a:picLocks noChangeAspect="1"/>
          </p:cNvPicPr>
          <p:nvPr/>
        </p:nvPicPr>
        <p:blipFill>
          <a:blip r:embed="rId4"/>
          <a:stretch>
            <a:fillRect/>
          </a:stretch>
        </p:blipFill>
        <p:spPr>
          <a:xfrm>
            <a:off x="3470400" y="2140995"/>
            <a:ext cx="5883150" cy="2639797"/>
          </a:xfrm>
          <a:prstGeom prst="rect">
            <a:avLst/>
          </a:prstGeom>
        </p:spPr>
      </p:pic>
      <p:sp>
        <p:nvSpPr>
          <p:cNvPr id="11" name="Rectangle 10">
            <a:extLst>
              <a:ext uri="{FF2B5EF4-FFF2-40B4-BE49-F238E27FC236}">
                <a16:creationId xmlns:a16="http://schemas.microsoft.com/office/drawing/2014/main" id="{48455EE1-12EB-4DCF-95DC-EAA9D7AA6677}"/>
              </a:ext>
            </a:extLst>
          </p:cNvPr>
          <p:cNvSpPr/>
          <p:nvPr/>
        </p:nvSpPr>
        <p:spPr>
          <a:xfrm>
            <a:off x="762000" y="4960864"/>
            <a:ext cx="8077200" cy="1754326"/>
          </a:xfrm>
          <a:prstGeom prst="rect">
            <a:avLst/>
          </a:prstGeom>
        </p:spPr>
        <p:txBody>
          <a:bodyPr wrap="square">
            <a:spAutoFit/>
          </a:bodyPr>
          <a:lstStyle/>
          <a:p>
            <a:pPr lvl="0"/>
            <a:r>
              <a:rPr lang="en-US" dirty="0">
                <a:solidFill>
                  <a:prstClr val="black"/>
                </a:solidFill>
              </a:rPr>
              <a:t>Our solution ensures fair and inclusive compensation across all demographics. It provides actionable insights for HR and leadership to make informed decisions. By offering competitive pay practices, we help boost employee satisfaction and retention. The analysis aligns salaries with performance and market trends, optimizing cost efficiency. Additionally, it addresses pay disparities and mitigates legal risks, ensuring compliance.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a:extLst>
              <a:ext uri="{FF2B5EF4-FFF2-40B4-BE49-F238E27FC236}">
                <a16:creationId xmlns:a16="http://schemas.microsoft.com/office/drawing/2014/main" id="{858DFED5-1ABA-4C1B-ACB1-50D62163156F}"/>
              </a:ext>
            </a:extLst>
          </p:cNvPr>
          <p:cNvSpPr/>
          <p:nvPr/>
        </p:nvSpPr>
        <p:spPr>
          <a:xfrm>
            <a:off x="1066800" y="1371600"/>
            <a:ext cx="6096000" cy="1785104"/>
          </a:xfrm>
          <a:prstGeom prst="rect">
            <a:avLst/>
          </a:prstGeom>
        </p:spPr>
        <p:txBody>
          <a:bodyPr>
            <a:spAutoFit/>
          </a:bodyPr>
          <a:lstStyle/>
          <a:p>
            <a:pPr lvl="0">
              <a:buFont typeface="Wingdings" pitchFamily="2" charset="2"/>
              <a:buChar char="Ø"/>
            </a:pPr>
            <a:r>
              <a:rPr lang="en-US" sz="2200" dirty="0">
                <a:solidFill>
                  <a:prstClr val="black"/>
                </a:solidFill>
              </a:rPr>
              <a:t>Employee raw data set – Kaggle</a:t>
            </a:r>
          </a:p>
          <a:p>
            <a:pPr lvl="0">
              <a:buFont typeface="Wingdings" pitchFamily="2" charset="2"/>
              <a:buChar char="Ø"/>
            </a:pPr>
            <a:endParaRPr lang="en-US" sz="2200" dirty="0">
              <a:solidFill>
                <a:prstClr val="black"/>
              </a:solidFill>
            </a:endParaRPr>
          </a:p>
          <a:p>
            <a:pPr lvl="0">
              <a:buFont typeface="Wingdings" pitchFamily="2" charset="2"/>
              <a:buChar char="Ø"/>
            </a:pPr>
            <a:r>
              <a:rPr lang="en-US" sz="2200" dirty="0">
                <a:solidFill>
                  <a:prstClr val="black"/>
                </a:solidFill>
              </a:rPr>
              <a:t>Total features – 9 features</a:t>
            </a:r>
          </a:p>
          <a:p>
            <a:pPr lvl="0"/>
            <a:endParaRPr lang="en-US" sz="2200" dirty="0">
              <a:solidFill>
                <a:prstClr val="black"/>
              </a:solidFill>
            </a:endParaRPr>
          </a:p>
          <a:p>
            <a:pPr lvl="0">
              <a:buFont typeface="Wingdings" pitchFamily="2" charset="2"/>
              <a:buChar char="Ø"/>
            </a:pPr>
            <a:r>
              <a:rPr lang="en-US" sz="2200" dirty="0">
                <a:solidFill>
                  <a:prstClr val="black"/>
                </a:solidFill>
              </a:rPr>
              <a:t>Filtered features – 4 features</a:t>
            </a:r>
          </a:p>
        </p:txBody>
      </p:sp>
      <p:pic>
        <p:nvPicPr>
          <p:cNvPr id="4" name="Picture 3">
            <a:extLst>
              <a:ext uri="{FF2B5EF4-FFF2-40B4-BE49-F238E27FC236}">
                <a16:creationId xmlns:a16="http://schemas.microsoft.com/office/drawing/2014/main" id="{E666A69F-4A75-4607-A1B3-1B20A232347C}"/>
              </a:ext>
            </a:extLst>
          </p:cNvPr>
          <p:cNvPicPr>
            <a:picLocks noChangeAspect="1"/>
          </p:cNvPicPr>
          <p:nvPr/>
        </p:nvPicPr>
        <p:blipFill>
          <a:blip r:embed="rId2"/>
          <a:stretch>
            <a:fillRect/>
          </a:stretch>
        </p:blipFill>
        <p:spPr>
          <a:xfrm>
            <a:off x="3090319" y="1107292"/>
            <a:ext cx="8144962" cy="5535648"/>
          </a:xfrm>
          <a:prstGeom prst="rect">
            <a:avLst/>
          </a:prstGeom>
        </p:spPr>
      </p:pic>
      <p:pic>
        <p:nvPicPr>
          <p:cNvPr id="5" name="Picture 4">
            <a:extLst>
              <a:ext uri="{FF2B5EF4-FFF2-40B4-BE49-F238E27FC236}">
                <a16:creationId xmlns:a16="http://schemas.microsoft.com/office/drawing/2014/main" id="{D78E5D6E-75CD-4991-8150-9C835CBA821C}"/>
              </a:ext>
            </a:extLst>
          </p:cNvPr>
          <p:cNvPicPr>
            <a:picLocks noChangeAspect="1"/>
          </p:cNvPicPr>
          <p:nvPr/>
        </p:nvPicPr>
        <p:blipFill>
          <a:blip r:embed="rId3"/>
          <a:stretch>
            <a:fillRect/>
          </a:stretch>
        </p:blipFill>
        <p:spPr>
          <a:xfrm>
            <a:off x="603200" y="3487333"/>
            <a:ext cx="2950720" cy="3383573"/>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91422" y="1695450"/>
            <a:ext cx="7829550" cy="4247317"/>
          </a:xfrm>
          <a:prstGeom prst="rect">
            <a:avLst/>
          </a:prstGeom>
          <a:noFill/>
        </p:spPr>
        <p:txBody>
          <a:bodyPr wrap="square" rtlCol="0">
            <a:spAutoFit/>
          </a:bodyPr>
          <a:lstStyle/>
          <a:p>
            <a:pPr lvl="0">
              <a:buFont typeface="Wingdings" pitchFamily="2" charset="2"/>
              <a:buChar char="v"/>
            </a:pPr>
            <a:r>
              <a:rPr lang="en-US" b="1">
                <a:solidFill>
                  <a:prstClr val="black"/>
                </a:solidFill>
              </a:rPr>
              <a:t>AI-Driven Insights</a:t>
            </a:r>
            <a:r>
              <a:rPr lang="en-US">
                <a:solidFill>
                  <a:prstClr val="black"/>
                </a:solidFill>
              </a:rPr>
              <a:t>: Predictive analytics for future salary trends and personalized pay recommendations.</a:t>
            </a:r>
          </a:p>
          <a:p>
            <a:pPr lvl="0">
              <a:buFont typeface="Wingdings" pitchFamily="2" charset="2"/>
              <a:buChar char="v"/>
            </a:pPr>
            <a:endParaRPr lang="en-US">
              <a:solidFill>
                <a:prstClr val="black"/>
              </a:solidFill>
            </a:endParaRPr>
          </a:p>
          <a:p>
            <a:pPr lvl="0">
              <a:buFont typeface="Wingdings" pitchFamily="2" charset="2"/>
              <a:buChar char="v"/>
            </a:pPr>
            <a:r>
              <a:rPr lang="en-US" b="1">
                <a:solidFill>
                  <a:prstClr val="black"/>
                </a:solidFill>
              </a:rPr>
              <a:t> Real-Time Visualization</a:t>
            </a:r>
            <a:r>
              <a:rPr lang="en-US">
                <a:solidFill>
                  <a:prstClr val="black"/>
                </a:solidFill>
              </a:rPr>
              <a:t>: Interactive dashboards for salary distribution and scenario analysis</a:t>
            </a:r>
          </a:p>
          <a:p>
            <a:pPr lvl="0">
              <a:buFont typeface="Wingdings" pitchFamily="2" charset="2"/>
              <a:buChar char="v"/>
            </a:pPr>
            <a:endParaRPr lang="en-US">
              <a:solidFill>
                <a:prstClr val="black"/>
              </a:solidFill>
            </a:endParaRPr>
          </a:p>
          <a:p>
            <a:pPr lvl="0">
              <a:buFont typeface="Wingdings" pitchFamily="2" charset="2"/>
              <a:buChar char="v"/>
            </a:pPr>
            <a:r>
              <a:rPr lang="en-US">
                <a:solidFill>
                  <a:prstClr val="black"/>
                </a:solidFill>
              </a:rPr>
              <a:t>.</a:t>
            </a:r>
            <a:r>
              <a:rPr lang="en-US" b="1">
                <a:solidFill>
                  <a:prstClr val="black"/>
                </a:solidFill>
              </a:rPr>
              <a:t>Fairness Metrics</a:t>
            </a:r>
            <a:r>
              <a:rPr lang="en-US">
                <a:solidFill>
                  <a:prstClr val="black"/>
                </a:solidFill>
              </a:rPr>
              <a:t>: Tools to ensure pay equity and industry benchmarking.</a:t>
            </a:r>
          </a:p>
          <a:p>
            <a:pPr lvl="0">
              <a:buFont typeface="Wingdings" pitchFamily="2" charset="2"/>
              <a:buChar char="v"/>
            </a:pPr>
            <a:endParaRPr lang="en-US">
              <a:solidFill>
                <a:prstClr val="black"/>
              </a:solidFill>
            </a:endParaRPr>
          </a:p>
          <a:p>
            <a:pPr lvl="0">
              <a:buFont typeface="Wingdings" pitchFamily="2" charset="2"/>
              <a:buChar char="v"/>
            </a:pPr>
            <a:r>
              <a:rPr lang="en-US" b="1">
                <a:solidFill>
                  <a:prstClr val="black"/>
                </a:solidFill>
              </a:rPr>
              <a:t> Employee Integration</a:t>
            </a:r>
            <a:r>
              <a:rPr lang="en-US">
                <a:solidFill>
                  <a:prstClr val="black"/>
                </a:solidFill>
              </a:rPr>
              <a:t>: Incorporating feedback and career path mapping</a:t>
            </a:r>
          </a:p>
          <a:p>
            <a:pPr lvl="0">
              <a:buFont typeface="Wingdings" pitchFamily="2" charset="2"/>
              <a:buChar char="v"/>
            </a:pPr>
            <a:endParaRPr lang="en-US">
              <a:solidFill>
                <a:prstClr val="black"/>
              </a:solidFill>
            </a:endParaRPr>
          </a:p>
          <a:p>
            <a:pPr lvl="0">
              <a:buFont typeface="Wingdings" pitchFamily="2" charset="2"/>
              <a:buChar char="v"/>
            </a:pPr>
            <a:r>
              <a:rPr lang="en-US" b="1">
                <a:solidFill>
                  <a:prstClr val="black"/>
                </a:solidFill>
              </a:rPr>
              <a:t> Automated Compliance</a:t>
            </a:r>
            <a:r>
              <a:rPr lang="en-US">
                <a:solidFill>
                  <a:prstClr val="black"/>
                </a:solidFill>
              </a:rPr>
              <a:t>: Automatic checks for legal compliance and tax optimization.</a:t>
            </a:r>
          </a:p>
          <a:p>
            <a:pPr lvl="0">
              <a:buFont typeface="Wingdings" pitchFamily="2" charset="2"/>
              <a:buChar char="v"/>
            </a:pPr>
            <a:endParaRPr lang="en-US">
              <a:solidFill>
                <a:prstClr val="black"/>
              </a:solidFill>
            </a:endParaRPr>
          </a:p>
          <a:p>
            <a:pPr lvl="0">
              <a:buFont typeface="Wingdings" pitchFamily="2" charset="2"/>
              <a:buChar char="v"/>
            </a:pPr>
            <a:r>
              <a:rPr lang="en-US" b="1">
                <a:solidFill>
                  <a:prstClr val="black"/>
                </a:solidFill>
              </a:rPr>
              <a:t> HR Integration</a:t>
            </a:r>
            <a:r>
              <a:rPr lang="en-US">
                <a:solidFill>
                  <a:prstClr val="black"/>
                </a:solidFill>
              </a:rPr>
              <a:t>: Seamless integration with other HR tools for a unified management system.</a:t>
            </a:r>
            <a:endParaRPr lang="en-US" dirty="0">
              <a:solidFill>
                <a:prstClr val="black"/>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657</Words>
  <Application>Microsoft Office PowerPoint</Application>
  <PresentationFormat>Widescreen</PresentationFormat>
  <Paragraphs>86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Gokul</cp:lastModifiedBy>
  <cp:revision>16</cp:revision>
  <dcterms:created xsi:type="dcterms:W3CDTF">2024-03-29T15:07:22Z</dcterms:created>
  <dcterms:modified xsi:type="dcterms:W3CDTF">2024-08-30T07:57:01Z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