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727" y="3452796"/>
            <a:ext cx="6274236" cy="85017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Consumer Goods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4556045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EFF798DC-CEE9-7C6F-43BB-C5007CC49188}"/>
              </a:ext>
            </a:extLst>
          </p:cNvPr>
          <p:cNvSpPr txBox="1">
            <a:spLocks/>
          </p:cNvSpPr>
          <p:nvPr/>
        </p:nvSpPr>
        <p:spPr>
          <a:xfrm>
            <a:off x="5419616" y="4302973"/>
            <a:ext cx="6810459" cy="40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Ad Hoc SQL Insights for Consumer Goods Trends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3A962A-0A57-31E5-9786-BF5273B3A8F7}"/>
              </a:ext>
            </a:extLst>
          </p:cNvPr>
          <p:cNvSpPr txBox="1">
            <a:spLocks/>
          </p:cNvSpPr>
          <p:nvPr/>
        </p:nvSpPr>
        <p:spPr>
          <a:xfrm>
            <a:off x="5381541" y="2354793"/>
            <a:ext cx="6810459" cy="400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ATLIQ HARDWARE Company</a:t>
            </a:r>
          </a:p>
        </p:txBody>
      </p:sp>
      <p:pic>
        <p:nvPicPr>
          <p:cNvPr id="1026" name="Picture 2" descr="About AtliQ Technologies - Transparent ...">
            <a:extLst>
              <a:ext uri="{FF2B5EF4-FFF2-40B4-BE49-F238E27FC236}">
                <a16:creationId xmlns:a16="http://schemas.microsoft.com/office/drawing/2014/main" id="{FAAA2C7D-2AA4-591B-1416-BCF5F363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57" y="804846"/>
            <a:ext cx="1388019" cy="143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D6C897-0F62-8823-A640-7F229BFA6494}"/>
              </a:ext>
            </a:extLst>
          </p:cNvPr>
          <p:cNvSpPr txBox="1"/>
          <p:nvPr/>
        </p:nvSpPr>
        <p:spPr>
          <a:xfrm>
            <a:off x="84582" y="133803"/>
            <a:ext cx="127535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 : 7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 the complete report of the Gross sales amount for the customer </a:t>
            </a:r>
            <a:r>
              <a:rPr lang="en-US" sz="1400" b="1" dirty="0">
                <a:solidFill>
                  <a:srgbClr val="0070C0"/>
                </a:solidFill>
                <a:effectLst/>
                <a:latin typeface="Arial-BoldMT"/>
              </a:rPr>
              <a:t>“Atliq Exclusive”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 each month</a:t>
            </a:r>
            <a:r>
              <a:rPr lang="en-US" sz="1400" b="1" dirty="0">
                <a:solidFill>
                  <a:srgbClr val="0070C0"/>
                </a:solidFill>
                <a:effectLst/>
                <a:latin typeface="Arial-BoldMT"/>
              </a:rPr>
              <a:t>.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This analysis helps to get an idea of low and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high-performing months and take strategic decisions.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final report contains these columns: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Month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Year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Gross sales Amount</a:t>
            </a:r>
            <a:endParaRPr lang="en-IN" sz="1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8D4A1-4E2F-92EC-4DFC-1438A183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1" y="2347522"/>
            <a:ext cx="765916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ED1D2-DFD8-4045-4EF7-6C8091CA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0" y="982501"/>
            <a:ext cx="2878980" cy="4124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540B1-DC9F-1C5A-0C50-893853AC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39" y="881917"/>
            <a:ext cx="7320081" cy="2236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9548A-8C0A-086D-E34D-03AFA10ADF08}"/>
              </a:ext>
            </a:extLst>
          </p:cNvPr>
          <p:cNvSpPr txBox="1"/>
          <p:nvPr/>
        </p:nvSpPr>
        <p:spPr>
          <a:xfrm>
            <a:off x="4970528" y="3968497"/>
            <a:ext cx="4356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Insight:</a:t>
            </a:r>
            <a:endParaRPr lang="en-US" sz="1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This is a 180% increase, suggesting successful strategies in product expansion or market reach.</a:t>
            </a:r>
            <a:endParaRPr lang="en-IN" sz="1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99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2EB8B3-BB67-33A4-C25F-83F560BC6B8F}"/>
              </a:ext>
            </a:extLst>
          </p:cNvPr>
          <p:cNvSpPr txBox="1"/>
          <p:nvPr/>
        </p:nvSpPr>
        <p:spPr>
          <a:xfrm>
            <a:off x="201168" y="238405"/>
            <a:ext cx="1114653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 : 8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 which quarter of 2020, got the maximum </a:t>
            </a: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total_sold_quantity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? The final output contains these fields sorted by the </a:t>
            </a: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total_sold_quantity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Quarter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total_sold_quantity</a:t>
            </a:r>
            <a:endParaRPr lang="en-IN" sz="1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B2940-07B8-62BC-1EE1-B71749755066}"/>
              </a:ext>
            </a:extLst>
          </p:cNvPr>
          <p:cNvSpPr txBox="1"/>
          <p:nvPr/>
        </p:nvSpPr>
        <p:spPr>
          <a:xfrm>
            <a:off x="6096000" y="2136338"/>
            <a:ext cx="50200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>
                <a:latin typeface="Arial Narrow" panose="020B0606020202030204" pitchFamily="34" charset="0"/>
              </a:rPr>
              <a:t>AtliQ</a:t>
            </a:r>
            <a:r>
              <a:rPr lang="en-US" dirty="0">
                <a:latin typeface="Arial Narrow" panose="020B0606020202030204" pitchFamily="34" charset="0"/>
              </a:rPr>
              <a:t> Hardware Technologies follows a fiscal year from September to August, your quarters would be structured like this:</a:t>
            </a:r>
          </a:p>
          <a:p>
            <a:pPr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>
              <a:buNone/>
            </a:pPr>
            <a:r>
              <a:rPr lang="en-US" dirty="0">
                <a:latin typeface="Arial Narrow" panose="020B0606020202030204" pitchFamily="34" charset="0"/>
              </a:rPr>
              <a:t>📅 Fiscal Quarter Mapping: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Q1: September – November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Q2: December – February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Q3: March – May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Q4: June – August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02CBD-7D89-DC38-F511-20B3B604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5" y="1872002"/>
            <a:ext cx="454097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1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2F25B-1270-0C98-91B6-E74A6030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99" y="793936"/>
            <a:ext cx="4281596" cy="2324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0246C-28C2-EBC0-1519-C4F60E53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38" y="420369"/>
            <a:ext cx="3849894" cy="26977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47189F1-B9C2-6FE9-3999-F416F59F4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99" y="3576294"/>
            <a:ext cx="1055340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Insight: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Q1 (Sep–Nov)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the highest sales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21M (30.28%)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strong start to the fiscal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Q3 (Mar–May)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recorded the lowest sales 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13M (18.41%)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a potential dip in demand or operational slowdowns.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were relatively balanced across Q2 and Q4,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Q2 at 20M (28.85%)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 at 16M (22.46%)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consistent performance through mid and end of the fiscal cycle.</a:t>
            </a:r>
          </a:p>
        </p:txBody>
      </p:sp>
    </p:spTree>
    <p:extLst>
      <p:ext uri="{BB962C8B-B14F-4D97-AF65-F5344CB8AC3E}">
        <p14:creationId xmlns:p14="http://schemas.microsoft.com/office/powerpoint/2010/main" val="168872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C3350-BEB6-5CE4-E427-C7F23324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2" y="2010485"/>
            <a:ext cx="8199498" cy="347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40137-5A45-39B6-79E5-0DE93FF4661F}"/>
              </a:ext>
            </a:extLst>
          </p:cNvPr>
          <p:cNvSpPr txBox="1"/>
          <p:nvPr/>
        </p:nvSpPr>
        <p:spPr>
          <a:xfrm>
            <a:off x="237744" y="291931"/>
            <a:ext cx="1174089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Request: 9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Which channel helped to bring more gross sales in the fiscal year 2021 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 the percentage of contribution? The final output contains these fields,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channel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gross_sales_mln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percentage</a:t>
            </a:r>
            <a:endParaRPr lang="en-I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8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350E8-0C54-5CF0-D46F-010ED25B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8" y="1206179"/>
            <a:ext cx="4377688" cy="1884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898F8-42CA-5E92-568D-2031C163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290" y="537012"/>
            <a:ext cx="5118814" cy="2891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2B959-852E-C041-56AF-C83A78569F94}"/>
              </a:ext>
            </a:extLst>
          </p:cNvPr>
          <p:cNvSpPr txBox="1"/>
          <p:nvPr/>
        </p:nvSpPr>
        <p:spPr>
          <a:xfrm>
            <a:off x="870968" y="4187953"/>
            <a:ext cx="10769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Insight:</a:t>
            </a:r>
            <a:endParaRPr lang="en-US" sz="2000" dirty="0">
              <a:latin typeface="Adobe Garamond Pro Bold" panose="02020702060506020403" pitchFamily="18" charset="0"/>
            </a:endParaRPr>
          </a:p>
          <a:p>
            <a:r>
              <a:rPr lang="en-US" dirty="0" err="1">
                <a:latin typeface="Adobe Garamond Pro Bold" panose="02020702060506020403" pitchFamily="18" charset="0"/>
              </a:rPr>
              <a:t>AtliQ</a:t>
            </a:r>
            <a:r>
              <a:rPr lang="en-US" dirty="0">
                <a:latin typeface="Adobe Garamond Pro Bold" panose="02020702060506020403" pitchFamily="18" charset="0"/>
              </a:rPr>
              <a:t> Hardware heavily relies on the </a:t>
            </a:r>
            <a:r>
              <a:rPr lang="en-US" b="1" dirty="0">
                <a:latin typeface="Adobe Garamond Pro Bold" panose="02020702060506020403" pitchFamily="18" charset="0"/>
              </a:rPr>
              <a:t>Retailer channel</a:t>
            </a:r>
            <a:r>
              <a:rPr lang="en-US" dirty="0">
                <a:latin typeface="Adobe Garamond Pro Bold" panose="02020702060506020403" pitchFamily="18" charset="0"/>
              </a:rPr>
              <a:t>, which accounts for over </a:t>
            </a:r>
            <a:r>
              <a:rPr lang="en-US" b="1" dirty="0">
                <a:latin typeface="Adobe Garamond Pro Bold" panose="02020702060506020403" pitchFamily="18" charset="0"/>
              </a:rPr>
              <a:t>73% of total sales</a:t>
            </a:r>
            <a:r>
              <a:rPr lang="en-US" dirty="0">
                <a:latin typeface="Adobe Garamond Pro Bold" panose="02020702060506020403" pitchFamily="18" charset="0"/>
              </a:rPr>
              <a:t>, while </a:t>
            </a:r>
            <a:r>
              <a:rPr lang="en-US" b="1" dirty="0">
                <a:latin typeface="Adobe Garamond Pro Bold" panose="02020702060506020403" pitchFamily="18" charset="0"/>
              </a:rPr>
              <a:t>Direct</a:t>
            </a:r>
            <a:r>
              <a:rPr lang="en-US" dirty="0">
                <a:latin typeface="Adobe Garamond Pro Bold" panose="02020702060506020403" pitchFamily="18" charset="0"/>
              </a:rPr>
              <a:t> and </a:t>
            </a:r>
            <a:r>
              <a:rPr lang="en-US" b="1" dirty="0">
                <a:latin typeface="Adobe Garamond Pro Bold" panose="02020702060506020403" pitchFamily="18" charset="0"/>
              </a:rPr>
              <a:t>Distributor</a:t>
            </a:r>
            <a:r>
              <a:rPr lang="en-US" dirty="0">
                <a:latin typeface="Adobe Garamond Pro Bold" panose="02020702060506020403" pitchFamily="18" charset="0"/>
              </a:rPr>
              <a:t> channels contribute much less. This shows a strong dependence on retail partners for revenue.</a:t>
            </a:r>
            <a:endParaRPr lang="en-IN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4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4658F-8DE6-4F47-F1BB-DDEE53AB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5" y="2002536"/>
            <a:ext cx="11020677" cy="4261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F5034-40CA-145F-884A-904AFA6F5E7C}"/>
              </a:ext>
            </a:extLst>
          </p:cNvPr>
          <p:cNvSpPr txBox="1"/>
          <p:nvPr/>
        </p:nvSpPr>
        <p:spPr>
          <a:xfrm>
            <a:off x="146304" y="163887"/>
            <a:ext cx="121615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Request: 10 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 the Top 3 products in each division that have a high 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total_sold_quantity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fiscal_year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2021? The final output contains these 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fields,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division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product_code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product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total_sold_quantity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rank_order</a:t>
            </a:r>
            <a:endParaRPr lang="en-I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0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2E072-276D-2BF7-D95D-FDA69735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880" y="272171"/>
            <a:ext cx="5385224" cy="285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46CDE-6795-2CCB-554A-B85484C59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" y="354467"/>
            <a:ext cx="4403867" cy="25579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5BE617-A5D0-D1BD-1A34-D9640FE3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520" y="3124619"/>
            <a:ext cx="955548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b="1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Top Performing Division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&amp; 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best-performing division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2.07 million units sold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sales come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 Drive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Moderate Performer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&amp; 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1.27 million units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contributors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Gamers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Underperforming Division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division sold only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0.05 million units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products in this division have very low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068A88-B5DD-3BA7-D347-9A705DE2CB0B}"/>
              </a:ext>
            </a:extLst>
          </p:cNvPr>
          <p:cNvSpPr txBox="1"/>
          <p:nvPr/>
        </p:nvSpPr>
        <p:spPr>
          <a:xfrm>
            <a:off x="213269" y="169271"/>
            <a:ext cx="1210369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Roboto" panose="020F0502020204030204" pitchFamily="2" charset="0"/>
              </a:rPr>
              <a:t>Request : 1</a:t>
            </a:r>
          </a:p>
          <a:p>
            <a:pPr>
              <a:buNone/>
            </a:pPr>
            <a:endParaRPr lang="en-US" sz="1400" b="1" dirty="0">
              <a:solidFill>
                <a:srgbClr val="0070C0"/>
              </a:solidFill>
              <a:effectLst/>
              <a:latin typeface="Roboto" panose="020F0502020204030204" pitchFamily="2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Roboto" panose="020F0502020204030204" pitchFamily="2" charset="0"/>
              </a:rPr>
              <a:t>Provide the list of markets in which customer "Atliq Exclusive" operates its 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Roboto" panose="020F0502020204030204" pitchFamily="2" charset="0"/>
              </a:rPr>
              <a:t>business in the APAC region.</a:t>
            </a:r>
            <a:endParaRPr lang="en-IN" sz="1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67BCD-5D00-1ACF-2F2E-3A39EC6B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5" y="1581450"/>
            <a:ext cx="5474299" cy="2309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B4CEB-F236-EF32-6C9B-7EB69876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118" y="1514432"/>
            <a:ext cx="5544324" cy="293248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8D83D94-76CC-03F4-53DC-34BD888D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2" y="4189363"/>
            <a:ext cx="993952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Insight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All customers belong to "Atiq Exclusive" and use the "Brick &amp; Mortar"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Most channels are "Direct", except one "Retailer" entry for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Customers are spread across APAC, covering sub-zones: India, ROA, and ANZ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7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DC0EE-F0D9-F78E-51DC-A231712F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8" y="2093976"/>
            <a:ext cx="5288281" cy="3399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B67E13-02E4-3ABE-CAFD-79570526C314}"/>
              </a:ext>
            </a:extLst>
          </p:cNvPr>
          <p:cNvSpPr txBox="1"/>
          <p:nvPr/>
        </p:nvSpPr>
        <p:spPr>
          <a:xfrm>
            <a:off x="237744" y="210312"/>
            <a:ext cx="1144994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 : 2</a:t>
            </a:r>
          </a:p>
          <a:p>
            <a:pPr>
              <a:buNone/>
            </a:pPr>
            <a:endParaRPr lang="en-US" b="1" u="sng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What is the percentage of unique product increase in 2021 vs. 2020?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final output contains these fields,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unique_products_2020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unique_products_2021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percentage_chg</a:t>
            </a:r>
            <a:endParaRPr lang="en-IN" sz="14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D6A3C-750F-6C06-EAFC-0BDAFFF2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3976"/>
            <a:ext cx="5385753" cy="106076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83D5E5A-2416-6C3C-3EA4-7922B15C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39717"/>
            <a:ext cx="528828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Hardware increased its product offerings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51 in 2020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68 in 2021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showing a growth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17 unique products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This reflects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33.3% increase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indicating strategic expansion or diversification.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487FA-70DA-C525-532B-9A076E71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2290635"/>
            <a:ext cx="4148530" cy="2089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D0034-9DAA-DD30-AA1D-673DAEED482F}"/>
              </a:ext>
            </a:extLst>
          </p:cNvPr>
          <p:cNvSpPr txBox="1"/>
          <p:nvPr/>
        </p:nvSpPr>
        <p:spPr>
          <a:xfrm>
            <a:off x="219456" y="182202"/>
            <a:ext cx="11786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 : 3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Provide a report with all the unique product counts for each segment and sort them in descending order of product counts. The final output contains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 fields,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segment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product_count</a:t>
            </a:r>
            <a:endParaRPr lang="en-IN" sz="14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F2711-0B70-585C-A109-3EAB52D7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2" y="2290634"/>
            <a:ext cx="3788664" cy="20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EA577-FBEC-68EE-F600-F5C49872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" y="568315"/>
            <a:ext cx="7650480" cy="234999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A9BCE63-0A4A-88F6-8E62-1CB29531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360" y="3613666"/>
            <a:ext cx="855878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Notebook and Accessories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together make up the majority of the product lineup, indicating strong focus on portable and add-on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Networking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has the least number of products (only 9), suggesting it might be a less prioritized or emerging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product distribution shows a clear tilt toward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consumer-oriented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segments rather than enterprise hardware</a:t>
            </a:r>
          </a:p>
        </p:txBody>
      </p:sp>
    </p:spTree>
    <p:extLst>
      <p:ext uri="{BB962C8B-B14F-4D97-AF65-F5344CB8AC3E}">
        <p14:creationId xmlns:p14="http://schemas.microsoft.com/office/powerpoint/2010/main" val="398237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EBA04-0597-1D73-DFFA-C17EAE4D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4" y="1901952"/>
            <a:ext cx="10235918" cy="4215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F3558C-D4D1-6FA5-1E0A-D9F8C107CC81}"/>
              </a:ext>
            </a:extLst>
          </p:cNvPr>
          <p:cNvSpPr txBox="1"/>
          <p:nvPr/>
        </p:nvSpPr>
        <p:spPr>
          <a:xfrm>
            <a:off x="569214" y="118193"/>
            <a:ext cx="1130884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 : 4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Follow-up: Which segment had the most increase in unique products in 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2021 vs 2020? The final output contains these fields,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segment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product_count_2020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product_count_2021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difference</a:t>
            </a:r>
            <a:endParaRPr lang="en-I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0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7FA46-582D-49C9-1543-235D1196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2" y="597498"/>
            <a:ext cx="4100198" cy="2200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BEC9D-B47D-C407-AE02-9D8436A7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59" y="2332098"/>
            <a:ext cx="5446421" cy="32471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BA44ED-9006-3B22-336C-09717253A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0" y="3429000"/>
            <a:ext cx="47064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segments saw an increase in product count from 2020 to 2021, showing overall expansion in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Hardware's product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 had the highest growth in absolute numbers, rising from 69 to 103 products — a 49% increase.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 experienced the most significant percentage growth, more than tripling from 7 to 22 products.</a:t>
            </a:r>
          </a:p>
        </p:txBody>
      </p:sp>
    </p:spTree>
    <p:extLst>
      <p:ext uri="{BB962C8B-B14F-4D97-AF65-F5344CB8AC3E}">
        <p14:creationId xmlns:p14="http://schemas.microsoft.com/office/powerpoint/2010/main" val="29874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A1299-3783-3B53-DBB6-15C76A4ED7AB}"/>
              </a:ext>
            </a:extLst>
          </p:cNvPr>
          <p:cNvSpPr txBox="1"/>
          <p:nvPr/>
        </p:nvSpPr>
        <p:spPr>
          <a:xfrm>
            <a:off x="201168" y="128677"/>
            <a:ext cx="1054303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 : 5</a:t>
            </a:r>
            <a:endParaRPr lang="en-US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 the products that have the highest and lowest manufacturing costs. 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final output should contain these fields,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product_code</a:t>
            </a: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product 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manufacturing_cost</a:t>
            </a:r>
            <a:endParaRPr lang="en-IN" sz="1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8733D-8022-EC2F-4407-5FE1E4C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664209"/>
            <a:ext cx="6839712" cy="4544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4355B-A1F2-E2C0-1EE7-812FEA31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84" y="2405000"/>
            <a:ext cx="4582711" cy="15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3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F6959-9B22-8090-4E6E-1916B2F26F78}"/>
              </a:ext>
            </a:extLst>
          </p:cNvPr>
          <p:cNvSpPr txBox="1"/>
          <p:nvPr/>
        </p:nvSpPr>
        <p:spPr>
          <a:xfrm>
            <a:off x="91440" y="217438"/>
            <a:ext cx="115397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 : 6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a report which contains the top 5 customers who received an average high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pre_invoice_discount_pct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the fiscal year 2021 and in the 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Indian market. The final output contains these fields, </a:t>
            </a:r>
            <a:endParaRPr lang="en-US" sz="1400" dirty="0"/>
          </a:p>
          <a:p>
            <a:pPr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customer_code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</a:t>
            </a:r>
            <a:endParaRPr lang="en-US" sz="1400" dirty="0"/>
          </a:p>
          <a:p>
            <a:pPr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average_discount_percentage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C1BD5-36A7-045E-B2AE-C01B99F5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3" y="2074493"/>
            <a:ext cx="514607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78620-C172-B0A7-8F43-55DD20E8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583" y="2717377"/>
            <a:ext cx="6501384" cy="18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00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{92DC4C02-F1EF-4B1F-BCB9-914753A6C247}tf11437505_win32</Template>
  <TotalTime>121</TotalTime>
  <Words>877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Adobe Gothic Std B</vt:lpstr>
      <vt:lpstr>Adobe Garamond Pro Bold</vt:lpstr>
      <vt:lpstr>Aldhabi</vt:lpstr>
      <vt:lpstr>Arial</vt:lpstr>
      <vt:lpstr>Arial Narrow</vt:lpstr>
      <vt:lpstr>Arial-BoldMT</vt:lpstr>
      <vt:lpstr>Bahnschrift SemiBold SemiConden</vt:lpstr>
      <vt:lpstr>Calibri</vt:lpstr>
      <vt:lpstr>Georgia Pro Cond Light</vt:lpstr>
      <vt:lpstr>Roboto</vt:lpstr>
      <vt:lpstr>Speak Pro</vt:lpstr>
      <vt:lpstr>RetrospectVTI</vt:lpstr>
      <vt:lpstr>Consumer Goods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 vanan siva</dc:creator>
  <cp:lastModifiedBy>Tamil vanan siva</cp:lastModifiedBy>
  <cp:revision>2</cp:revision>
  <dcterms:created xsi:type="dcterms:W3CDTF">2025-04-08T08:30:11Z</dcterms:created>
  <dcterms:modified xsi:type="dcterms:W3CDTF">2025-04-08T13:15:06Z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