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7"/>
  </p:notesMasterIdLst>
  <p:handoutMasterIdLst>
    <p:handoutMasterId r:id="rId28"/>
  </p:handoutMasterIdLst>
  <p:sldIdLst>
    <p:sldId id="279" r:id="rId2"/>
    <p:sldId id="280" r:id="rId3"/>
    <p:sldId id="281" r:id="rId4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28832175" cy="162179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41" d="100"/>
          <a:sy n="41" d="100"/>
        </p:scale>
        <p:origin x="114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6E85B0-586D-04AA-369E-63F7C5E96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F7B4A-869F-777F-9A8A-CEF1C4223E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DCA6D-1083-4C46-A35C-1A4A104701AE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576E-8E5D-1395-8534-948F9FFFB2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4575-ED24-AD3D-CAC2-0AF92A212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C709-9B46-4914-AA1A-BFC2023C0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9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0AFEE-A5CC-4F76-83F1-518DAE0A95BE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D2D36-7511-4D77-89DE-6B90CD0ED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5983" y="7297263"/>
            <a:ext cx="26634918" cy="7815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427" y="2413131"/>
            <a:ext cx="25998026" cy="3488133"/>
          </a:xfrm>
          <a:effectLst/>
        </p:spPr>
        <p:txBody>
          <a:bodyPr anchor="b">
            <a:normAutofit/>
          </a:bodyPr>
          <a:lstStyle>
            <a:lvl1pPr>
              <a:defRPr sz="851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433" y="5901266"/>
            <a:ext cx="25998019" cy="1396000"/>
          </a:xfrm>
        </p:spPr>
        <p:txBody>
          <a:bodyPr anchor="t">
            <a:normAutofit/>
          </a:bodyPr>
          <a:lstStyle>
            <a:lvl1pPr marL="0" indent="0" algn="l">
              <a:buNone/>
              <a:defRPr sz="3784" cap="all">
                <a:solidFill>
                  <a:schemeClr val="accent2"/>
                </a:solidFill>
              </a:defRPr>
            </a:lvl1pPr>
            <a:lvl2pPr marL="1081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2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3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8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86885" y="14085162"/>
            <a:ext cx="6727508" cy="86345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76D73E-1039-4E4C-9521-34824400BD1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4428" y="14074932"/>
            <a:ext cx="16358121" cy="86345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68730" y="14085162"/>
            <a:ext cx="2403722" cy="86345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1041208" y="1452959"/>
            <a:ext cx="26744817" cy="2812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4429" y="1660469"/>
            <a:ext cx="26083318" cy="2397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9444-40A0-4E5B-8A6F-E50EFDB93AB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7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0903330" y="1418238"/>
            <a:ext cx="6874168" cy="137560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03329" y="1597968"/>
            <a:ext cx="4739535" cy="122570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2573" y="1597968"/>
            <a:ext cx="18673466" cy="1225700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68633" y="14085162"/>
            <a:ext cx="3140846" cy="86345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2FEEBC-BDC7-4BBA-B2A6-BA0F8C33EE2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2573" y="14074932"/>
            <a:ext cx="18673466" cy="8634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04614" y="14085162"/>
            <a:ext cx="2753139" cy="86345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041208" y="1452959"/>
            <a:ext cx="26744817" cy="28124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29" y="1660469"/>
            <a:ext cx="26083318" cy="2397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430" y="5156471"/>
            <a:ext cx="26083316" cy="86985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4120-5088-405B-A32A-318481D9DB9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68730" y="14085162"/>
            <a:ext cx="2489017" cy="86345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1059017" y="12159817"/>
            <a:ext cx="26701120" cy="297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32" y="7198285"/>
            <a:ext cx="26083316" cy="3541327"/>
          </a:xfrm>
        </p:spPr>
        <p:txBody>
          <a:bodyPr anchor="b">
            <a:normAutofit/>
          </a:bodyPr>
          <a:lstStyle>
            <a:lvl1pPr algn="l">
              <a:defRPr sz="8513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430" y="10739610"/>
            <a:ext cx="26083316" cy="1420204"/>
          </a:xfrm>
        </p:spPr>
        <p:txBody>
          <a:bodyPr anchor="t">
            <a:normAutofit/>
          </a:bodyPr>
          <a:lstStyle>
            <a:lvl1pPr marL="0" indent="0" algn="l">
              <a:buNone/>
              <a:defRPr sz="4257" cap="all">
                <a:solidFill>
                  <a:schemeClr val="accent2"/>
                </a:solidFill>
              </a:defRPr>
            </a:lvl1pPr>
            <a:lvl2pPr marL="1081187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2pPr>
            <a:lvl3pPr marL="216237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3243560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4pPr>
            <a:lvl5pPr marL="4324746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5pPr>
            <a:lvl6pPr marL="5405933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6pPr>
            <a:lvl7pPr marL="6487119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7pPr>
            <a:lvl8pPr marL="7568306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8pPr>
            <a:lvl9pPr marL="8649492" indent="0">
              <a:buNone/>
              <a:defRPr sz="3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3D36AF-E770-437B-8204-BAD493AF299B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1054678" y="1434389"/>
            <a:ext cx="26722820" cy="297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31" y="1725506"/>
            <a:ext cx="26083318" cy="2337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4431" y="5268816"/>
            <a:ext cx="12823105" cy="85914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4639" y="5268816"/>
            <a:ext cx="12823110" cy="85914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4793-5401-4B92-9822-3C15A9501557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1054678" y="1434389"/>
            <a:ext cx="26722820" cy="297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374431" y="1725506"/>
            <a:ext cx="26083318" cy="2337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135" y="5322944"/>
            <a:ext cx="12030138" cy="1267553"/>
          </a:xfrm>
        </p:spPr>
        <p:txBody>
          <a:bodyPr anchor="b">
            <a:noAutofit/>
          </a:bodyPr>
          <a:lstStyle>
            <a:lvl1pPr marL="0" indent="0">
              <a:buNone/>
              <a:defRPr sz="5203" b="0">
                <a:solidFill>
                  <a:schemeClr val="accent2"/>
                </a:solidFill>
              </a:defRPr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4433" y="6919572"/>
            <a:ext cx="12753839" cy="694072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27615" y="5322944"/>
            <a:ext cx="12030133" cy="1308625"/>
          </a:xfrm>
        </p:spPr>
        <p:txBody>
          <a:bodyPr anchor="b">
            <a:noAutofit/>
          </a:bodyPr>
          <a:lstStyle>
            <a:lvl1pPr marL="0" indent="0">
              <a:buNone/>
              <a:defRPr sz="5203" b="0">
                <a:solidFill>
                  <a:schemeClr val="accent2"/>
                </a:solidFill>
              </a:defRPr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03910" y="6919572"/>
            <a:ext cx="12753839" cy="694072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3DB8-041E-459E-B560-A1FA4B29411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212C-2741-4AA6-A66F-6956A7C8DF2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42146" y="1434389"/>
            <a:ext cx="26722820" cy="29768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1900" y="1725506"/>
            <a:ext cx="26083318" cy="23372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EB07-3823-43EF-8A74-761D20932C7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059017" y="12159814"/>
            <a:ext cx="26718478" cy="3014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30" y="12444356"/>
            <a:ext cx="11610070" cy="1630573"/>
          </a:xfrm>
        </p:spPr>
        <p:txBody>
          <a:bodyPr anchor="ctr"/>
          <a:lstStyle>
            <a:lvl1pPr algn="l">
              <a:defRPr sz="473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15" y="1421727"/>
            <a:ext cx="26705802" cy="9943573"/>
          </a:xfrm>
        </p:spPr>
        <p:txBody>
          <a:bodyPr anchor="ctr">
            <a:normAutofit/>
          </a:bodyPr>
          <a:lstStyle>
            <a:lvl1pPr>
              <a:defRPr sz="4730">
                <a:solidFill>
                  <a:schemeClr val="tx2"/>
                </a:solidFill>
              </a:defRPr>
            </a:lvl1pPr>
            <a:lvl2pPr>
              <a:defRPr sz="4257">
                <a:solidFill>
                  <a:schemeClr val="tx2"/>
                </a:solidFill>
              </a:defRPr>
            </a:lvl2pPr>
            <a:lvl3pPr>
              <a:defRPr sz="3784">
                <a:solidFill>
                  <a:schemeClr val="tx2"/>
                </a:solidFill>
              </a:defRPr>
            </a:lvl3pPr>
            <a:lvl4pPr>
              <a:defRPr sz="3311">
                <a:solidFill>
                  <a:schemeClr val="tx2"/>
                </a:solidFill>
              </a:defRPr>
            </a:lvl4pPr>
            <a:lvl5pPr>
              <a:defRPr sz="3311">
                <a:solidFill>
                  <a:schemeClr val="tx2"/>
                </a:solidFill>
              </a:defRPr>
            </a:lvl5pPr>
            <a:lvl6pPr>
              <a:defRPr sz="3311">
                <a:solidFill>
                  <a:schemeClr val="tx2"/>
                </a:solidFill>
              </a:defRPr>
            </a:lvl6pPr>
            <a:lvl7pPr>
              <a:defRPr sz="3311">
                <a:solidFill>
                  <a:schemeClr val="tx2"/>
                </a:solidFill>
              </a:defRPr>
            </a:lvl7pPr>
            <a:lvl8pPr>
              <a:defRPr sz="3311">
                <a:solidFill>
                  <a:schemeClr val="tx2"/>
                </a:solidFill>
              </a:defRPr>
            </a:lvl8pPr>
            <a:lvl9pPr>
              <a:defRPr sz="331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76151" y="12444357"/>
            <a:ext cx="13881602" cy="1630575"/>
          </a:xfrm>
        </p:spPr>
        <p:txBody>
          <a:bodyPr anchor="ctr">
            <a:normAutofit/>
          </a:bodyPr>
          <a:lstStyle>
            <a:lvl1pPr marL="0" indent="0" algn="r">
              <a:buNone/>
              <a:defRPr sz="2601">
                <a:solidFill>
                  <a:schemeClr val="bg1"/>
                </a:solidFill>
              </a:defRPr>
            </a:lvl1pPr>
            <a:lvl2pPr marL="1081187" indent="0">
              <a:buNone/>
              <a:defRPr sz="2601"/>
            </a:lvl2pPr>
            <a:lvl3pPr marL="2162373" indent="0">
              <a:buNone/>
              <a:defRPr sz="2365"/>
            </a:lvl3pPr>
            <a:lvl4pPr marL="3243560" indent="0">
              <a:buNone/>
              <a:defRPr sz="2128"/>
            </a:lvl4pPr>
            <a:lvl5pPr marL="4324746" indent="0">
              <a:buNone/>
              <a:defRPr sz="2128"/>
            </a:lvl5pPr>
            <a:lvl6pPr marL="5405933" indent="0">
              <a:buNone/>
              <a:defRPr sz="2128"/>
            </a:lvl6pPr>
            <a:lvl7pPr marL="6487119" indent="0">
              <a:buNone/>
              <a:defRPr sz="2128"/>
            </a:lvl7pPr>
            <a:lvl8pPr marL="7568306" indent="0">
              <a:buNone/>
              <a:defRPr sz="2128"/>
            </a:lvl8pPr>
            <a:lvl9pPr marL="8649492" indent="0">
              <a:buNone/>
              <a:defRPr sz="21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32E9C-98E7-405F-B91F-FA415F8B89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431" y="11098996"/>
            <a:ext cx="26083318" cy="1340230"/>
          </a:xfrm>
        </p:spPr>
        <p:txBody>
          <a:bodyPr anchor="b">
            <a:normAutofit/>
          </a:bodyPr>
          <a:lstStyle>
            <a:lvl1pPr algn="l">
              <a:defRPr sz="5676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9019" y="1418239"/>
            <a:ext cx="26701117" cy="8412242"/>
          </a:xfrm>
        </p:spPr>
        <p:txBody>
          <a:bodyPr anchor="t">
            <a:normAutofit/>
          </a:bodyPr>
          <a:lstStyle>
            <a:lvl1pPr marL="0" indent="0" algn="ctr">
              <a:buNone/>
              <a:defRPr sz="3784"/>
            </a:lvl1pPr>
            <a:lvl2pPr marL="1081187" indent="0">
              <a:buNone/>
              <a:defRPr sz="3784"/>
            </a:lvl2pPr>
            <a:lvl3pPr marL="2162373" indent="0">
              <a:buNone/>
              <a:defRPr sz="3784"/>
            </a:lvl3pPr>
            <a:lvl4pPr marL="3243560" indent="0">
              <a:buNone/>
              <a:defRPr sz="3784"/>
            </a:lvl4pPr>
            <a:lvl5pPr marL="4324746" indent="0">
              <a:buNone/>
              <a:defRPr sz="3784"/>
            </a:lvl5pPr>
            <a:lvl6pPr marL="5405933" indent="0">
              <a:buNone/>
              <a:defRPr sz="3784"/>
            </a:lvl6pPr>
            <a:lvl7pPr marL="6487119" indent="0">
              <a:buNone/>
              <a:defRPr sz="3784"/>
            </a:lvl7pPr>
            <a:lvl8pPr marL="7568306" indent="0">
              <a:buNone/>
              <a:defRPr sz="3784"/>
            </a:lvl8pPr>
            <a:lvl9pPr marL="8649492" indent="0">
              <a:buNone/>
              <a:defRPr sz="37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429" y="12439227"/>
            <a:ext cx="26083321" cy="1415746"/>
          </a:xfrm>
        </p:spPr>
        <p:txBody>
          <a:bodyPr>
            <a:normAutofit/>
          </a:bodyPr>
          <a:lstStyle>
            <a:lvl1pPr marL="0" indent="0">
              <a:buNone/>
              <a:defRPr sz="2838"/>
            </a:lvl1pPr>
            <a:lvl2pPr marL="1081187" indent="0">
              <a:buNone/>
              <a:defRPr sz="2838"/>
            </a:lvl2pPr>
            <a:lvl3pPr marL="2162373" indent="0">
              <a:buNone/>
              <a:defRPr sz="2365"/>
            </a:lvl3pPr>
            <a:lvl4pPr marL="3243560" indent="0">
              <a:buNone/>
              <a:defRPr sz="2128"/>
            </a:lvl4pPr>
            <a:lvl5pPr marL="4324746" indent="0">
              <a:buNone/>
              <a:defRPr sz="2128"/>
            </a:lvl5pPr>
            <a:lvl6pPr marL="5405933" indent="0">
              <a:buNone/>
              <a:defRPr sz="2128"/>
            </a:lvl6pPr>
            <a:lvl7pPr marL="6487119" indent="0">
              <a:buNone/>
              <a:defRPr sz="2128"/>
            </a:lvl7pPr>
            <a:lvl8pPr marL="7568306" indent="0">
              <a:buNone/>
              <a:defRPr sz="2128"/>
            </a:lvl8pPr>
            <a:lvl9pPr marL="8649492" indent="0">
              <a:buNone/>
              <a:defRPr sz="21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1D65-FD6F-4105-858D-4497033D0210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5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4429" y="1667488"/>
            <a:ext cx="26083318" cy="281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429" y="5524215"/>
            <a:ext cx="26083318" cy="833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86887" y="14085162"/>
            <a:ext cx="6727505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8">
                <a:solidFill>
                  <a:schemeClr val="accent2"/>
                </a:solidFill>
              </a:defRPr>
            </a:lvl1pPr>
          </a:lstStyle>
          <a:p>
            <a:fld id="{3261FD74-9B94-4C7F-8884-FCD5DD8A375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28" y="14074932"/>
            <a:ext cx="16358121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8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68730" y="14085162"/>
            <a:ext cx="2489022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8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5983" y="1081195"/>
            <a:ext cx="8757773" cy="224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018421" y="1072782"/>
            <a:ext cx="8757773" cy="23306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031265" y="1081193"/>
            <a:ext cx="8757773" cy="2162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8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1081187" rtl="0" eaLnBrk="1" latinLnBrk="0" hangingPunct="1">
        <a:spcBef>
          <a:spcPct val="0"/>
        </a:spcBef>
        <a:buNone/>
        <a:defRPr sz="6621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23629" indent="-723629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4257" kern="1200">
          <a:solidFill>
            <a:schemeClr val="tx2"/>
          </a:solidFill>
          <a:latin typeface="+mn-lt"/>
          <a:ea typeface="+mn-ea"/>
          <a:cs typeface="+mn-cs"/>
        </a:defRPr>
      </a:lvl1pPr>
      <a:lvl2pPr marL="1489824" indent="-723629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784" kern="1200">
          <a:solidFill>
            <a:schemeClr val="tx2"/>
          </a:solidFill>
          <a:latin typeface="+mn-lt"/>
          <a:ea typeface="+mn-ea"/>
          <a:cs typeface="+mn-cs"/>
        </a:defRPr>
      </a:lvl2pPr>
      <a:lvl3pPr marL="2128320" indent="-638496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311" kern="1200">
          <a:solidFill>
            <a:schemeClr val="tx2"/>
          </a:solidFill>
          <a:latin typeface="+mn-lt"/>
          <a:ea typeface="+mn-ea"/>
          <a:cs typeface="+mn-cs"/>
        </a:defRPr>
      </a:lvl3pPr>
      <a:lvl4pPr marL="2937082" indent="-55336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4pPr>
      <a:lvl5pPr marL="3788410" indent="-55336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5pPr>
      <a:lvl6pPr marL="4493120" indent="-54059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6pPr>
      <a:lvl7pPr marL="5202560" indent="-54059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7pPr>
      <a:lvl8pPr marL="5912000" indent="-54059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8pPr>
      <a:lvl9pPr marL="6621440" indent="-540593" algn="l" defTabSz="1081187" rtl="0" eaLnBrk="1" latinLnBrk="0" hangingPunct="1">
        <a:spcBef>
          <a:spcPct val="20000"/>
        </a:spcBef>
        <a:spcAft>
          <a:spcPts val="1419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38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187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373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560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4746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5933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119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306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49492" algn="l" defTabSz="1081187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ew%20folder\9%20.csv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file:///E:\New%20folder\9%20__.csv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file:///E:\New%20folder\10%20.cs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file:///E:\New%20folder\12%20.csv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oleObject" Target="file:///E:\New%20folder\13%20.cs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file:///E:\New%20folder\%7bYOY%7d.cs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3B78-B928-A79F-FE84-F8AE607A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b="1" cap="none" dirty="0"/>
              <a:t>A</a:t>
            </a:r>
            <a:r>
              <a:rPr lang="en-IN" sz="8900" b="1" cap="none" dirty="0"/>
              <a:t>mazon</a:t>
            </a:r>
            <a:br>
              <a:rPr lang="en-IN" sz="5400" b="1" dirty="0"/>
            </a:br>
            <a:r>
              <a:rPr lang="en-IN" sz="5400" b="1" dirty="0"/>
              <a:t> </a:t>
            </a:r>
            <a:br>
              <a:rPr lang="en-IN" dirty="0"/>
            </a:br>
            <a:r>
              <a:rPr lang="en-IN" sz="4800" dirty="0"/>
              <a:t>SQL PROJECT</a:t>
            </a:r>
          </a:p>
        </p:txBody>
      </p:sp>
      <p:pic>
        <p:nvPicPr>
          <p:cNvPr id="6" name="Content Placeholder 5" descr="A blue symbol with text&#10;&#10;AI-generated content may be incorrect.">
            <a:extLst>
              <a:ext uri="{FF2B5EF4-FFF2-40B4-BE49-F238E27FC236}">
                <a16:creationId xmlns:a16="http://schemas.microsoft.com/office/drawing/2014/main" id="{724A9E8A-DFA1-D921-E760-AF7237050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91507" y="6012464"/>
            <a:ext cx="8510954" cy="71041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71CE0-34BF-D5C1-AD51-9F5FEB4B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2677" y="5268814"/>
            <a:ext cx="14609257" cy="8591483"/>
          </a:xfrm>
        </p:spPr>
        <p:txBody>
          <a:bodyPr/>
          <a:lstStyle/>
          <a:p>
            <a:r>
              <a:rPr lang="en-US" b="1" i="0" dirty="0">
                <a:solidFill>
                  <a:srgbClr val="474747"/>
                </a:solidFill>
                <a:effectLst/>
                <a:latin typeface="Google Sans"/>
              </a:rPr>
              <a:t>Structured query language (SQL)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programming language for storing and processing information in a relational database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A relational database stores information in tabular form, with rows and columns representing different data attributes and the various relationships between the data values</a:t>
            </a:r>
            <a:endParaRPr lang="en-IN" dirty="0"/>
          </a:p>
        </p:txBody>
      </p:sp>
      <p:pic>
        <p:nvPicPr>
          <p:cNvPr id="8" name="Picture 7" descr="A yellow circle with a white letter&#10;&#10;AI-generated content may be incorrect.">
            <a:extLst>
              <a:ext uri="{FF2B5EF4-FFF2-40B4-BE49-F238E27FC236}">
                <a16:creationId xmlns:a16="http://schemas.microsoft.com/office/drawing/2014/main" id="{E1F40527-80EB-4416-5AFE-8D704CFA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855" y="1922573"/>
            <a:ext cx="2750710" cy="1828799"/>
          </a:xfrm>
          <a:prstGeom prst="rect">
            <a:avLst/>
          </a:prstGeom>
        </p:spPr>
      </p:pic>
      <p:pic>
        <p:nvPicPr>
          <p:cNvPr id="5" name="Picture 4" descr="A yellow arrow pointing down&#10;&#10;AI-generated content may be incorrect.">
            <a:extLst>
              <a:ext uri="{FF2B5EF4-FFF2-40B4-BE49-F238E27FC236}">
                <a16:creationId xmlns:a16="http://schemas.microsoft.com/office/drawing/2014/main" id="{18515A05-DA55-B320-22E0-091D9ADAE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28238" flipH="1">
            <a:off x="2904662" y="791721"/>
            <a:ext cx="701157" cy="369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E2012-0CAC-4A11-2C68-2EEFA17D6738}"/>
              </a:ext>
            </a:extLst>
          </p:cNvPr>
          <p:cNvSpPr txBox="1"/>
          <p:nvPr/>
        </p:nvSpPr>
        <p:spPr>
          <a:xfrm>
            <a:off x="5326951" y="1716670"/>
            <a:ext cx="14419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 E-Commerce </a:t>
            </a:r>
            <a:endParaRPr lang="en-IN" sz="5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09F30A-74C1-6000-0037-65C74B5B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BF445-7E6D-8513-DCF5-B6A1643D00D3}"/>
              </a:ext>
            </a:extLst>
          </p:cNvPr>
          <p:cNvSpPr txBox="1"/>
          <p:nvPr/>
        </p:nvSpPr>
        <p:spPr>
          <a:xfrm>
            <a:off x="2086708" y="1516463"/>
            <a:ext cx="233461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Least-Selling Categories by State</a:t>
            </a:r>
          </a:p>
          <a:p>
            <a:r>
              <a:rPr lang="en-US" sz="3200" dirty="0"/>
              <a:t>Identify the least-selling product category for each state.</a:t>
            </a:r>
          </a:p>
          <a:p>
            <a:r>
              <a:rPr lang="en-US" sz="3200" dirty="0"/>
              <a:t>Challenge: Include the total sales for that category within each state.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C9AB-7C73-C918-1E7D-B4525270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0" y="3878271"/>
            <a:ext cx="11863754" cy="11385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47B2F-3FFF-36DA-2740-B32B4983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489" y="4223610"/>
            <a:ext cx="10162264" cy="10823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1EA90-74BC-4BFD-92EE-340FC909270A}"/>
              </a:ext>
            </a:extLst>
          </p:cNvPr>
          <p:cNvSpPr txBox="1"/>
          <p:nvPr/>
        </p:nvSpPr>
        <p:spPr>
          <a:xfrm>
            <a:off x="16616729" y="3331701"/>
            <a:ext cx="11168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 total of 225 rows were retrieved from the database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18031-0969-F396-0156-0B0FFA56EEE1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77F35-2637-15C7-7B45-F485BF76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DD576C-7FC9-887A-520D-E76A25D20A67}"/>
              </a:ext>
            </a:extLst>
          </p:cNvPr>
          <p:cNvCxnSpPr>
            <a:cxnSpLocks/>
          </p:cNvCxnSpPr>
          <p:nvPr/>
        </p:nvCxnSpPr>
        <p:spPr>
          <a:xfrm>
            <a:off x="18255179" y="8488485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5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6936C-A9D4-0D25-402B-BBCE77E4F8EA}"/>
              </a:ext>
            </a:extLst>
          </p:cNvPr>
          <p:cNvSpPr txBox="1"/>
          <p:nvPr/>
        </p:nvSpPr>
        <p:spPr>
          <a:xfrm>
            <a:off x="2086708" y="1516463"/>
            <a:ext cx="233461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  </a:t>
            </a:r>
            <a:r>
              <a:rPr lang="en-US" sz="3600" b="1" dirty="0">
                <a:solidFill>
                  <a:srgbClr val="00B050"/>
                </a:solidFill>
              </a:rPr>
              <a:t>Inventory Stock Alerts</a:t>
            </a:r>
          </a:p>
          <a:p>
            <a:r>
              <a:rPr lang="en-US" sz="3200" dirty="0"/>
              <a:t>Query products with stock levels below a certain threshold (e.g., less than 10 units).</a:t>
            </a:r>
          </a:p>
          <a:p>
            <a:r>
              <a:rPr lang="en-US" sz="3200" dirty="0"/>
              <a:t>Challenge: Include last restock date and warehouse information.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7ACBF-6C9A-4922-FAAA-99222D09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4947138"/>
            <a:ext cx="12262338" cy="9964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6DF1A-C4C2-8F87-3031-58B2806B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786" y="4376319"/>
            <a:ext cx="12555506" cy="10535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6122A-6E9E-AA11-233E-F4C0D0AA07C5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97E69-67E1-AD75-EF82-CA97B940123A}"/>
              </a:ext>
            </a:extLst>
          </p:cNvPr>
          <p:cNvSpPr txBox="1"/>
          <p:nvPr/>
        </p:nvSpPr>
        <p:spPr>
          <a:xfrm>
            <a:off x="15479590" y="2816301"/>
            <a:ext cx="11265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There are 765 rows in total, and 51 rows have been retrieved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2B3893-01B1-CF54-4674-A1E1A930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7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D6916-B29D-F928-A89B-EAA30C80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467100"/>
            <a:ext cx="13923718" cy="1148151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5D541B-18DD-F298-CBF3-2DC91BD0E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64388"/>
              </p:ext>
            </p:extLst>
          </p:nvPr>
        </p:nvGraphicFramePr>
        <p:xfrm>
          <a:off x="23888510" y="1846958"/>
          <a:ext cx="1812269" cy="142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771764" progId="Excel.Sheet.8">
                  <p:link updateAutomatic="1"/>
                </p:oleObj>
              </mc:Choice>
              <mc:Fallback>
                <p:oleObj name="Worksheet" showAsIcon="1" r:id="rId3" imgW="914400" imgH="771764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88510" y="1846958"/>
                        <a:ext cx="1812269" cy="1426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76D5EA6-09AB-7B9F-1437-B7924D7DB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3306" y="3896587"/>
            <a:ext cx="12744446" cy="10188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087B89-E950-FC63-6AB9-971F10A9D7AF}"/>
              </a:ext>
            </a:extLst>
          </p:cNvPr>
          <p:cNvCxnSpPr>
            <a:cxnSpLocks/>
          </p:cNvCxnSpPr>
          <p:nvPr/>
        </p:nvCxnSpPr>
        <p:spPr>
          <a:xfrm>
            <a:off x="23374348" y="1476767"/>
            <a:ext cx="0" cy="844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A50741-A394-8F7B-9E2B-881CBFE39125}"/>
              </a:ext>
            </a:extLst>
          </p:cNvPr>
          <p:cNvSpPr txBox="1"/>
          <p:nvPr/>
        </p:nvSpPr>
        <p:spPr>
          <a:xfrm>
            <a:off x="23583775" y="1476767"/>
            <a:ext cx="342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Click here to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EB8CE-65EC-72E7-705F-E51DAC5592EF}"/>
              </a:ext>
            </a:extLst>
          </p:cNvPr>
          <p:cNvSpPr txBox="1"/>
          <p:nvPr/>
        </p:nvSpPr>
        <p:spPr>
          <a:xfrm>
            <a:off x="492369" y="1367654"/>
            <a:ext cx="209355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</a:rPr>
              <a:t> Shipping Delays </a:t>
            </a:r>
          </a:p>
          <a:p>
            <a:r>
              <a:rPr lang="en-IN" sz="3200" dirty="0"/>
              <a:t> Identify orders where the </a:t>
            </a:r>
            <a:r>
              <a:rPr lang="en-IN" sz="3200" b="1" dirty="0"/>
              <a:t>days to ship </a:t>
            </a:r>
            <a:r>
              <a:rPr lang="en-IN" sz="3200" dirty="0"/>
              <a:t>after the order date.</a:t>
            </a:r>
          </a:p>
          <a:p>
            <a:r>
              <a:rPr lang="en-IN" sz="3200" dirty="0"/>
              <a:t>Challenge: Include customer, order details, and delivery provider.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3A467-B489-29FA-0208-8531F9CF4B85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F951F-80D3-B34F-A135-623BEF92E6FF}"/>
              </a:ext>
            </a:extLst>
          </p:cNvPr>
          <p:cNvSpPr txBox="1"/>
          <p:nvPr/>
        </p:nvSpPr>
        <p:spPr>
          <a:xfrm>
            <a:off x="15747012" y="3011505"/>
            <a:ext cx="728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Total orders 21689 rows were retrieved </a:t>
            </a:r>
            <a:endParaRPr lang="en-IN" sz="28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E094E4-1AF7-D12B-29E1-442A4C702D70}"/>
              </a:ext>
            </a:extLst>
          </p:cNvPr>
          <p:cNvCxnSpPr>
            <a:cxnSpLocks/>
          </p:cNvCxnSpPr>
          <p:nvPr/>
        </p:nvCxnSpPr>
        <p:spPr>
          <a:xfrm>
            <a:off x="11743156" y="6293339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F0E4-76E0-2FAD-C798-24A26A29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78D2F-2B43-CFCB-1A0C-D65B093563FA}"/>
              </a:ext>
            </a:extLst>
          </p:cNvPr>
          <p:cNvSpPr txBox="1"/>
          <p:nvPr/>
        </p:nvSpPr>
        <p:spPr>
          <a:xfrm>
            <a:off x="2190750" y="1572310"/>
            <a:ext cx="196310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                           </a:t>
            </a:r>
            <a:r>
              <a:rPr lang="en-IN" sz="4400" b="1" dirty="0">
                <a:solidFill>
                  <a:srgbClr val="00B050"/>
                </a:solidFill>
              </a:rPr>
              <a:t>Payment Success Rate</a:t>
            </a:r>
          </a:p>
          <a:p>
            <a:r>
              <a:rPr lang="en-IN" sz="3200" dirty="0"/>
              <a:t> Calculate the percentage of successful payments across all orders.</a:t>
            </a:r>
          </a:p>
          <a:p>
            <a:r>
              <a:rPr lang="en-IN" sz="3200" dirty="0"/>
              <a:t>Challenge: Include breakdowns by payment status (e.g., failed, pending).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51AE3-387C-42AA-8EB9-FDD89C78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3" y="4347181"/>
            <a:ext cx="13270522" cy="752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036A-457C-D9FA-5B45-42E50D35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756" y="6036108"/>
            <a:ext cx="12087419" cy="3463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8CCDE-6071-B998-5D07-2E394A9A77FF}"/>
              </a:ext>
            </a:extLst>
          </p:cNvPr>
          <p:cNvSpPr txBox="1"/>
          <p:nvPr/>
        </p:nvSpPr>
        <p:spPr>
          <a:xfrm>
            <a:off x="17006056" y="5215255"/>
            <a:ext cx="911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Total orders 21689 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2AF4F-1C0F-0B03-8E96-47806963DD92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005E-49E7-39EC-2866-8A3C8162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E8541D-3870-BC7D-AAA8-99D3B724D120}"/>
              </a:ext>
            </a:extLst>
          </p:cNvPr>
          <p:cNvCxnSpPr>
            <a:cxnSpLocks/>
          </p:cNvCxnSpPr>
          <p:nvPr/>
        </p:nvCxnSpPr>
        <p:spPr>
          <a:xfrm>
            <a:off x="12801600" y="7137401"/>
            <a:ext cx="268209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7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D617-33C4-87D8-D523-76596E5E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ECD6E-8062-278E-DB36-3DA56E6E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3333750"/>
            <a:ext cx="21265662" cy="11248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7624C-8054-FAB7-5CF8-7A3BCD2E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093" y="7677951"/>
            <a:ext cx="12489814" cy="690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25ECC-8F15-F17E-B4B1-7FAFC43B3C0A}"/>
              </a:ext>
            </a:extLst>
          </p:cNvPr>
          <p:cNvSpPr txBox="1"/>
          <p:nvPr/>
        </p:nvSpPr>
        <p:spPr>
          <a:xfrm>
            <a:off x="6353175" y="1635720"/>
            <a:ext cx="144208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Seller Performance  Based Upon their Orders</a:t>
            </a:r>
          </a:p>
          <a:p>
            <a:pPr algn="ctr"/>
            <a:r>
              <a:rPr lang="en-IN" dirty="0"/>
              <a:t>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E59FA1-B460-B316-486A-BF9466478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99025"/>
              </p:ext>
            </p:extLst>
          </p:nvPr>
        </p:nvGraphicFramePr>
        <p:xfrm>
          <a:off x="22988587" y="3086100"/>
          <a:ext cx="3364089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64" progId="Excel.Sheet.8">
                  <p:link updateAutomatic="1"/>
                </p:oleObj>
              </mc:Choice>
              <mc:Fallback>
                <p:oleObj name="Worksheet" showAsIcon="1" r:id="rId4" imgW="914400" imgH="771764" progId="Excel.Sheet.8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A72A0B8-0DE0-45D2-A758-6CF4E1551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88587" y="3086100"/>
                        <a:ext cx="3364089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ACE8A0-BAE2-DAD2-366E-57A039B86733}"/>
              </a:ext>
            </a:extLst>
          </p:cNvPr>
          <p:cNvSpPr txBox="1"/>
          <p:nvPr/>
        </p:nvSpPr>
        <p:spPr>
          <a:xfrm>
            <a:off x="23126700" y="2423180"/>
            <a:ext cx="37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Click here to 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C0B3F0-2B41-DE19-43E5-FFA9F6CF82C6}"/>
              </a:ext>
            </a:extLst>
          </p:cNvPr>
          <p:cNvCxnSpPr>
            <a:cxnSpLocks/>
          </p:cNvCxnSpPr>
          <p:nvPr/>
        </p:nvCxnSpPr>
        <p:spPr>
          <a:xfrm>
            <a:off x="22745698" y="2283540"/>
            <a:ext cx="0" cy="802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D69553-DC97-4D12-20B7-C6E15828FEBA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5045EBB-478E-9894-4B68-1F4799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4340CF1-9F17-7D2A-2D48-18A29C82FC3E}"/>
              </a:ext>
            </a:extLst>
          </p:cNvPr>
          <p:cNvCxnSpPr>
            <a:cxnSpLocks/>
          </p:cNvCxnSpPr>
          <p:nvPr/>
        </p:nvCxnSpPr>
        <p:spPr>
          <a:xfrm flipV="1">
            <a:off x="10081846" y="13458092"/>
            <a:ext cx="2250831" cy="177567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2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60EFF-A6CC-7339-C026-009142D6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3736"/>
            <a:ext cx="17678400" cy="12328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5C3DF-358D-D137-676F-014A62F20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693" y="4149527"/>
            <a:ext cx="11461058" cy="11244879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CBF642C-B61A-DA79-0DD3-19E92B9D7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76636"/>
              </p:ext>
            </p:extLst>
          </p:nvPr>
        </p:nvGraphicFramePr>
        <p:xfrm>
          <a:off x="25240993" y="2352313"/>
          <a:ext cx="2343981" cy="16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64" progId="Excel.Sheet.8">
                  <p:link updateAutomatic="1"/>
                </p:oleObj>
              </mc:Choice>
              <mc:Fallback>
                <p:oleObj name="Worksheet" showAsIcon="1" r:id="rId4" imgW="914400" imgH="771764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40993" y="2352313"/>
                        <a:ext cx="2343981" cy="168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133E3F-BBB9-EDD4-F286-F8A4FA2BAEBF}"/>
              </a:ext>
            </a:extLst>
          </p:cNvPr>
          <p:cNvSpPr txBox="1"/>
          <p:nvPr/>
        </p:nvSpPr>
        <p:spPr>
          <a:xfrm>
            <a:off x="25117544" y="1623080"/>
            <a:ext cx="37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Click here to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BA0124-19A4-801F-3A82-7DE884B61ECD}"/>
              </a:ext>
            </a:extLst>
          </p:cNvPr>
          <p:cNvCxnSpPr>
            <a:cxnSpLocks/>
          </p:cNvCxnSpPr>
          <p:nvPr/>
        </p:nvCxnSpPr>
        <p:spPr>
          <a:xfrm>
            <a:off x="24936448" y="1623080"/>
            <a:ext cx="0" cy="802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517429-289F-B116-EA8D-373C32B8904D}"/>
              </a:ext>
            </a:extLst>
          </p:cNvPr>
          <p:cNvSpPr txBox="1"/>
          <p:nvPr/>
        </p:nvSpPr>
        <p:spPr>
          <a:xfrm>
            <a:off x="1638302" y="1644610"/>
            <a:ext cx="196595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</a:rPr>
              <a:t>  </a:t>
            </a:r>
            <a:r>
              <a:rPr lang="en-IN" sz="4400" b="1" dirty="0">
                <a:solidFill>
                  <a:srgbClr val="00B050"/>
                </a:solidFill>
              </a:rPr>
              <a:t>Product Profit Margin </a:t>
            </a:r>
          </a:p>
          <a:p>
            <a:r>
              <a:rPr lang="en-IN" sz="3200" dirty="0"/>
              <a:t>Calculate the profit margin for each product (difference between price and cost of goods sold).</a:t>
            </a:r>
          </a:p>
          <a:p>
            <a:r>
              <a:rPr lang="en-IN" sz="3200" dirty="0"/>
              <a:t>Challenge: Rank products by their profit margin, showing highest to lowest.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DD344-CB3C-F32E-84D9-17C7216240AC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895B77-44C2-C33F-AAC6-F9235B9E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A7167C-FF2F-A66F-09D0-BCCED6231E94}"/>
              </a:ext>
            </a:extLst>
          </p:cNvPr>
          <p:cNvCxnSpPr>
            <a:cxnSpLocks/>
          </p:cNvCxnSpPr>
          <p:nvPr/>
        </p:nvCxnSpPr>
        <p:spPr>
          <a:xfrm>
            <a:off x="12212080" y="7559431"/>
            <a:ext cx="384853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17089-90EB-156C-28F3-598C1142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4347539"/>
            <a:ext cx="16365416" cy="1082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649F6-3876-DE29-CA58-83CFF632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37" y="4051838"/>
            <a:ext cx="11676185" cy="1082212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B33C51-660E-76F3-3FB9-9E078CE5E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27787"/>
              </p:ext>
            </p:extLst>
          </p:nvPr>
        </p:nvGraphicFramePr>
        <p:xfrm>
          <a:off x="24170129" y="2212161"/>
          <a:ext cx="2043112" cy="196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64" progId="Excel.Sheet.8">
                  <p:link updateAutomatic="1"/>
                </p:oleObj>
              </mc:Choice>
              <mc:Fallback>
                <p:oleObj name="Worksheet" showAsIcon="1" r:id="rId4" imgW="914400" imgH="771764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70129" y="2212161"/>
                        <a:ext cx="2043112" cy="196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1B53A5-C1C8-156F-9ED7-1D6E9A5F985D}"/>
              </a:ext>
            </a:extLst>
          </p:cNvPr>
          <p:cNvSpPr txBox="1"/>
          <p:nvPr/>
        </p:nvSpPr>
        <p:spPr>
          <a:xfrm>
            <a:off x="23743121" y="1582327"/>
            <a:ext cx="37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Click here to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37F04C-86F3-4F28-714F-A6701E4B961D}"/>
              </a:ext>
            </a:extLst>
          </p:cNvPr>
          <p:cNvCxnSpPr>
            <a:cxnSpLocks/>
          </p:cNvCxnSpPr>
          <p:nvPr/>
        </p:nvCxnSpPr>
        <p:spPr>
          <a:xfrm>
            <a:off x="23685971" y="1582327"/>
            <a:ext cx="0" cy="802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9775B-5AC4-44D2-D816-E81368432C16}"/>
              </a:ext>
            </a:extLst>
          </p:cNvPr>
          <p:cNvSpPr txBox="1"/>
          <p:nvPr/>
        </p:nvSpPr>
        <p:spPr>
          <a:xfrm>
            <a:off x="4180538" y="14578259"/>
            <a:ext cx="133102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Out of the 765 registered products, 750 have been ordered at least once, resulting in an order conversion rate of approximately 98.04%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5C78C-612E-B15D-24AB-38C7A6DACD5B}"/>
              </a:ext>
            </a:extLst>
          </p:cNvPr>
          <p:cNvSpPr txBox="1"/>
          <p:nvPr/>
        </p:nvSpPr>
        <p:spPr>
          <a:xfrm>
            <a:off x="281353" y="1743616"/>
            <a:ext cx="25626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00B050"/>
                </a:solidFill>
              </a:rPr>
              <a:t>  </a:t>
            </a:r>
            <a:r>
              <a:rPr lang="en-IN" sz="4400" b="1" dirty="0">
                <a:solidFill>
                  <a:srgbClr val="00B050"/>
                </a:solidFill>
              </a:rPr>
              <a:t>Most Returned Products </a:t>
            </a:r>
          </a:p>
          <a:p>
            <a:r>
              <a:rPr lang="en-IN" sz="3200" dirty="0"/>
              <a:t> Query the products by the number of returns.</a:t>
            </a:r>
          </a:p>
          <a:p>
            <a:r>
              <a:rPr lang="en-IN" sz="3200" dirty="0"/>
              <a:t>Challenge: Display the return rate as a percentage of total units sold for each product.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A88BB-479C-8C08-F67D-F8E9165C2DF6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E2E63C-758B-252A-A11C-7F6EFFDD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CACED9-06A2-36E7-5D1C-96C404EDF192}"/>
              </a:ext>
            </a:extLst>
          </p:cNvPr>
          <p:cNvCxnSpPr>
            <a:cxnSpLocks/>
          </p:cNvCxnSpPr>
          <p:nvPr/>
        </p:nvCxnSpPr>
        <p:spPr>
          <a:xfrm>
            <a:off x="12761449" y="6316785"/>
            <a:ext cx="330927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7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291AF-A494-CD67-3515-C7E989E5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4660700"/>
            <a:ext cx="15539713" cy="1060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E5D55-F698-E4AF-F906-2CFB272F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743" y="4176152"/>
            <a:ext cx="12267425" cy="11087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2D513-D463-8762-091D-B86C1E2EFADD}"/>
              </a:ext>
            </a:extLst>
          </p:cNvPr>
          <p:cNvSpPr txBox="1"/>
          <p:nvPr/>
        </p:nvSpPr>
        <p:spPr>
          <a:xfrm>
            <a:off x="1809750" y="1798419"/>
            <a:ext cx="2430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    Customers by Orders in Each State   </a:t>
            </a:r>
          </a:p>
          <a:p>
            <a:r>
              <a:rPr lang="en-IN" sz="3200" dirty="0"/>
              <a:t>Identify the customers with the highest number of orders for each state.</a:t>
            </a:r>
          </a:p>
          <a:p>
            <a:r>
              <a:rPr lang="en-IN" sz="3200" dirty="0"/>
              <a:t>Challenge: Include the number of orders and total sales for each customer.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F1DADA-3D97-C232-540B-089AC04CE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99079"/>
              </p:ext>
            </p:extLst>
          </p:nvPr>
        </p:nvGraphicFramePr>
        <p:xfrm>
          <a:off x="24688800" y="2398583"/>
          <a:ext cx="1976438" cy="196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64" progId="Excel.Sheet.8">
                  <p:link updateAutomatic="1"/>
                </p:oleObj>
              </mc:Choice>
              <mc:Fallback>
                <p:oleObj name="Worksheet" showAsIcon="1" r:id="rId4" imgW="914400" imgH="771764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88800" y="2398583"/>
                        <a:ext cx="1976438" cy="196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86A19E-2421-9601-C45B-F9DD0D5EF4FD}"/>
              </a:ext>
            </a:extLst>
          </p:cNvPr>
          <p:cNvSpPr txBox="1"/>
          <p:nvPr/>
        </p:nvSpPr>
        <p:spPr>
          <a:xfrm>
            <a:off x="24117300" y="1798419"/>
            <a:ext cx="37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Click here to view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9AA97-1A7D-4536-3BE4-AC66B08B8768}"/>
              </a:ext>
            </a:extLst>
          </p:cNvPr>
          <p:cNvCxnSpPr>
            <a:cxnSpLocks/>
          </p:cNvCxnSpPr>
          <p:nvPr/>
        </p:nvCxnSpPr>
        <p:spPr>
          <a:xfrm>
            <a:off x="23983950" y="1798419"/>
            <a:ext cx="0" cy="802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0CB233-6650-49FC-F5B6-2FE00F49FF5A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F6256-3314-5189-6256-1CBB096E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C3237E-56C7-D001-B790-EFEA50F6DC00}"/>
              </a:ext>
            </a:extLst>
          </p:cNvPr>
          <p:cNvCxnSpPr>
            <a:cxnSpLocks/>
          </p:cNvCxnSpPr>
          <p:nvPr/>
        </p:nvCxnSpPr>
        <p:spPr>
          <a:xfrm>
            <a:off x="12129211" y="4980355"/>
            <a:ext cx="294666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0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82D7A-4CD0-02DE-B4DD-FC81F5B9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4875"/>
            <a:ext cx="16763999" cy="10012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00BC-221D-2569-AA98-06E58854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49" y="8255094"/>
            <a:ext cx="12811126" cy="5345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EA2DA-BD29-D28C-0847-62705C30A2B9}"/>
              </a:ext>
            </a:extLst>
          </p:cNvPr>
          <p:cNvSpPr txBox="1"/>
          <p:nvPr/>
        </p:nvSpPr>
        <p:spPr>
          <a:xfrm>
            <a:off x="1657350" y="1781860"/>
            <a:ext cx="24174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4400" b="1" dirty="0">
                <a:solidFill>
                  <a:srgbClr val="00B050"/>
                </a:solidFill>
              </a:rPr>
              <a:t>Revenue by Shipping Provider  </a:t>
            </a:r>
          </a:p>
          <a:p>
            <a:r>
              <a:rPr lang="en-IN" sz="3200" dirty="0"/>
              <a:t> Calculate the total revenue handled by each shipping provider.</a:t>
            </a:r>
          </a:p>
          <a:p>
            <a:r>
              <a:rPr lang="en-IN" sz="3200" b="1" dirty="0"/>
              <a:t>Challenge: </a:t>
            </a:r>
            <a:r>
              <a:rPr lang="en-IN" sz="3200" dirty="0"/>
              <a:t>Include the total number of orders handled and the average delivery time for each provider.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6FDB2-4FBC-2512-6073-B7455931A874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62CDA-AA93-8190-F44F-13556B44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B11811-9AF9-5361-C491-3BD9955937C2}"/>
              </a:ext>
            </a:extLst>
          </p:cNvPr>
          <p:cNvCxnSpPr>
            <a:cxnSpLocks/>
          </p:cNvCxnSpPr>
          <p:nvPr/>
        </p:nvCxnSpPr>
        <p:spPr>
          <a:xfrm>
            <a:off x="12226292" y="10841894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DE2C0-E7A3-F8B4-8234-2DDE28ABF96C}"/>
              </a:ext>
            </a:extLst>
          </p:cNvPr>
          <p:cNvSpPr txBox="1"/>
          <p:nvPr/>
        </p:nvSpPr>
        <p:spPr>
          <a:xfrm>
            <a:off x="23472814" y="1631600"/>
            <a:ext cx="371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Click here to view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3268B9-D466-7D0C-2EC6-663CA310C8DF}"/>
              </a:ext>
            </a:extLst>
          </p:cNvPr>
          <p:cNvCxnSpPr>
            <a:cxnSpLocks/>
          </p:cNvCxnSpPr>
          <p:nvPr/>
        </p:nvCxnSpPr>
        <p:spPr>
          <a:xfrm>
            <a:off x="23091980" y="1631600"/>
            <a:ext cx="0" cy="802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042ABED-A55A-F36F-4D12-11F74317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9244"/>
            <a:ext cx="14416088" cy="11528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13A3B-4FF6-29D7-BEB5-8CF13174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332" y="4881862"/>
            <a:ext cx="14747868" cy="11336038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7C53E4B-1665-DCFD-3DDB-618CA83DD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51336"/>
              </p:ext>
            </p:extLst>
          </p:nvPr>
        </p:nvGraphicFramePr>
        <p:xfrm>
          <a:off x="23472814" y="2389984"/>
          <a:ext cx="2913267" cy="229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764" progId="Excel.Sheet.8">
                  <p:link updateAutomatic="1"/>
                </p:oleObj>
              </mc:Choice>
              <mc:Fallback>
                <p:oleObj name="Worksheet" showAsIcon="1" r:id="rId4" imgW="914400" imgH="771764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72814" y="2389984"/>
                        <a:ext cx="2913267" cy="229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48C399-326F-9018-A6EB-6501F344AAFF}"/>
              </a:ext>
            </a:extLst>
          </p:cNvPr>
          <p:cNvSpPr txBox="1"/>
          <p:nvPr/>
        </p:nvSpPr>
        <p:spPr>
          <a:xfrm>
            <a:off x="257908" y="1693154"/>
            <a:ext cx="232149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YOY revenue ratio</a:t>
            </a:r>
          </a:p>
          <a:p>
            <a:r>
              <a:rPr lang="en-IN" sz="2400" dirty="0"/>
              <a:t> </a:t>
            </a:r>
            <a:r>
              <a:rPr lang="en-IN" sz="3200" dirty="0"/>
              <a:t>compare to last year(2022) and current_year(2023) </a:t>
            </a:r>
          </a:p>
          <a:p>
            <a:r>
              <a:rPr lang="en-IN" sz="3200" b="1" dirty="0"/>
              <a:t>Challenge:  </a:t>
            </a:r>
            <a:r>
              <a:rPr lang="en-IN" sz="3200" dirty="0"/>
              <a:t>Return product_id, product_name, category_name, 2022 revenue and 2023 revenue decrease ratio at end Round the result    </a:t>
            </a:r>
          </a:p>
          <a:p>
            <a:r>
              <a:rPr lang="en-IN" sz="3200" dirty="0"/>
              <a:t> Note: Decrease ratio = cr-ls/ls* 100 (cs = current_year ls=last_year)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7A1AD-A27A-187C-1F79-860F6006094C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D4C48-FC9D-C7FD-81C2-E385FF39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30F1B-0035-77F8-C227-BD892350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30" y="1950442"/>
            <a:ext cx="20515385" cy="129266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Amazon E-Commerce Data Analysis &amp; Optimization</a:t>
            </a:r>
          </a:p>
          <a:p>
            <a:pPr>
              <a:buNone/>
            </a:pPr>
            <a:endParaRPr lang="en-US" sz="2800" b="1" dirty="0"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b="1" dirty="0">
                <a:ln w="0"/>
                <a:solidFill>
                  <a:schemeClr val="accent1"/>
                </a:solidFill>
                <a:latin typeface="Bookman Old Style" panose="02050604050505020204" pitchFamily="18" charset="0"/>
                <a:cs typeface="Aldhabi" panose="01000000000000000000" pitchFamily="2" charset="-78"/>
              </a:rPr>
              <a:t>Project Overview:</a:t>
            </a:r>
          </a:p>
          <a:p>
            <a:pPr>
              <a:buNone/>
            </a:pP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This project focuses on analyzing Amazon's e-commerce data using advanced SQL techniques. </a:t>
            </a:r>
          </a:p>
          <a:p>
            <a:pPr>
              <a:buNone/>
            </a:pP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The goal is to optimize database queries, extract key business insights, and</a:t>
            </a:r>
          </a:p>
          <a:p>
            <a:pPr>
              <a:buNone/>
            </a:pP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enhance decision-making for sales, orders, and seller performance.</a:t>
            </a:r>
          </a:p>
          <a:p>
            <a:pPr>
              <a:buNone/>
            </a:pPr>
            <a:endParaRPr lang="en-US" sz="2800" dirty="0">
              <a:latin typeface="Bookman Old Style" panose="02050604050505020204" pitchFamily="18" charset="0"/>
              <a:cs typeface="Aldhabi" panose="01000000000000000000" pitchFamily="2" charset="-78"/>
            </a:endParaRPr>
          </a:p>
          <a:p>
            <a:pPr>
              <a:buNone/>
            </a:pPr>
            <a:r>
              <a:rPr lang="en-US" sz="3200" b="1" dirty="0">
                <a:ln w="0"/>
                <a:solidFill>
                  <a:schemeClr val="accent1"/>
                </a:solidFill>
                <a:latin typeface="Bookman Old Style" panose="02050604050505020204" pitchFamily="18" charset="0"/>
                <a:cs typeface="Aldhabi" panose="01000000000000000000" pitchFamily="2" charset="-78"/>
              </a:rPr>
              <a:t>Key Topics Covered: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Aldhabi" panose="01000000000000000000" pitchFamily="2" charset="-78"/>
              </a:rPr>
              <a:t>Problem Statements </a:t>
            </a: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– Addressing 20 key business challenges in e-commerce data analytics.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Aldhabi" panose="01000000000000000000" pitchFamily="2" charset="-78"/>
              </a:rPr>
              <a:t>Joins</a:t>
            </a:r>
            <a:r>
              <a:rPr lang="en-US" sz="2400" dirty="0">
                <a:latin typeface="Bookman Old Style" panose="02050604050505020204" pitchFamily="18" charset="0"/>
                <a:cs typeface="Aldhabi" panose="01000000000000000000" pitchFamily="2" charset="-78"/>
              </a:rPr>
              <a:t> </a:t>
            </a: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– Combining multiple tables (orders, products, sellers, customers) to generate meaningful insights.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Aldhabi" panose="01000000000000000000" pitchFamily="2" charset="-78"/>
              </a:rPr>
              <a:t>Common Table Expressions (CTEs</a:t>
            </a: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) – Simplifying complex queries for improved readability and efficiency.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Aldhabi" panose="01000000000000000000" pitchFamily="2" charset="-78"/>
              </a:rPr>
              <a:t>Stored Procedures </a:t>
            </a: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– Automating tasks such as identifying inactive sellers, analyzing product performance, and tracking order trends.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  <a:cs typeface="Aldhabi" panose="01000000000000000000" pitchFamily="2" charset="-78"/>
              </a:rPr>
              <a:t>Functions </a:t>
            </a: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– Creating reusable SQL functions for calculations and data transformations.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ookman Old Style" panose="02050604050505020204" pitchFamily="18" charset="0"/>
              <a:cs typeface="Aldhabi" panose="01000000000000000000" pitchFamily="2" charset="-78"/>
            </a:endParaRPr>
          </a:p>
          <a:p>
            <a:pPr>
              <a:buNone/>
            </a:pPr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  <a:cs typeface="Aldhabi" panose="01000000000000000000" pitchFamily="2" charset="-78"/>
              </a:rPr>
              <a:t>Project Objectives:</a:t>
            </a:r>
          </a:p>
          <a:p>
            <a:pPr>
              <a:buNone/>
            </a:pP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✅ Identify inactive sellers who haven't received orders in the last 6 months.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✅ Analyze product performance by calculating total sales, order count, and quantity sold.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✅ Track order trends based on status (Completed, Pending, Canceled) and yearly performance.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✅ Optimize SQL queries to enhance performance and reduce execution time.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✅ Automate data retrieval using stored procedures and functions.</a:t>
            </a:r>
          </a:p>
          <a:p>
            <a:pPr>
              <a:buNone/>
            </a:pPr>
            <a:endParaRPr lang="en-US" sz="3200" dirty="0">
              <a:latin typeface="Bookman Old Style" panose="02050604050505020204" pitchFamily="18" charset="0"/>
              <a:cs typeface="Aldhabi" panose="01000000000000000000" pitchFamily="2" charset="-78"/>
            </a:endParaRPr>
          </a:p>
          <a:p>
            <a:pPr>
              <a:buNone/>
            </a:pPr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  <a:cs typeface="Aldhabi" panose="01000000000000000000" pitchFamily="2" charset="-78"/>
              </a:rPr>
              <a:t>Expected Outcomes:</a:t>
            </a:r>
          </a:p>
          <a:p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✔ Optimized SQL queries for Amazon's e-commerce data analysis.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✔ Automated reports for seller activity, product performance, and order trends.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✔ Enhanced decision-making with structured and well-organized data.</a:t>
            </a:r>
            <a:b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</a:br>
            <a:r>
              <a:rPr lang="en-US" sz="2800" dirty="0">
                <a:latin typeface="Bookman Old Style" panose="02050604050505020204" pitchFamily="18" charset="0"/>
                <a:cs typeface="Aldhabi" panose="01000000000000000000" pitchFamily="2" charset="-78"/>
              </a:rPr>
              <a:t>✔ Improved SQL skills in handling large-scale e-commerce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normalizeH="0" baseline="0" dirty="0">
              <a:ln w="0"/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3EF8-D147-910E-3744-A35975F4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5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E34A-FC68-8E7F-BE37-C22F949A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Procedures</a:t>
            </a:r>
          </a:p>
        </p:txBody>
      </p: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C7B935FD-E984-09A3-C1AE-7F04DB95A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29" y="5766289"/>
            <a:ext cx="11168196" cy="7410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6C81E-F9B5-5947-6EF0-E6D7959AFD77}"/>
              </a:ext>
            </a:extLst>
          </p:cNvPr>
          <p:cNvSpPr txBox="1"/>
          <p:nvPr/>
        </p:nvSpPr>
        <p:spPr>
          <a:xfrm>
            <a:off x="13038362" y="5766289"/>
            <a:ext cx="14419384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0" i="0" dirty="0">
                <a:solidFill>
                  <a:srgbClr val="474747"/>
                </a:solidFill>
                <a:effectLst/>
                <a:latin typeface="Google Sans"/>
              </a:rPr>
              <a:t>A stored procedure is </a:t>
            </a:r>
            <a:r>
              <a:rPr lang="en-US" sz="6600" b="0" i="0" dirty="0">
                <a:solidFill>
                  <a:srgbClr val="040C28"/>
                </a:solidFill>
                <a:effectLst/>
                <a:latin typeface="Google Sans"/>
              </a:rPr>
              <a:t>a prepared SQL code that you can save, so the code can be reused over and over again</a:t>
            </a:r>
            <a:r>
              <a:rPr lang="en-US" sz="6600" b="0" i="0" dirty="0">
                <a:solidFill>
                  <a:srgbClr val="474747"/>
                </a:solidFill>
                <a:effectLst/>
                <a:latin typeface="Google Sans"/>
              </a:rPr>
              <a:t>. So, if you have an SQL query that you write over and over again, save it as a stored procedure, and then just call it to execute it.</a:t>
            </a:r>
            <a:endParaRPr lang="en-IN" sz="6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913A96-927A-4244-CE9E-A6D568F8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9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BA0A9-2990-23ED-7982-07B58D63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819"/>
            <a:ext cx="28533970" cy="12385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ABF0E-8506-F817-DB86-9D49F568C6EC}"/>
              </a:ext>
            </a:extLst>
          </p:cNvPr>
          <p:cNvSpPr txBox="1"/>
          <p:nvPr/>
        </p:nvSpPr>
        <p:spPr>
          <a:xfrm>
            <a:off x="492370" y="1269285"/>
            <a:ext cx="270867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Category Performance </a:t>
            </a:r>
          </a:p>
          <a:p>
            <a:endParaRPr lang="en-IN" dirty="0"/>
          </a:p>
          <a:p>
            <a:r>
              <a:rPr lang="en-IN" sz="2800" b="1" dirty="0"/>
              <a:t>Store Procedures :-</a:t>
            </a:r>
          </a:p>
          <a:p>
            <a:r>
              <a:rPr lang="en-IN" sz="2800" b="1" dirty="0"/>
              <a:t>In_category_id  =  </a:t>
            </a:r>
          </a:p>
          <a:p>
            <a:r>
              <a:rPr lang="en-IN" sz="2800" b="1" dirty="0"/>
              <a:t>In_Year =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3675C-1955-A767-C3EC-7619E72B93C5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2E4572-C2DB-1314-7937-E2DC17C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1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40B95-827F-628D-2490-19C18D4A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9332"/>
            <a:ext cx="28832175" cy="12046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97F42-B864-2FBD-2A4A-039C395195D2}"/>
              </a:ext>
            </a:extLst>
          </p:cNvPr>
          <p:cNvSpPr txBox="1"/>
          <p:nvPr/>
        </p:nvSpPr>
        <p:spPr>
          <a:xfrm>
            <a:off x="1828799" y="1493716"/>
            <a:ext cx="25750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Inactive Seller</a:t>
            </a:r>
          </a:p>
          <a:p>
            <a:r>
              <a:rPr lang="en-IN" sz="2800" b="1" dirty="0"/>
              <a:t>Store Procedures :-</a:t>
            </a:r>
          </a:p>
          <a:p>
            <a:r>
              <a:rPr lang="en-IN" sz="2800" b="1" dirty="0"/>
              <a:t>In_Year = </a:t>
            </a:r>
          </a:p>
          <a:p>
            <a:r>
              <a:rPr lang="en-IN" sz="2800" b="1" dirty="0"/>
              <a:t>In_Month=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06CA0-5948-94C6-835D-E13AFCCDF893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5D056-97AF-342C-F1F3-0604629C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4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72D91-4BB3-A1FE-9DCB-8827E94C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3581860"/>
            <a:ext cx="28158831" cy="12449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1F2D6-F030-DB02-DC32-027775AF6376}"/>
              </a:ext>
            </a:extLst>
          </p:cNvPr>
          <p:cNvSpPr txBox="1"/>
          <p:nvPr/>
        </p:nvSpPr>
        <p:spPr>
          <a:xfrm>
            <a:off x="281353" y="1481205"/>
            <a:ext cx="272978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Product BY Order Status</a:t>
            </a:r>
          </a:p>
          <a:p>
            <a:r>
              <a:rPr lang="en-IN" sz="2800" b="1" dirty="0"/>
              <a:t>Store Procedures :-</a:t>
            </a:r>
          </a:p>
          <a:p>
            <a:r>
              <a:rPr lang="en-IN" sz="2800" b="1" dirty="0"/>
              <a:t>In_Year = </a:t>
            </a:r>
          </a:p>
          <a:p>
            <a:r>
              <a:rPr lang="en-IN" sz="2800" b="1" dirty="0"/>
              <a:t>In_Order_Status=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90C5C-3118-A5AB-7D45-4D766F489410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65BE0D-B3DB-3602-4490-2722E891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05F90-FEC0-230E-D6C2-A1B90472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3741952"/>
            <a:ext cx="28041600" cy="12475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6702D-9E8F-525B-2C18-C527BD1A55C3}"/>
              </a:ext>
            </a:extLst>
          </p:cNvPr>
          <p:cNvSpPr txBox="1"/>
          <p:nvPr/>
        </p:nvSpPr>
        <p:spPr>
          <a:xfrm>
            <a:off x="1828799" y="1493716"/>
            <a:ext cx="25750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Product Performance By Top  N</a:t>
            </a:r>
          </a:p>
          <a:p>
            <a:r>
              <a:rPr lang="en-IN" sz="2800" b="1" dirty="0"/>
              <a:t>Store Procedures :-</a:t>
            </a:r>
          </a:p>
          <a:p>
            <a:r>
              <a:rPr lang="en-IN" sz="2800" b="1" dirty="0"/>
              <a:t>In_Year = </a:t>
            </a:r>
          </a:p>
          <a:p>
            <a:r>
              <a:rPr lang="en-IN" sz="2800" b="1" dirty="0"/>
              <a:t>In_top_n=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BF8A9-101F-AFB7-AADE-741C02A549AA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F4975-41AE-8D7B-B711-B57DD550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1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FEBF0-32E6-CA9C-2A6E-5F6C2627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4027336"/>
            <a:ext cx="28644606" cy="1200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B0B67-202A-D289-B4E2-A26BEFB6F8FF}"/>
              </a:ext>
            </a:extLst>
          </p:cNvPr>
          <p:cNvSpPr txBox="1"/>
          <p:nvPr/>
        </p:nvSpPr>
        <p:spPr>
          <a:xfrm>
            <a:off x="187569" y="1493716"/>
            <a:ext cx="286446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Product Performance</a:t>
            </a:r>
          </a:p>
          <a:p>
            <a:r>
              <a:rPr lang="en-IN" sz="2800" b="1" dirty="0"/>
              <a:t>Store Procedures :-</a:t>
            </a:r>
          </a:p>
          <a:p>
            <a:r>
              <a:rPr lang="en-IN" sz="2800" b="1" dirty="0"/>
              <a:t>In_Year = </a:t>
            </a:r>
          </a:p>
          <a:p>
            <a:r>
              <a:rPr lang="en-IN" sz="2800" b="1" dirty="0"/>
              <a:t>In_product_id=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C1C08-D2DE-5C29-C3A3-43B321F4359C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20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FA3CB-BAE2-E606-B1EC-876EEFDC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C5DD4B-AACA-4D07-6378-98942FE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6" y="1781907"/>
            <a:ext cx="27596122" cy="13551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4A238-3A70-A570-20BD-6DA41C64706C}"/>
              </a:ext>
            </a:extLst>
          </p:cNvPr>
          <p:cNvSpPr txBox="1"/>
          <p:nvPr/>
        </p:nvSpPr>
        <p:spPr>
          <a:xfrm>
            <a:off x="1336431" y="7678"/>
            <a:ext cx="1758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0" dirty="0">
                <a:solidFill>
                  <a:srgbClr val="FF0000"/>
                </a:solidFill>
                <a:effectLst/>
                <a:latin typeface="Google Sans"/>
              </a:rPr>
              <a:t>ERD (</a:t>
            </a:r>
            <a:r>
              <a:rPr lang="en-US" sz="5400" b="1" dirty="0">
                <a:solidFill>
                  <a:srgbClr val="FF0000"/>
                </a:solidFill>
              </a:rPr>
              <a:t>Entity Relationship Diagram)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95FD-6BBC-F60A-C32C-AB2D054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41ACF-5BD7-2212-9216-EBCB6BABE670}"/>
              </a:ext>
            </a:extLst>
          </p:cNvPr>
          <p:cNvSpPr txBox="1"/>
          <p:nvPr/>
        </p:nvSpPr>
        <p:spPr>
          <a:xfrm>
            <a:off x="2004645" y="2083585"/>
            <a:ext cx="24700523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ERD Relationships:</a:t>
            </a:r>
          </a:p>
          <a:p>
            <a:pPr>
              <a:buNone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Customers</a:t>
            </a:r>
            <a:r>
              <a:rPr lang="en-US" sz="4000" dirty="0"/>
              <a:t> → </a:t>
            </a:r>
            <a:r>
              <a:rPr lang="en-US" sz="4000" b="1" dirty="0"/>
              <a:t>Orders</a:t>
            </a:r>
            <a:r>
              <a:rPr lang="en-US" sz="4000" dirty="0"/>
              <a:t>: One-to-Many (Customer places multiple Orders)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Orders</a:t>
            </a:r>
            <a:r>
              <a:rPr lang="en-US" sz="4000" dirty="0"/>
              <a:t> → </a:t>
            </a:r>
            <a:r>
              <a:rPr lang="en-US" sz="4000" b="1" dirty="0"/>
              <a:t>Order_Items</a:t>
            </a:r>
            <a:r>
              <a:rPr lang="en-US" sz="4000" dirty="0"/>
              <a:t>: One-to-Many (Each Order can have multiple Order_Items)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Order_Items</a:t>
            </a:r>
            <a:r>
              <a:rPr lang="en-US" sz="4000" dirty="0"/>
              <a:t> → </a:t>
            </a:r>
            <a:r>
              <a:rPr lang="en-US" sz="4000" b="1" dirty="0"/>
              <a:t>Products</a:t>
            </a:r>
            <a:r>
              <a:rPr lang="en-US" sz="4000" dirty="0"/>
              <a:t>: Many-to-One (Each Order_Item refers to one Product)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Products</a:t>
            </a:r>
            <a:r>
              <a:rPr lang="en-US" sz="4000" dirty="0"/>
              <a:t> → </a:t>
            </a:r>
            <a:r>
              <a:rPr lang="en-US" sz="4000" b="1" dirty="0"/>
              <a:t>Category</a:t>
            </a:r>
            <a:r>
              <a:rPr lang="en-US" sz="4000" dirty="0"/>
              <a:t>: Many-to-One (Each Product belongs to one Category)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Sellers</a:t>
            </a:r>
            <a:r>
              <a:rPr lang="en-US" sz="4000" dirty="0"/>
              <a:t> → </a:t>
            </a:r>
            <a:r>
              <a:rPr lang="en-US" sz="4000" b="1" dirty="0"/>
              <a:t>Products</a:t>
            </a:r>
            <a:r>
              <a:rPr lang="en-US" sz="4000" dirty="0"/>
              <a:t>: One-to-Many (Each Seller manages multiple Products)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Orders</a:t>
            </a:r>
            <a:r>
              <a:rPr lang="en-US" sz="4000" dirty="0"/>
              <a:t> → </a:t>
            </a:r>
            <a:r>
              <a:rPr lang="en-US" sz="4000" b="1" dirty="0"/>
              <a:t>Payments</a:t>
            </a:r>
            <a:r>
              <a:rPr lang="en-US" sz="4000" dirty="0"/>
              <a:t>: One-to-One (Each Order has one Payment)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Orders</a:t>
            </a:r>
            <a:r>
              <a:rPr lang="en-US" sz="4000" dirty="0"/>
              <a:t> → </a:t>
            </a:r>
            <a:r>
              <a:rPr lang="en-US" sz="4000" b="1" dirty="0"/>
              <a:t>Shipping</a:t>
            </a:r>
            <a:r>
              <a:rPr lang="en-US" sz="4000" dirty="0"/>
              <a:t>: One-to-One (Each Order has one Shipping record)</a:t>
            </a:r>
          </a:p>
          <a:p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Products</a:t>
            </a:r>
            <a:r>
              <a:rPr lang="en-US" sz="4000" dirty="0"/>
              <a:t> → </a:t>
            </a:r>
            <a:r>
              <a:rPr lang="en-US" sz="4000" b="1" dirty="0"/>
              <a:t>Inventory</a:t>
            </a:r>
            <a:r>
              <a:rPr lang="en-US" sz="4000" dirty="0"/>
              <a:t>: One-to-One or One-to-Many (Depending on how inventory is managed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50FF-5A08-3647-C65F-26EFFD3D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7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BAF2C-4212-9EA4-FA43-7708F867941D}"/>
              </a:ext>
            </a:extLst>
          </p:cNvPr>
          <p:cNvSpPr txBox="1"/>
          <p:nvPr/>
        </p:nvSpPr>
        <p:spPr>
          <a:xfrm>
            <a:off x="1257370" y="1774372"/>
            <a:ext cx="227218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6"/>
                </a:solidFill>
              </a:rPr>
              <a:t>                           </a:t>
            </a:r>
            <a:r>
              <a:rPr lang="en-IN" sz="3600" b="1" dirty="0">
                <a:solidFill>
                  <a:srgbClr val="00B050"/>
                </a:solidFill>
              </a:rPr>
              <a:t>Top Selling Products </a:t>
            </a:r>
          </a:p>
          <a:p>
            <a:r>
              <a:rPr lang="en-IN" sz="3200" dirty="0"/>
              <a:t>Query the top 10 products by total sales value. </a:t>
            </a:r>
          </a:p>
          <a:p>
            <a:r>
              <a:rPr lang="en-IN" sz="3200" dirty="0"/>
              <a:t>Challenge: Include product name, total quantity sold, and total sales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66EFD-05D5-777C-42E5-BC24318C4C9C}"/>
              </a:ext>
            </a:extLst>
          </p:cNvPr>
          <p:cNvSpPr txBox="1"/>
          <p:nvPr/>
        </p:nvSpPr>
        <p:spPr>
          <a:xfrm>
            <a:off x="1257370" y="361155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1</a:t>
            </a:r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6A37844-3FD3-4C17-3C5F-C87716A6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1" y="5527596"/>
            <a:ext cx="10383966" cy="67971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F7430F-D9DE-63FE-93B0-4926E82146E6}"/>
              </a:ext>
            </a:extLst>
          </p:cNvPr>
          <p:cNvCxnSpPr>
            <a:cxnSpLocks/>
          </p:cNvCxnSpPr>
          <p:nvPr/>
        </p:nvCxnSpPr>
        <p:spPr>
          <a:xfrm>
            <a:off x="14606954" y="8316546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19E8E3-29BC-E2FB-8C3D-88D8CBAB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97" y="4830611"/>
            <a:ext cx="13414765" cy="96862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2EBB4F-4DFC-321F-8463-76419E82E0B7}"/>
              </a:ext>
            </a:extLst>
          </p:cNvPr>
          <p:cNvSpPr txBox="1"/>
          <p:nvPr/>
        </p:nvSpPr>
        <p:spPr>
          <a:xfrm>
            <a:off x="18786315" y="4143426"/>
            <a:ext cx="7426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 total of 760 products are available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DAC1EE-49B3-84D3-6B1C-A4235D9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1FF4D-67E0-C9B0-AA0F-C4DDA8C18589}"/>
              </a:ext>
            </a:extLst>
          </p:cNvPr>
          <p:cNvSpPr txBox="1"/>
          <p:nvPr/>
        </p:nvSpPr>
        <p:spPr>
          <a:xfrm>
            <a:off x="961292" y="1839629"/>
            <a:ext cx="248157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   </a:t>
            </a:r>
            <a:r>
              <a:rPr lang="en-US" sz="3600" b="1" dirty="0">
                <a:solidFill>
                  <a:srgbClr val="00B050"/>
                </a:solidFill>
              </a:rPr>
              <a:t>Revenue by Category</a:t>
            </a:r>
          </a:p>
          <a:p>
            <a:r>
              <a:rPr lang="en-US" sz="3200" dirty="0"/>
              <a:t>Calculate total revenue generated by each product category.</a:t>
            </a:r>
          </a:p>
          <a:p>
            <a:r>
              <a:rPr lang="en-US" sz="3200" dirty="0"/>
              <a:t>Challenge: Include the percentage contribution of each category to total revenue.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E76ED-6D7B-58CA-7529-F43C610B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8955"/>
            <a:ext cx="14416087" cy="104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AD6955-B486-7A05-28D1-533A5BF6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952" y="5917738"/>
            <a:ext cx="11411683" cy="65556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18CF68-844B-691E-D802-0DB2FD3D5F45}"/>
              </a:ext>
            </a:extLst>
          </p:cNvPr>
          <p:cNvCxnSpPr>
            <a:cxnSpLocks/>
          </p:cNvCxnSpPr>
          <p:nvPr/>
        </p:nvCxnSpPr>
        <p:spPr>
          <a:xfrm>
            <a:off x="14841416" y="8371511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65F50C-730A-A410-746E-0CB6AA5CD56B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80AF-44CD-F2B5-EFB9-4023C911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A325E-523C-1001-0C3E-D5F06B111C90}"/>
              </a:ext>
            </a:extLst>
          </p:cNvPr>
          <p:cNvSpPr txBox="1"/>
          <p:nvPr/>
        </p:nvSpPr>
        <p:spPr>
          <a:xfrm>
            <a:off x="2312447" y="1493018"/>
            <a:ext cx="227218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Average Order Value (AOV)</a:t>
            </a:r>
          </a:p>
          <a:p>
            <a:r>
              <a:rPr lang="en-US" sz="3200" dirty="0"/>
              <a:t>Compute the average order value for each customer.</a:t>
            </a:r>
          </a:p>
          <a:p>
            <a:r>
              <a:rPr lang="en-US" sz="3200" dirty="0"/>
              <a:t>Challenge: Include only customers with more than 5 orders..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DACFE-7468-E983-5B4D-FC0D9FEF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322519"/>
            <a:ext cx="15825759" cy="12256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1DC0C-747F-7416-DD1B-48D2091A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182" y="3723233"/>
            <a:ext cx="11451018" cy="114550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663ACA-084B-5746-6E97-88D8588743FE}"/>
              </a:ext>
            </a:extLst>
          </p:cNvPr>
          <p:cNvCxnSpPr>
            <a:cxnSpLocks/>
          </p:cNvCxnSpPr>
          <p:nvPr/>
        </p:nvCxnSpPr>
        <p:spPr>
          <a:xfrm>
            <a:off x="14867944" y="8383466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CE9404-1C27-7C56-229B-1114FBE875CF}"/>
              </a:ext>
            </a:extLst>
          </p:cNvPr>
          <p:cNvSpPr txBox="1"/>
          <p:nvPr/>
        </p:nvSpPr>
        <p:spPr>
          <a:xfrm>
            <a:off x="15550425" y="2508240"/>
            <a:ext cx="1187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There are 868 registered customers, of which 212 have never placed an order.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51CAA-8DB8-8BBC-EF59-C006EB0D14DA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217E0-F14E-9809-BC4A-D20E0DC2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1416C-F342-4AF7-47DC-25CFBF64887C}"/>
              </a:ext>
            </a:extLst>
          </p:cNvPr>
          <p:cNvSpPr txBox="1"/>
          <p:nvPr/>
        </p:nvSpPr>
        <p:spPr>
          <a:xfrm>
            <a:off x="2382785" y="1516464"/>
            <a:ext cx="227218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Monthly Sales Trend</a:t>
            </a:r>
          </a:p>
          <a:p>
            <a:r>
              <a:rPr lang="en-US" sz="3200" dirty="0"/>
              <a:t>Query monthly total sales over the past year.</a:t>
            </a:r>
          </a:p>
          <a:p>
            <a:r>
              <a:rPr lang="en-US" sz="3200" dirty="0"/>
              <a:t>Challenge: Display the sales trend, grouping by month, return current_month sale, last month sale.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F5171-3CD3-B89F-7969-5A2BC8C7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587262"/>
            <a:ext cx="16154400" cy="11840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1B1CC-9C92-C8E7-8C66-3D7874DA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20" y="3936930"/>
            <a:ext cx="13926574" cy="111409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A1A6E-11A8-3F66-3DC3-795FE4610D83}"/>
              </a:ext>
            </a:extLst>
          </p:cNvPr>
          <p:cNvCxnSpPr>
            <a:cxnSpLocks/>
          </p:cNvCxnSpPr>
          <p:nvPr/>
        </p:nvCxnSpPr>
        <p:spPr>
          <a:xfrm>
            <a:off x="11785068" y="7800731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11D6F6-B741-AD87-5186-D3F2DC1914B6}"/>
              </a:ext>
            </a:extLst>
          </p:cNvPr>
          <p:cNvSpPr txBox="1"/>
          <p:nvPr/>
        </p:nvSpPr>
        <p:spPr>
          <a:xfrm>
            <a:off x="22242641" y="7256720"/>
            <a:ext cx="600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55 rows were retrieved from the database for the date range January 2020 to July 2024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FCF32-9A99-4A47-C673-5432CA0E6ABB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D0DC-0765-0E72-CCD5-DB4305D4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F81E52-3A8D-291A-8F95-E8FFD789F39A}"/>
              </a:ext>
            </a:extLst>
          </p:cNvPr>
          <p:cNvCxnSpPr>
            <a:cxnSpLocks/>
          </p:cNvCxnSpPr>
          <p:nvPr/>
        </p:nvCxnSpPr>
        <p:spPr>
          <a:xfrm>
            <a:off x="13941087" y="8676054"/>
            <a:ext cx="195863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A0D622-90F6-351D-D3DF-D012C8D94B44}"/>
              </a:ext>
            </a:extLst>
          </p:cNvPr>
          <p:cNvSpPr txBox="1"/>
          <p:nvPr/>
        </p:nvSpPr>
        <p:spPr>
          <a:xfrm>
            <a:off x="2359339" y="1422679"/>
            <a:ext cx="227218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Customers with No Purchases</a:t>
            </a:r>
          </a:p>
          <a:p>
            <a:r>
              <a:rPr lang="en-US" sz="3200" dirty="0"/>
              <a:t>Find customers who have registered but never placed an order.</a:t>
            </a:r>
          </a:p>
          <a:p>
            <a:r>
              <a:rPr lang="en-US" sz="3200" dirty="0"/>
              <a:t>Challenge: List customer details and the time since their registration.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7C40A-2098-EA3F-D478-542EE1C8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84" y="4820700"/>
            <a:ext cx="11098753" cy="4486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5C739-3916-5722-32CE-D62C86E9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053" y="3269946"/>
            <a:ext cx="11448316" cy="1152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563B2-F005-B49A-11F3-9DCBD3502BB6}"/>
              </a:ext>
            </a:extLst>
          </p:cNvPr>
          <p:cNvSpPr txBox="1"/>
          <p:nvPr/>
        </p:nvSpPr>
        <p:spPr>
          <a:xfrm>
            <a:off x="1767986" y="10595147"/>
            <a:ext cx="10544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212 row has retrieved from database</a:t>
            </a:r>
            <a:br>
              <a:rPr lang="en-US" sz="3600" dirty="0">
                <a:solidFill>
                  <a:srgbClr val="C00000"/>
                </a:solidFill>
              </a:rPr>
            </a:b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A total of 868 customers have registered, out of which 212 have never placed an order..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51C7-E085-4A41-E183-5501718A8986}"/>
              </a:ext>
            </a:extLst>
          </p:cNvPr>
          <p:cNvSpPr txBox="1"/>
          <p:nvPr/>
        </p:nvSpPr>
        <p:spPr>
          <a:xfrm>
            <a:off x="1289539" y="186133"/>
            <a:ext cx="453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Request : 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39A264-64A4-EFD9-4C7C-BDA4BD0E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540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838</TotalTime>
  <Words>1266</Words>
  <Application>Microsoft Office PowerPoint</Application>
  <PresentationFormat>Custom</PresentationFormat>
  <Paragraphs>168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Aptos</vt:lpstr>
      <vt:lpstr>Arial</vt:lpstr>
      <vt:lpstr>Bookman Old Style</vt:lpstr>
      <vt:lpstr>Gill Sans MT</vt:lpstr>
      <vt:lpstr>Google Sans</vt:lpstr>
      <vt:lpstr>Wingdings</vt:lpstr>
      <vt:lpstr>Wingdings 2</vt:lpstr>
      <vt:lpstr>Dividend</vt:lpstr>
      <vt:lpstr>E:\New folder\9 .csv</vt:lpstr>
      <vt:lpstr>E:\New folder\9 __.csv</vt:lpstr>
      <vt:lpstr>E:\New folder\10 .csv</vt:lpstr>
      <vt:lpstr>E:\New folder\12 .csv</vt:lpstr>
      <vt:lpstr>E:\New folder\13 .csv</vt:lpstr>
      <vt:lpstr>E:\New folder\{YOY}.csv</vt:lpstr>
      <vt:lpstr>Amazon   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 Procedures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 vanan siva</dc:creator>
  <cp:lastModifiedBy>Tamil vanan siva</cp:lastModifiedBy>
  <cp:revision>8</cp:revision>
  <dcterms:created xsi:type="dcterms:W3CDTF">2025-03-10T14:27:57Z</dcterms:created>
  <dcterms:modified xsi:type="dcterms:W3CDTF">2025-03-16T03:45:32Z</dcterms:modified>
</cp:coreProperties>
</file>