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4" r:id="rId7"/>
    <p:sldId id="276" r:id="rId8"/>
    <p:sldId id="277" r:id="rId9"/>
    <p:sldId id="278" r:id="rId10"/>
    <p:sldId id="279"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54"/>
  </p:normalViewPr>
  <p:slideViewPr>
    <p:cSldViewPr snapToGrid="0">
      <p:cViewPr varScale="1">
        <p:scale>
          <a:sx n="128" d="100"/>
          <a:sy n="128" d="100"/>
        </p:scale>
        <p:origin x="17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800" dirty="0">
                <a:solidFill>
                  <a:schemeClr val="bg1"/>
                </a:solidFill>
              </a:rPr>
              <a:t>G2M Case Study</a:t>
            </a:r>
          </a:p>
          <a:p>
            <a:endParaRPr lang="en-US" sz="4800" dirty="0"/>
          </a:p>
          <a:p>
            <a:r>
              <a:rPr lang="en-US" sz="4000" dirty="0">
                <a:solidFill>
                  <a:srgbClr val="FF6600"/>
                </a:solidFill>
              </a:rPr>
              <a:t>Sreevatsa Nukala</a:t>
            </a:r>
          </a:p>
          <a:p>
            <a:r>
              <a:rPr lang="en-US" sz="2800" b="1" dirty="0">
                <a:solidFill>
                  <a:schemeClr val="bg1"/>
                </a:solidFill>
              </a:rPr>
              <a:t>11/19/2022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      Profit by City</a:t>
            </a:r>
          </a:p>
        </p:txBody>
      </p:sp>
      <p:sp>
        <p:nvSpPr>
          <p:cNvPr id="10" name="TextBox 9">
            <a:extLst>
              <a:ext uri="{FF2B5EF4-FFF2-40B4-BE49-F238E27FC236}">
                <a16:creationId xmlns:a16="http://schemas.microsoft.com/office/drawing/2014/main" id="{A0AA045C-6987-73F7-6A3E-8553AD696E26}"/>
              </a:ext>
            </a:extLst>
          </p:cNvPr>
          <p:cNvSpPr txBox="1"/>
          <p:nvPr/>
        </p:nvSpPr>
        <p:spPr>
          <a:xfrm>
            <a:off x="5774636" y="3388259"/>
            <a:ext cx="5691810" cy="1477328"/>
          </a:xfrm>
          <a:prstGeom prst="rect">
            <a:avLst/>
          </a:prstGeom>
          <a:noFill/>
        </p:spPr>
        <p:txBody>
          <a:bodyPr wrap="square" rtlCol="0">
            <a:spAutoFit/>
          </a:bodyPr>
          <a:lstStyle/>
          <a:p>
            <a:pPr marL="285750" indent="-285750">
              <a:buFont typeface="Arial" panose="020B0604020202020204" pitchFamily="34" charset="0"/>
              <a:buChar char="•"/>
            </a:pPr>
            <a:r>
              <a:rPr lang="en-US" b="0" dirty="0">
                <a:effectLst/>
              </a:rPr>
              <a:t>Market share of profit in all represented cities is majority Yellow Cab</a:t>
            </a:r>
          </a:p>
          <a:p>
            <a:pPr marL="285750" indent="-285750">
              <a:buFont typeface="Arial" panose="020B0604020202020204" pitchFamily="34" charset="0"/>
              <a:buChar char="•"/>
            </a:pPr>
            <a:r>
              <a:rPr lang="en-US" dirty="0"/>
              <a:t>C</a:t>
            </a:r>
            <a:r>
              <a:rPr lang="en-US" b="0" dirty="0">
                <a:effectLst/>
              </a:rPr>
              <a:t>onsistent with higher profit and larger customer base found previously</a:t>
            </a:r>
          </a:p>
          <a:p>
            <a:endParaRPr lang="en-US" b="0" dirty="0">
              <a:solidFill>
                <a:srgbClr val="F8F8F2"/>
              </a:solidFill>
              <a:effectLst/>
              <a:latin typeface="Menlo" panose="020B0609030804020204" pitchFamily="49" charset="0"/>
            </a:endParaRPr>
          </a:p>
        </p:txBody>
      </p:sp>
      <p:pic>
        <p:nvPicPr>
          <p:cNvPr id="5" name="Picture 4" descr="Chart, bar chart&#10;&#10;Description automatically generated">
            <a:extLst>
              <a:ext uri="{FF2B5EF4-FFF2-40B4-BE49-F238E27FC236}">
                <a16:creationId xmlns:a16="http://schemas.microsoft.com/office/drawing/2014/main" id="{FB4A3789-7C50-103A-1A8E-DE5272ED2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395846"/>
            <a:ext cx="5377072" cy="5462154"/>
          </a:xfrm>
          <a:prstGeom prst="rect">
            <a:avLst/>
          </a:prstGeom>
        </p:spPr>
      </p:pic>
    </p:spTree>
    <p:extLst>
      <p:ext uri="{BB962C8B-B14F-4D97-AF65-F5344CB8AC3E}">
        <p14:creationId xmlns:p14="http://schemas.microsoft.com/office/powerpoint/2010/main" val="69068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A140-5A54-7860-837C-8FA7F668C6C0}"/>
              </a:ext>
            </a:extLst>
          </p:cNvPr>
          <p:cNvSpPr>
            <a:spLocks noGrp="1"/>
          </p:cNvSpPr>
          <p:nvPr>
            <p:ph type="title"/>
          </p:nvPr>
        </p:nvSpPr>
        <p:spPr>
          <a:xfrm>
            <a:off x="838200" y="365126"/>
            <a:ext cx="10515600" cy="67848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3A4BA53-802D-5D06-9BC3-385C0C938CB6}"/>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have evaluated both the cab companies on following points and found Yellow Cab to be better than Pink Cab: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100000"/>
              </a:lnSpc>
              <a:spcBef>
                <a:spcPts val="0"/>
              </a:spcBef>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Customer Reach: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Yellow Cab has much larger hold of cab </a:t>
            </a:r>
            <a:r>
              <a:rPr lang="en-US" sz="1800" dirty="0">
                <a:solidFill>
                  <a:prstClr val="black"/>
                </a:solidFill>
                <a:latin typeface="Calibri" panose="020F0502020204030204"/>
              </a:rPr>
              <a:t>industry with ~76% of dataset captured.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Yellow cab has higher customer reach in all 20 recorded cities as well. </a:t>
            </a:r>
          </a:p>
          <a:p>
            <a:pPr>
              <a:lnSpc>
                <a:spcPct val="100000"/>
              </a:lnSpc>
              <a:spcBef>
                <a:spcPts val="0"/>
              </a:spcBef>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Profit Distribution: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Yellow Cab shown to have much higher profit capability with higher max and median profit with larger range. </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100000"/>
              </a:lnSpc>
              <a:spcBef>
                <a:spcPts val="0"/>
              </a:spcBef>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Average Yearly Profit: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Yellow Cab maintains higher profit compared to Pink Cab with similar pattern of profit. However, they incur a disadvantage in analysis with possible decrease in profit for 2019 while Pink Cab could see increase in profit compared to 2018.</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100000"/>
              </a:lnSpc>
              <a:spcBef>
                <a:spcPts val="0"/>
              </a:spcBef>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Monthly Ride Frequency and Profit: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Yellow Cab and Pink Cab maintain similar trend in ride frequency per month, but profit is much more variable per month. Yellow Cab has higher ride frequency and profit, displaying larger market share of users and profit.</a:t>
            </a:r>
          </a:p>
          <a:p>
            <a:pPr>
              <a:lnSpc>
                <a:spcPct val="100000"/>
              </a:lnSpc>
              <a:spcBef>
                <a:spcPts val="0"/>
              </a:spcBef>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nSpc>
                <a:spcPct val="100000"/>
              </a:lnSpc>
              <a:spcBef>
                <a:spcPts val="0"/>
              </a:spcBef>
              <a:buNone/>
              <a:defRPr/>
            </a:pPr>
            <a:r>
              <a:rPr kumimoji="0" lang="en-US" sz="1800" b="1" i="0" u="none" strike="noStrike" kern="1200" cap="none" spc="0" normalizeH="0" baseline="0" noProof="0" dirty="0">
                <a:ln>
                  <a:noFill/>
                </a:ln>
                <a:solidFill>
                  <a:srgbClr val="FF6600"/>
                </a:solidFill>
                <a:effectLst/>
                <a:uLnTx/>
                <a:uFillTx/>
                <a:latin typeface="Calibri" panose="020F0502020204030204"/>
                <a:ea typeface="+mn-ea"/>
                <a:cs typeface="+mn-cs"/>
              </a:rPr>
              <a:t>We recommend Yellow Cab for investment.</a:t>
            </a:r>
          </a:p>
        </p:txBody>
      </p:sp>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6600"/>
                </a:solidFill>
                <a:latin typeface="+mj-lt"/>
              </a:rPr>
              <a:t>      Recommendations</a:t>
            </a:r>
          </a:p>
        </p:txBody>
      </p:sp>
    </p:spTree>
    <p:extLst>
      <p:ext uri="{BB962C8B-B14F-4D97-AF65-F5344CB8AC3E}">
        <p14:creationId xmlns:p14="http://schemas.microsoft.com/office/powerpoint/2010/main" val="406355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85801" y="685800"/>
            <a:ext cx="6858002" cy="5486401"/>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85801" y="685800"/>
            <a:ext cx="6858002" cy="5486401"/>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85801" y="685800"/>
            <a:ext cx="6858002" cy="5486401"/>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a:t>
            </a:r>
            <a:br>
              <a:rPr lang="en-US" b="1" dirty="0">
                <a:solidFill>
                  <a:srgbClr val="FF6600"/>
                </a:solidFill>
              </a:rPr>
            </a:br>
            <a:r>
              <a:rPr lang="en-US" b="1" dirty="0">
                <a:solidFill>
                  <a:srgbClr val="FF6600"/>
                </a:solidFill>
              </a:rPr>
              <a:t>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92500" lnSpcReduction="20000"/>
          </a:bodyPr>
          <a:lstStyle/>
          <a:p>
            <a:pPr algn="l"/>
            <a:endParaRPr lang="en-US" sz="4800" dirty="0">
              <a:solidFill>
                <a:srgbClr val="FF6600"/>
              </a:solidFill>
            </a:endParaRPr>
          </a:p>
          <a:p>
            <a:pPr algn="l"/>
            <a:r>
              <a:rPr lang="en-US" sz="4800" dirty="0">
                <a:solidFill>
                  <a:srgbClr val="FF6600"/>
                </a:solidFill>
              </a:rPr>
              <a:t>Summary</a:t>
            </a:r>
          </a:p>
          <a:p>
            <a:r>
              <a:rPr lang="en-US" sz="2200" b="0" i="0" u="none" strike="noStrike" dirty="0">
                <a:solidFill>
                  <a:srgbClr val="2D3B45"/>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a final decision.</a:t>
            </a:r>
          </a:p>
          <a:p>
            <a:pPr algn="l"/>
            <a:endParaRPr lang="en-US" sz="2200" dirty="0">
              <a:solidFill>
                <a:srgbClr val="2D3B45"/>
              </a:solidFill>
            </a:endParaRPr>
          </a:p>
          <a:p>
            <a:pPr algn="l"/>
            <a:r>
              <a:rPr lang="en-US" sz="4800" dirty="0">
                <a:solidFill>
                  <a:srgbClr val="FF6600"/>
                </a:solidFill>
              </a:rPr>
              <a:t>Objective</a:t>
            </a:r>
            <a:endParaRPr lang="en-US" sz="4800" dirty="0">
              <a:solidFill>
                <a:srgbClr val="2D3B45"/>
              </a:solidFill>
            </a:endParaRPr>
          </a:p>
          <a:p>
            <a:r>
              <a:rPr lang="en-US" sz="2200" dirty="0">
                <a:solidFill>
                  <a:srgbClr val="2D3B45"/>
                </a:solidFill>
              </a:rPr>
              <a:t>Provide actionable insights to help XYZ firm in identifying the right company for making investment.</a:t>
            </a:r>
          </a:p>
          <a:p>
            <a:pPr algn="l"/>
            <a:endParaRPr lang="en-US" sz="2200" dirty="0">
              <a:solidFill>
                <a:srgbClr val="FF6600"/>
              </a:solidFill>
            </a:endParaRPr>
          </a:p>
          <a:p>
            <a:pPr algn="l"/>
            <a:r>
              <a:rPr lang="en-US" sz="4800" dirty="0">
                <a:solidFill>
                  <a:srgbClr val="FF6600"/>
                </a:solidFill>
              </a:rPr>
              <a:t>Analysis</a:t>
            </a:r>
          </a:p>
          <a:p>
            <a:pPr marL="800100" lvl="1" indent="-342900" algn="l">
              <a:buFont typeface="Arial" panose="020B0604020202020204" pitchFamily="34" charset="0"/>
              <a:buChar char="•"/>
            </a:pPr>
            <a:r>
              <a:rPr lang="en-US" sz="2200" b="0" i="0" u="none" strike="noStrike" dirty="0">
                <a:solidFill>
                  <a:srgbClr val="FF6600"/>
                </a:solidFill>
                <a:effectLst/>
              </a:rPr>
              <a:t>Data Exploration</a:t>
            </a:r>
          </a:p>
          <a:p>
            <a:pPr marL="800100" lvl="1" indent="-342900" algn="l">
              <a:buFont typeface="Arial" panose="020B0604020202020204" pitchFamily="34" charset="0"/>
              <a:buChar char="•"/>
            </a:pPr>
            <a:r>
              <a:rPr lang="en-US" sz="2200" dirty="0">
                <a:solidFill>
                  <a:srgbClr val="FF6600"/>
                </a:solidFill>
              </a:rPr>
              <a:t>Profit by Gender and Company</a:t>
            </a:r>
          </a:p>
          <a:p>
            <a:pPr marL="800100" lvl="1" indent="-342900" algn="l">
              <a:buFont typeface="Arial" panose="020B0604020202020204" pitchFamily="34" charset="0"/>
              <a:buChar char="•"/>
            </a:pPr>
            <a:r>
              <a:rPr lang="en-US" sz="2200" b="0" i="0" u="none" strike="noStrike" dirty="0">
                <a:solidFill>
                  <a:srgbClr val="FF6600"/>
                </a:solidFill>
                <a:effectLst/>
              </a:rPr>
              <a:t>Profit Over Time</a:t>
            </a:r>
            <a:endParaRPr lang="en-US" sz="2200" dirty="0">
              <a:solidFill>
                <a:srgbClr val="FF6600"/>
              </a:solidFill>
            </a:endParaRPr>
          </a:p>
          <a:p>
            <a:pPr marL="800100" lvl="1" indent="-342900" algn="l">
              <a:buFont typeface="Arial" panose="020B0604020202020204" pitchFamily="34" charset="0"/>
              <a:buChar char="•"/>
            </a:pPr>
            <a:r>
              <a:rPr lang="en-US" sz="2200" b="0" i="0" u="none" strike="noStrike" dirty="0">
                <a:solidFill>
                  <a:srgbClr val="FF6600"/>
                </a:solidFill>
                <a:effectLst/>
              </a:rPr>
              <a:t>Patterns in Ride Frequency and Profit</a:t>
            </a:r>
          </a:p>
          <a:p>
            <a:pPr marL="800100" lvl="1" indent="-342900" algn="l">
              <a:buFont typeface="Arial" panose="020B0604020202020204" pitchFamily="34" charset="0"/>
              <a:buChar char="•"/>
            </a:pPr>
            <a:r>
              <a:rPr lang="en-US" sz="2200" b="0" i="0" u="none" strike="noStrike" dirty="0">
                <a:solidFill>
                  <a:srgbClr val="FF6600"/>
                </a:solidFill>
                <a:effectLst/>
              </a:rPr>
              <a:t>Profit by City</a:t>
            </a:r>
          </a:p>
          <a:p>
            <a:pPr marL="800100" lvl="1" indent="-342900" algn="l">
              <a:buFont typeface="Arial" panose="020B0604020202020204" pitchFamily="34" charset="0"/>
              <a:buChar char="•"/>
            </a:pPr>
            <a:r>
              <a:rPr lang="en-US" sz="2200" dirty="0">
                <a:solidFill>
                  <a:srgbClr val="FF6600"/>
                </a:solidFill>
              </a:rPr>
              <a:t>Recommendations for Investment</a:t>
            </a:r>
            <a:endParaRPr lang="en-US" sz="2200" b="0" i="0" u="none" strike="noStrike" dirty="0">
              <a:solidFill>
                <a:srgbClr val="FF6600"/>
              </a:solidFill>
              <a:effectLst/>
            </a:endParaRPr>
          </a:p>
          <a:p>
            <a:pPr marL="800100" lvl="1" indent="-342900" algn="l">
              <a:buFont typeface="Arial" panose="020B0604020202020204" pitchFamily="34" charset="0"/>
              <a:buChar char="•"/>
            </a:pPr>
            <a:endParaRPr lang="en-US" b="0" i="0" u="none" strike="noStrike" dirty="0">
              <a:solidFill>
                <a:srgbClr val="FF6600"/>
              </a:solidFill>
              <a:effectLst/>
            </a:endParaRPr>
          </a:p>
          <a:p>
            <a:pPr marL="800100" lvl="1" indent="-342900" algn="l">
              <a:buFont typeface="Arial" panose="020B0604020202020204" pitchFamily="34" charset="0"/>
              <a:buChar char="•"/>
            </a:pPr>
            <a:endParaRPr lang="en-US" b="0" i="0" u="none" strike="noStrike" dirty="0">
              <a:solidFill>
                <a:srgbClr val="FF6600"/>
              </a:solidFill>
              <a:effectLs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9220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A140-5A54-7860-837C-8FA7F668C6C0}"/>
              </a:ext>
            </a:extLst>
          </p:cNvPr>
          <p:cNvSpPr>
            <a:spLocks noGrp="1"/>
          </p:cNvSpPr>
          <p:nvPr>
            <p:ph type="title"/>
          </p:nvPr>
        </p:nvSpPr>
        <p:spPr>
          <a:xfrm>
            <a:off x="838200" y="365126"/>
            <a:ext cx="10515600" cy="67848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3A4BA53-802D-5D06-9BC3-385C0C938CB6}"/>
              </a:ext>
            </a:extLst>
          </p:cNvPr>
          <p:cNvSpPr>
            <a:spLocks noGrp="1"/>
          </p:cNvSpPr>
          <p:nvPr>
            <p:ph idx="1"/>
          </p:nvPr>
        </p:nvSpPr>
        <p:spPr/>
        <p:txBody>
          <a:bodyPr>
            <a:noAutofit/>
          </a:bodyPr>
          <a:lstStyle/>
          <a:p>
            <a:pPr marL="285750" indent="-285750">
              <a:buFont typeface="Arial" panose="020B0604020202020204" pitchFamily="34" charset="0"/>
              <a:buChar char="•"/>
            </a:pPr>
            <a:r>
              <a:rPr lang="en-US" sz="2000" b="1" dirty="0"/>
              <a:t>Data</a:t>
            </a:r>
          </a:p>
          <a:p>
            <a:pPr marL="742950" lvl="1" indent="-285750"/>
            <a:r>
              <a:rPr lang="en-US" sz="1600" dirty="0"/>
              <a:t>17 Features</a:t>
            </a:r>
          </a:p>
          <a:p>
            <a:pPr marL="742950" lvl="1" indent="-285750"/>
            <a:r>
              <a:rPr lang="en-US" sz="1600" dirty="0"/>
              <a:t>Timeframe of the data: 2016-01-31 to 2018-12-31</a:t>
            </a:r>
          </a:p>
          <a:p>
            <a:pPr marL="742950" lvl="1" indent="-285750"/>
            <a:r>
              <a:rPr lang="en-US" sz="1600" dirty="0"/>
              <a:t>Total data points: 355,032</a:t>
            </a:r>
          </a:p>
          <a:p>
            <a:r>
              <a:rPr lang="en-US" sz="2000" b="1" dirty="0"/>
              <a:t>Manipulations</a:t>
            </a:r>
          </a:p>
          <a:p>
            <a:pPr lvl="1"/>
            <a:r>
              <a:rPr lang="en-US" sz="1600" dirty="0"/>
              <a:t>Type changes for date, population, users, etc.</a:t>
            </a:r>
          </a:p>
          <a:p>
            <a:pPr lvl="1"/>
            <a:r>
              <a:rPr lang="en-US" sz="1600" dirty="0"/>
              <a:t>Merge into master </a:t>
            </a:r>
            <a:r>
              <a:rPr lang="en-US" sz="1600" dirty="0" err="1"/>
              <a:t>DataFrame</a:t>
            </a:r>
            <a:endParaRPr lang="en-US" sz="1600" dirty="0"/>
          </a:p>
          <a:p>
            <a:pPr lvl="1"/>
            <a:r>
              <a:rPr lang="en-US" sz="1600" dirty="0"/>
              <a:t>Price Charged and Cost of Trip features used to calculate profit</a:t>
            </a:r>
          </a:p>
        </p:txBody>
      </p:sp>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6600"/>
                </a:solidFill>
                <a:latin typeface="+mj-lt"/>
              </a:rPr>
              <a:t>      Data Exploration</a:t>
            </a:r>
          </a:p>
        </p:txBody>
      </p:sp>
    </p:spTree>
    <p:extLst>
      <p:ext uri="{BB962C8B-B14F-4D97-AF65-F5344CB8AC3E}">
        <p14:creationId xmlns:p14="http://schemas.microsoft.com/office/powerpoint/2010/main" val="408340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A140-5A54-7860-837C-8FA7F668C6C0}"/>
              </a:ext>
            </a:extLst>
          </p:cNvPr>
          <p:cNvSpPr>
            <a:spLocks noGrp="1"/>
          </p:cNvSpPr>
          <p:nvPr>
            <p:ph type="title"/>
          </p:nvPr>
        </p:nvSpPr>
        <p:spPr>
          <a:xfrm>
            <a:off x="838200" y="365126"/>
            <a:ext cx="10515600" cy="678484"/>
          </a:xfrm>
        </p:spPr>
        <p:txBody>
          <a:bodyPr>
            <a:normAutofit fontScale="90000"/>
          </a:bodyPr>
          <a:lstStyle/>
          <a:p>
            <a:endParaRPr lang="en-US" dirty="0"/>
          </a:p>
        </p:txBody>
      </p:sp>
      <p:pic>
        <p:nvPicPr>
          <p:cNvPr id="6" name="Content Placeholder 5" descr="Table&#10;&#10;Description automatically generated">
            <a:extLst>
              <a:ext uri="{FF2B5EF4-FFF2-40B4-BE49-F238E27FC236}">
                <a16:creationId xmlns:a16="http://schemas.microsoft.com/office/drawing/2014/main" id="{4A5ADE8E-9F46-98CC-0705-AABC1109AC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755"/>
          <a:stretch/>
        </p:blipFill>
        <p:spPr>
          <a:xfrm>
            <a:off x="0" y="1383912"/>
            <a:ext cx="6742736" cy="2840218"/>
          </a:xfrm>
        </p:spPr>
      </p:pic>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6600"/>
                </a:solidFill>
                <a:latin typeface="+mj-lt"/>
              </a:rPr>
              <a:t>      Feature Correlation</a:t>
            </a:r>
          </a:p>
        </p:txBody>
      </p:sp>
      <p:pic>
        <p:nvPicPr>
          <p:cNvPr id="8" name="Picture 7" descr="Shape, polygon&#10;&#10;Description automatically generated">
            <a:extLst>
              <a:ext uri="{FF2B5EF4-FFF2-40B4-BE49-F238E27FC236}">
                <a16:creationId xmlns:a16="http://schemas.microsoft.com/office/drawing/2014/main" id="{B380FD51-08AB-3736-7A04-DF7766022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36" y="1408736"/>
            <a:ext cx="5449264" cy="5449264"/>
          </a:xfrm>
          <a:prstGeom prst="rect">
            <a:avLst/>
          </a:prstGeom>
        </p:spPr>
      </p:pic>
      <p:sp>
        <p:nvSpPr>
          <p:cNvPr id="12" name="TextBox 11">
            <a:extLst>
              <a:ext uri="{FF2B5EF4-FFF2-40B4-BE49-F238E27FC236}">
                <a16:creationId xmlns:a16="http://schemas.microsoft.com/office/drawing/2014/main" id="{8A8B6CF4-ADAC-78EA-19AE-F74CB606C824}"/>
              </a:ext>
            </a:extLst>
          </p:cNvPr>
          <p:cNvSpPr txBox="1"/>
          <p:nvPr/>
        </p:nvSpPr>
        <p:spPr>
          <a:xfrm>
            <a:off x="216176" y="4564432"/>
            <a:ext cx="6310383" cy="1754326"/>
          </a:xfrm>
          <a:prstGeom prst="rect">
            <a:avLst/>
          </a:prstGeom>
          <a:noFill/>
        </p:spPr>
        <p:txBody>
          <a:bodyPr wrap="square" rtlCol="0">
            <a:spAutoFit/>
          </a:bodyPr>
          <a:lstStyle/>
          <a:p>
            <a:pPr marL="342900" indent="-342900">
              <a:buFont typeface="Arial" panose="020B0604020202020204" pitchFamily="34" charset="0"/>
              <a:buChar char="•"/>
            </a:pPr>
            <a:r>
              <a:rPr lang="en-US" dirty="0"/>
              <a:t>KM Travelled has a strong positive correlation to Cost of Trip and Price Charged</a:t>
            </a:r>
          </a:p>
          <a:p>
            <a:pPr marL="342900" indent="-342900">
              <a:buFont typeface="Arial" panose="020B0604020202020204" pitchFamily="34" charset="0"/>
              <a:buChar char="•"/>
            </a:pPr>
            <a:r>
              <a:rPr lang="en-US" dirty="0"/>
              <a:t>No correlation between Age or Income to any of the other variables</a:t>
            </a:r>
          </a:p>
          <a:p>
            <a:pPr marL="342900" indent="-342900">
              <a:buFont typeface="Arial" panose="020B0604020202020204" pitchFamily="34" charset="0"/>
              <a:buChar char="•"/>
            </a:pPr>
            <a:r>
              <a:rPr lang="en-US" dirty="0"/>
              <a:t>Profit also has strong positive relationship to Price Charged</a:t>
            </a:r>
          </a:p>
          <a:p>
            <a:pPr marL="342900" indent="-342900">
              <a:buFont typeface="Arial" panose="020B0604020202020204" pitchFamily="34" charset="0"/>
              <a:buChar char="•"/>
            </a:pPr>
            <a:r>
              <a:rPr lang="en-US" dirty="0"/>
              <a:t>Strong correlation between Population and Users (intuitive)</a:t>
            </a:r>
          </a:p>
        </p:txBody>
      </p:sp>
    </p:spTree>
    <p:extLst>
      <p:ext uri="{BB962C8B-B14F-4D97-AF65-F5344CB8AC3E}">
        <p14:creationId xmlns:p14="http://schemas.microsoft.com/office/powerpoint/2010/main" val="242321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Chart, pie chart&#10;&#10;Description automatically generated">
            <a:extLst>
              <a:ext uri="{FF2B5EF4-FFF2-40B4-BE49-F238E27FC236}">
                <a16:creationId xmlns:a16="http://schemas.microsoft.com/office/drawing/2014/main" id="{8838831B-9D93-E82C-A40E-4521EF9C9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92727"/>
            <a:ext cx="9414933" cy="4707464"/>
          </a:xfrm>
          <a:prstGeom prst="rect">
            <a:avLst/>
          </a:prstGeom>
        </p:spPr>
      </p:pic>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a:solidFill>
                  <a:srgbClr val="FF6600"/>
                </a:solidFill>
                <a:latin typeface="+mj-lt"/>
              </a:rPr>
              <a:t>      Market Share</a:t>
            </a:r>
          </a:p>
        </p:txBody>
      </p:sp>
      <p:sp>
        <p:nvSpPr>
          <p:cNvPr id="10" name="TextBox 9">
            <a:extLst>
              <a:ext uri="{FF2B5EF4-FFF2-40B4-BE49-F238E27FC236}">
                <a16:creationId xmlns:a16="http://schemas.microsoft.com/office/drawing/2014/main" id="{A0AA045C-6987-73F7-6A3E-8553AD696E26}"/>
              </a:ext>
            </a:extLst>
          </p:cNvPr>
          <p:cNvSpPr txBox="1"/>
          <p:nvPr/>
        </p:nvSpPr>
        <p:spPr>
          <a:xfrm>
            <a:off x="9670773" y="3269296"/>
            <a:ext cx="21468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controls significantly more of the cab market compared to Pink Cab</a:t>
            </a:r>
          </a:p>
        </p:txBody>
      </p:sp>
    </p:spTree>
    <p:extLst>
      <p:ext uri="{BB962C8B-B14F-4D97-AF65-F5344CB8AC3E}">
        <p14:creationId xmlns:p14="http://schemas.microsoft.com/office/powerpoint/2010/main" val="8927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       Profit Distribution by Gender and Company </a:t>
            </a:r>
          </a:p>
        </p:txBody>
      </p:sp>
      <p:sp>
        <p:nvSpPr>
          <p:cNvPr id="10" name="TextBox 9">
            <a:extLst>
              <a:ext uri="{FF2B5EF4-FFF2-40B4-BE49-F238E27FC236}">
                <a16:creationId xmlns:a16="http://schemas.microsoft.com/office/drawing/2014/main" id="{A0AA045C-6987-73F7-6A3E-8553AD696E26}"/>
              </a:ext>
            </a:extLst>
          </p:cNvPr>
          <p:cNvSpPr txBox="1"/>
          <p:nvPr/>
        </p:nvSpPr>
        <p:spPr>
          <a:xfrm>
            <a:off x="407503" y="2668662"/>
            <a:ext cx="214685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and Pink Cab have same minimum profit</a:t>
            </a:r>
          </a:p>
          <a:p>
            <a:pPr marL="285750" indent="-285750">
              <a:buFont typeface="Arial" panose="020B0604020202020204" pitchFamily="34" charset="0"/>
              <a:buChar char="•"/>
            </a:pPr>
            <a:r>
              <a:rPr lang="en-US" dirty="0"/>
              <a:t>Q</a:t>
            </a:r>
            <a:r>
              <a:rPr lang="en-US" baseline="-25000" dirty="0"/>
              <a:t>1</a:t>
            </a:r>
            <a:r>
              <a:rPr lang="en-US" dirty="0"/>
              <a:t>, median, Q</a:t>
            </a:r>
            <a:r>
              <a:rPr lang="en-US" baseline="-25000" dirty="0"/>
              <a:t>3</a:t>
            </a:r>
            <a:r>
              <a:rPr lang="en-US" dirty="0"/>
              <a:t>, and max profit higher for Yellow Cab</a:t>
            </a:r>
          </a:p>
          <a:p>
            <a:pPr marL="285750" indent="-285750">
              <a:buFont typeface="Arial" panose="020B0604020202020204" pitchFamily="34" charset="0"/>
              <a:buChar char="•"/>
            </a:pPr>
            <a:r>
              <a:rPr lang="en-US" dirty="0"/>
              <a:t>No difference between gender</a:t>
            </a:r>
          </a:p>
        </p:txBody>
      </p:sp>
      <p:pic>
        <p:nvPicPr>
          <p:cNvPr id="2" name="Content Placeholder 8" descr="Chart, box and whisker chart&#10;&#10;Description automatically generated">
            <a:extLst>
              <a:ext uri="{FF2B5EF4-FFF2-40B4-BE49-F238E27FC236}">
                <a16:creationId xmlns:a16="http://schemas.microsoft.com/office/drawing/2014/main" id="{0332ADEE-EDD0-F767-5B2D-E3AE75780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343" y="1729409"/>
            <a:ext cx="9481657" cy="4740829"/>
          </a:xfrm>
          <a:prstGeom prst="rect">
            <a:avLst/>
          </a:prstGeom>
        </p:spPr>
      </p:pic>
    </p:spTree>
    <p:extLst>
      <p:ext uri="{BB962C8B-B14F-4D97-AF65-F5344CB8AC3E}">
        <p14:creationId xmlns:p14="http://schemas.microsoft.com/office/powerpoint/2010/main" val="355314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      Average Yearly Profit</a:t>
            </a:r>
          </a:p>
        </p:txBody>
      </p:sp>
      <p:sp>
        <p:nvSpPr>
          <p:cNvPr id="10" name="TextBox 9">
            <a:extLst>
              <a:ext uri="{FF2B5EF4-FFF2-40B4-BE49-F238E27FC236}">
                <a16:creationId xmlns:a16="http://schemas.microsoft.com/office/drawing/2014/main" id="{A0AA045C-6987-73F7-6A3E-8553AD696E26}"/>
              </a:ext>
            </a:extLst>
          </p:cNvPr>
          <p:cNvSpPr txBox="1"/>
          <p:nvPr/>
        </p:nvSpPr>
        <p:spPr>
          <a:xfrm>
            <a:off x="9541565" y="1885036"/>
            <a:ext cx="214685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Similar pattern of profit over the years between the cab companies</a:t>
            </a:r>
          </a:p>
          <a:p>
            <a:pPr marL="285750" indent="-285750">
              <a:buFont typeface="Arial" panose="020B0604020202020204" pitchFamily="34" charset="0"/>
              <a:buChar char="•"/>
            </a:pPr>
            <a:r>
              <a:rPr lang="en-US" dirty="0"/>
              <a:t>Pink Cab seems to have an increase in profit for 2019 while Yellow Cab has decrease in profit</a:t>
            </a:r>
          </a:p>
          <a:p>
            <a:pPr marL="285750" indent="-285750">
              <a:buFont typeface="Arial" panose="020B0604020202020204" pitchFamily="34" charset="0"/>
              <a:buChar char="•"/>
            </a:pPr>
            <a:r>
              <a:rPr lang="en-US" dirty="0"/>
              <a:t>*Don’t have the full data for 2019 but current data might suggest outlook for 2019</a:t>
            </a:r>
          </a:p>
        </p:txBody>
      </p:sp>
      <p:pic>
        <p:nvPicPr>
          <p:cNvPr id="3" name="Picture 2" descr="Chart, line chart&#10;&#10;Description automatically generated">
            <a:extLst>
              <a:ext uri="{FF2B5EF4-FFF2-40B4-BE49-F238E27FC236}">
                <a16:creationId xmlns:a16="http://schemas.microsoft.com/office/drawing/2014/main" id="{BB57E129-6DC3-0B0B-7D6E-966B75884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9013"/>
            <a:ext cx="9352723" cy="4676362"/>
          </a:xfrm>
          <a:prstGeom prst="rect">
            <a:avLst/>
          </a:prstGeom>
        </p:spPr>
      </p:pic>
    </p:spTree>
    <p:extLst>
      <p:ext uri="{BB962C8B-B14F-4D97-AF65-F5344CB8AC3E}">
        <p14:creationId xmlns:p14="http://schemas.microsoft.com/office/powerpoint/2010/main" val="151335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7D2205-8CE1-EA08-41D9-AFA237E9A4B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       Travel Frequency and Profit Throughout Year</a:t>
            </a:r>
          </a:p>
        </p:txBody>
      </p:sp>
      <p:sp>
        <p:nvSpPr>
          <p:cNvPr id="10" name="TextBox 9">
            <a:extLst>
              <a:ext uri="{FF2B5EF4-FFF2-40B4-BE49-F238E27FC236}">
                <a16:creationId xmlns:a16="http://schemas.microsoft.com/office/drawing/2014/main" id="{A0AA045C-6987-73F7-6A3E-8553AD696E26}"/>
              </a:ext>
            </a:extLst>
          </p:cNvPr>
          <p:cNvSpPr txBox="1"/>
          <p:nvPr/>
        </p:nvSpPr>
        <p:spPr>
          <a:xfrm>
            <a:off x="258417" y="1957359"/>
            <a:ext cx="2146852"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Users highest in Jan. and Dec. for both companies</a:t>
            </a:r>
          </a:p>
          <a:p>
            <a:pPr marL="285750" indent="-285750">
              <a:buFont typeface="Arial" panose="020B0604020202020204" pitchFamily="34" charset="0"/>
              <a:buChar char="•"/>
            </a:pPr>
            <a:r>
              <a:rPr lang="en-US" sz="1600" dirty="0"/>
              <a:t>Other than Jan, number of users increases throughout the year</a:t>
            </a:r>
          </a:p>
          <a:p>
            <a:pPr marL="285750" indent="-285750">
              <a:buFont typeface="Arial" panose="020B0604020202020204" pitchFamily="34" charset="0"/>
              <a:buChar char="•"/>
            </a:pPr>
            <a:r>
              <a:rPr lang="en-US" sz="1600" dirty="0"/>
              <a:t>No consistent pattern in profit throughout the year for either company</a:t>
            </a:r>
          </a:p>
          <a:p>
            <a:pPr marL="742950" lvl="1" indent="-285750">
              <a:buFont typeface="Arial" panose="020B0604020202020204" pitchFamily="34" charset="0"/>
              <a:buChar char="•"/>
            </a:pPr>
            <a:r>
              <a:rPr lang="en-US" sz="1600" dirty="0"/>
              <a:t>June - highest profit month for Yellow Cab but lowest profit for Pink Cab</a:t>
            </a:r>
          </a:p>
        </p:txBody>
      </p:sp>
      <p:pic>
        <p:nvPicPr>
          <p:cNvPr id="5" name="Picture 4" descr="Chart, line chart&#10;&#10;Description automatically generated">
            <a:extLst>
              <a:ext uri="{FF2B5EF4-FFF2-40B4-BE49-F238E27FC236}">
                <a16:creationId xmlns:a16="http://schemas.microsoft.com/office/drawing/2014/main" id="{5D25ED70-303E-D05C-D835-F7DB21EE0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916" y="1848678"/>
            <a:ext cx="9658084" cy="4495457"/>
          </a:xfrm>
          <a:prstGeom prst="rect">
            <a:avLst/>
          </a:prstGeom>
        </p:spPr>
      </p:pic>
    </p:spTree>
    <p:extLst>
      <p:ext uri="{BB962C8B-B14F-4D97-AF65-F5344CB8AC3E}">
        <p14:creationId xmlns:p14="http://schemas.microsoft.com/office/powerpoint/2010/main" val="3649695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588</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Menlo</vt:lpstr>
      <vt:lpstr>Office Theme</vt:lpstr>
      <vt:lpstr>PowerPoint Presentation</vt:lpstr>
      <vt:lpstr>   Agenda</vt:lpstr>
      <vt:lpstr>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Sreevatsa Nukala</dc:creator>
  <cp:lastModifiedBy>Sreevatsa Nukala</cp:lastModifiedBy>
  <cp:revision>3</cp:revision>
  <dcterms:created xsi:type="dcterms:W3CDTF">2022-11-19T17:04:31Z</dcterms:created>
  <dcterms:modified xsi:type="dcterms:W3CDTF">2022-11-20T20:00:29Z</dcterms:modified>
</cp:coreProperties>
</file>