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Economica"/>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bold.fntdata"/><Relationship Id="rId21" Type="http://schemas.openxmlformats.org/officeDocument/2006/relationships/font" Target="fonts/Economica-regular.fntdata"/><Relationship Id="rId24" Type="http://schemas.openxmlformats.org/officeDocument/2006/relationships/font" Target="fonts/Economica-boldItalic.fntdata"/><Relationship Id="rId23" Type="http://schemas.openxmlformats.org/officeDocument/2006/relationships/font" Target="fonts/Economic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unl.edu/gradstudies/connections/scientific-writing"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gi.duke.edu/web/sciwriting/index.php?action=science_writing"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8ad2146f2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8ad2146f2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8ad2146f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8ad2146f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8ad2146f2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8ad2146f2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8ad2146f2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8ad2146f2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8ad2146f2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8ad2146f2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8ad2146f2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8ad2146f2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8ad2146f2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8ad2146f2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with Dr. Rick Lombardo from the University of Nebraska-Lincoln: </a:t>
            </a:r>
            <a:r>
              <a:rPr lang="en" u="sng">
                <a:solidFill>
                  <a:schemeClr val="hlink"/>
                </a:solidFill>
                <a:hlinkClick r:id="rId2"/>
              </a:rPr>
              <a:t>https://www.unl.edu/gradstudies/connections/scientific-writing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8ad2146f2_2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8ad2146f2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8ad2146f2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8ad2146f2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8ad2146f2_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8ad2146f2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8ad2146f2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8ad2146f2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https://cgi.duke.edu/web/sciwriting/index.php?action=science_writing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8ad2146f2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8ad2146f2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8ad2146f2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8ad2146f2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8ad2146f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8ad2146f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6.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cgi.duke.edu/web/sciwriting/index.php?action=writing_exampl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LQsAPEJzkNM" TargetMode="Externa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Scientific Writing</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Less is more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Done listening to presentations?</a:t>
            </a:r>
            <a:endParaRPr/>
          </a:p>
        </p:txBody>
      </p:sp>
      <p:pic>
        <p:nvPicPr>
          <p:cNvPr id="126" name="Google Shape;126;p22"/>
          <p:cNvPicPr preferRelativeResize="0"/>
          <p:nvPr/>
        </p:nvPicPr>
        <p:blipFill>
          <a:blip r:embed="rId3">
            <a:alphaModFix/>
          </a:blip>
          <a:stretch>
            <a:fillRect/>
          </a:stretch>
        </p:blipFill>
        <p:spPr>
          <a:xfrm>
            <a:off x="2276988" y="641500"/>
            <a:ext cx="4590025" cy="3390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Now it’s your turn to write!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700"/>
              <a:t>Make this sentence shorter without changing the facts.</a:t>
            </a:r>
            <a:endParaRPr sz="3700"/>
          </a:p>
        </p:txBody>
      </p:sp>
      <p:sp>
        <p:nvSpPr>
          <p:cNvPr id="137" name="Google Shape;137;p24"/>
          <p:cNvSpPr txBox="1"/>
          <p:nvPr>
            <p:ph idx="1" type="body"/>
          </p:nvPr>
        </p:nvSpPr>
        <p:spPr>
          <a:xfrm>
            <a:off x="311700" y="1225225"/>
            <a:ext cx="3999900" cy="335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Arial"/>
                <a:ea typeface="Arial"/>
                <a:cs typeface="Arial"/>
                <a:sym typeface="Arial"/>
              </a:rPr>
              <a:t>Its small size and the fact that it fluoresces most strongly when bound to components of the cell nucleus make it a nearly ideal cell-wounding probe and therefore a welcome addition to our experimental arsenal. </a:t>
            </a:r>
            <a:endParaRPr sz="12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latin typeface="Arial"/>
                <a:ea typeface="Arial"/>
                <a:cs typeface="Arial"/>
                <a:sym typeface="Arial"/>
              </a:rPr>
              <a:t>(35 words)</a:t>
            </a:r>
            <a:endParaRPr/>
          </a:p>
        </p:txBody>
      </p:sp>
      <p:sp>
        <p:nvSpPr>
          <p:cNvPr id="138" name="Google Shape;138;p24"/>
          <p:cNvSpPr txBox="1"/>
          <p:nvPr>
            <p:ph idx="2" type="body"/>
          </p:nvPr>
        </p:nvSpPr>
        <p:spPr>
          <a:xfrm>
            <a:off x="4832400" y="1225225"/>
            <a:ext cx="3999900" cy="335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Arial"/>
                <a:ea typeface="Arial"/>
                <a:cs typeface="Arial"/>
                <a:sym typeface="Arial"/>
              </a:rPr>
              <a:t>Its fluorescence when bound to the cell nucleus and small size make it a nearly ideal cell-wounding probe.</a:t>
            </a:r>
            <a:endParaRPr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latin typeface="Arial"/>
                <a:ea typeface="Arial"/>
                <a:cs typeface="Arial"/>
                <a:sym typeface="Arial"/>
              </a:rPr>
              <a:t>(18 words)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idx="1" type="body"/>
          </p:nvPr>
        </p:nvSpPr>
        <p:spPr>
          <a:xfrm>
            <a:off x="311700" y="331440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600"/>
              </a:spcBef>
              <a:spcAft>
                <a:spcPts val="1600"/>
              </a:spcAft>
              <a:buNone/>
            </a:pPr>
            <a:r>
              <a:rPr lang="en"/>
              <a:t>Ready for more?</a:t>
            </a:r>
            <a:endParaRPr/>
          </a:p>
        </p:txBody>
      </p:sp>
      <p:pic>
        <p:nvPicPr>
          <p:cNvPr id="144" name="Google Shape;144;p25"/>
          <p:cNvPicPr preferRelativeResize="0"/>
          <p:nvPr/>
        </p:nvPicPr>
        <p:blipFill>
          <a:blip r:embed="rId3">
            <a:alphaModFix/>
          </a:blip>
          <a:stretch>
            <a:fillRect/>
          </a:stretch>
        </p:blipFill>
        <p:spPr>
          <a:xfrm>
            <a:off x="2510313" y="623775"/>
            <a:ext cx="4123365" cy="285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idx="1" type="body"/>
          </p:nvPr>
        </p:nvSpPr>
        <p:spPr>
          <a:xfrm>
            <a:off x="311700" y="266725"/>
            <a:ext cx="4111800" cy="4312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00">
                <a:highlight>
                  <a:srgbClr val="FFFFFF"/>
                </a:highlight>
                <a:latin typeface="Arial"/>
                <a:ea typeface="Arial"/>
                <a:cs typeface="Arial"/>
                <a:sym typeface="Arial"/>
              </a:rPr>
              <a:t>I hoped to find a potential link to the attraction of bees to the leaves they cut versus the leaves that they avoided to cut by analyzing the microbial communities on various leaf pairs I collected. (36 words)</a:t>
            </a:r>
            <a:endParaRPr sz="1000">
              <a:highlight>
                <a:srgbClr val="FFFFFF"/>
              </a:highlight>
              <a:latin typeface="Arial"/>
              <a:ea typeface="Arial"/>
              <a:cs typeface="Arial"/>
              <a:sym typeface="Arial"/>
            </a:endParaRPr>
          </a:p>
          <a:p>
            <a:pPr indent="0" lvl="0" marL="0" rtl="0" algn="l">
              <a:spcBef>
                <a:spcPts val="0"/>
              </a:spcBef>
              <a:spcAft>
                <a:spcPts val="0"/>
              </a:spcAft>
              <a:buNone/>
            </a:pPr>
            <a:r>
              <a:t/>
            </a:r>
            <a:endParaRPr sz="9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9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 sz="1000">
                <a:highlight>
                  <a:srgbClr val="FFFFFF"/>
                </a:highlight>
                <a:latin typeface="Arial"/>
                <a:ea typeface="Arial"/>
                <a:cs typeface="Arial"/>
                <a:sym typeface="Arial"/>
              </a:rPr>
              <a:t>Through our research, we hope to broaden the understanding of the relationship between the behavior of social animals and architecture and continue making an interdisciplinary dialogue into this interaction and how both biologists and architects can ultimately benefit. (38 words)</a:t>
            </a:r>
            <a:endParaRPr sz="1000">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0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 sz="1000">
                <a:highlight>
                  <a:srgbClr val="FFFFFF"/>
                </a:highlight>
                <a:latin typeface="Arial"/>
                <a:ea typeface="Arial"/>
                <a:cs typeface="Arial"/>
                <a:sym typeface="Arial"/>
              </a:rPr>
              <a:t>The overarching goal is to gain a deeper understanding of epileptogenesis and to find ways to improve the lives of children who are identified to have the specific Scn8a gene mutation-- which causes epilepsy-- by reducing epileptic seizures. (38 words)</a:t>
            </a:r>
            <a:endParaRPr sz="1000">
              <a:latin typeface="Arial"/>
              <a:ea typeface="Arial"/>
              <a:cs typeface="Arial"/>
              <a:sym typeface="Arial"/>
            </a:endParaRPr>
          </a:p>
          <a:p>
            <a:pPr indent="0" lvl="0" marL="0" rtl="0" algn="l">
              <a:spcBef>
                <a:spcPts val="0"/>
              </a:spcBef>
              <a:spcAft>
                <a:spcPts val="0"/>
              </a:spcAft>
              <a:buNone/>
            </a:pPr>
            <a:r>
              <a:t/>
            </a:r>
            <a:endParaRPr sz="10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000">
                <a:latin typeface="Arial"/>
                <a:ea typeface="Arial"/>
                <a:cs typeface="Arial"/>
                <a:sym typeface="Arial"/>
              </a:rPr>
              <a:t>The hypothesis for this research project is that while thermoacoustic imaging using a microwave to induce temperature change would have stronger penetration of the tissue due to the longer wavelength light, the photoacoustic imaging technique could theoretically provide an image with greater resolution, though at much shallower tissue depths. (49 words)</a:t>
            </a:r>
            <a:endParaRPr sz="1300"/>
          </a:p>
        </p:txBody>
      </p:sp>
      <p:sp>
        <p:nvSpPr>
          <p:cNvPr id="150" name="Google Shape;150;p26"/>
          <p:cNvSpPr txBox="1"/>
          <p:nvPr>
            <p:ph idx="2" type="body"/>
          </p:nvPr>
        </p:nvSpPr>
        <p:spPr>
          <a:xfrm>
            <a:off x="4668000" y="266725"/>
            <a:ext cx="4164300" cy="431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latin typeface="Arial"/>
                <a:ea typeface="Arial"/>
                <a:cs typeface="Arial"/>
                <a:sym typeface="Arial"/>
              </a:rPr>
              <a:t>If the binding affinity between Tm mutations and actin increase then it could lead to cardiomyopathy because tropomyosin will be bound tighter to actin resulting in less movement of tropomyosin on actin that decreases the probability of a strong crossbridge to form between actin and myosin; thus, preventing muscle contraction. (50 words)</a:t>
            </a:r>
            <a:endParaRPr b="1" sz="10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1"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 sz="1000">
                <a:highlight>
                  <a:srgbClr val="FFFFFF"/>
                </a:highlight>
                <a:latin typeface="Arial"/>
                <a:ea typeface="Arial"/>
                <a:cs typeface="Arial"/>
                <a:sym typeface="Arial"/>
              </a:rPr>
              <a:t>Also, this is actually very important because this is a problem that actually limits the materials that can be used because HBN is much cheaper than the other materials so this would mean cheaper technology that is also a lot more reliable since it does not just randomly change energy levels. (51 words)</a:t>
            </a:r>
            <a:endParaRPr sz="10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000">
                <a:latin typeface="Arial"/>
                <a:ea typeface="Arial"/>
                <a:cs typeface="Arial"/>
                <a:sym typeface="Arial"/>
              </a:rPr>
              <a:t>By exposing the lung to propidium iodide after ventilation and quantitating the number labeled under this condition, it could be shown that the disruptions occurring during ventilation were predominantly not lethal: the number of propidium iodide–positive cells labeled by probe addition after was strikingly decreased compared with probe addition during ventilation. (51 words)</a:t>
            </a:r>
            <a:endParaRPr sz="10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 sz="1000">
                <a:highlight>
                  <a:srgbClr val="FFFFFF"/>
                </a:highlight>
                <a:latin typeface="Arial"/>
                <a:ea typeface="Arial"/>
                <a:cs typeface="Arial"/>
                <a:sym typeface="Arial"/>
              </a:rPr>
              <a:t>The purpose of this project will be to assess the effects that OVA, an allergen that is known to induce asthmatic effects, has on the dendritic bone marrow cells of mice that have been exposed to various concentrations of Amish house dust, an extract that has been shown to provide protection for children against asthma, ultimately showing the characteristics of the dendritic cells that develop in response to the allergen. (70 words)</a:t>
            </a:r>
            <a:endParaRPr b="1" sz="1000">
              <a:latin typeface="Arial"/>
              <a:ea typeface="Arial"/>
              <a:cs typeface="Arial"/>
              <a:sym typeface="Arial"/>
            </a:endParaRPr>
          </a:p>
          <a:p>
            <a:pPr indent="0" lvl="0" marL="0" rtl="0" algn="l">
              <a:spcBef>
                <a:spcPts val="0"/>
              </a:spcBef>
              <a:spcAft>
                <a:spcPts val="1600"/>
              </a:spcAft>
              <a:buNone/>
            </a:pPr>
            <a:r>
              <a:t/>
            </a:r>
            <a:endParaRPr sz="1300"/>
          </a:p>
        </p:txBody>
      </p:sp>
      <p:sp>
        <p:nvSpPr>
          <p:cNvPr id="151" name="Google Shape;151;p26"/>
          <p:cNvSpPr/>
          <p:nvPr/>
        </p:nvSpPr>
        <p:spPr>
          <a:xfrm>
            <a:off x="1680250" y="1361900"/>
            <a:ext cx="6177600" cy="224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FFFFFF"/>
                </a:solidFill>
                <a:latin typeface="Economica"/>
                <a:ea typeface="Economica"/>
                <a:cs typeface="Economica"/>
                <a:sym typeface="Economica"/>
              </a:rPr>
              <a:t>Want some more practice?</a:t>
            </a:r>
            <a:endParaRPr sz="2200">
              <a:solidFill>
                <a:srgbClr val="FFFFFF"/>
              </a:solidFill>
              <a:latin typeface="Economica"/>
              <a:ea typeface="Economica"/>
              <a:cs typeface="Economica"/>
              <a:sym typeface="Economica"/>
            </a:endParaRPr>
          </a:p>
          <a:p>
            <a:pPr indent="0" lvl="0" marL="0" rtl="0" algn="ctr">
              <a:spcBef>
                <a:spcPts val="0"/>
              </a:spcBef>
              <a:spcAft>
                <a:spcPts val="0"/>
              </a:spcAft>
              <a:buNone/>
            </a:pPr>
            <a:r>
              <a:t/>
            </a:r>
            <a:endParaRPr sz="2200">
              <a:solidFill>
                <a:srgbClr val="FFFFFF"/>
              </a:solidFill>
              <a:latin typeface="Economica"/>
              <a:ea typeface="Economica"/>
              <a:cs typeface="Economica"/>
              <a:sym typeface="Economica"/>
            </a:endParaRPr>
          </a:p>
          <a:p>
            <a:pPr indent="0" lvl="0" marL="0" rtl="0" algn="ctr">
              <a:spcBef>
                <a:spcPts val="0"/>
              </a:spcBef>
              <a:spcAft>
                <a:spcPts val="0"/>
              </a:spcAft>
              <a:buNone/>
            </a:pPr>
            <a:r>
              <a:rPr lang="en" sz="1900" u="sng">
                <a:solidFill>
                  <a:srgbClr val="FFFFFF"/>
                </a:solidFill>
                <a:latin typeface="Economica"/>
                <a:ea typeface="Economica"/>
                <a:cs typeface="Economica"/>
                <a:sym typeface="Economica"/>
                <a:hlinkClick r:id="rId3"/>
              </a:rPr>
              <a:t>https://cgi.duke.edu/web/sciwriting/index.php?action=writing_examples</a:t>
            </a:r>
            <a:endParaRPr sz="2200">
              <a:solidFill>
                <a:srgbClr val="FFFFFF"/>
              </a:solidFill>
              <a:latin typeface="Economica"/>
              <a:ea typeface="Economica"/>
              <a:cs typeface="Economica"/>
              <a:sym typeface="Economic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27"/>
          <p:cNvPicPr preferRelativeResize="0"/>
          <p:nvPr/>
        </p:nvPicPr>
        <p:blipFill>
          <a:blip r:embed="rId3">
            <a:alphaModFix/>
          </a:blip>
          <a:stretch>
            <a:fillRect/>
          </a:stretch>
        </p:blipFill>
        <p:spPr>
          <a:xfrm>
            <a:off x="152400" y="152400"/>
            <a:ext cx="7258050" cy="1362075"/>
          </a:xfrm>
          <a:prstGeom prst="rect">
            <a:avLst/>
          </a:prstGeom>
          <a:noFill/>
          <a:ln>
            <a:noFill/>
          </a:ln>
        </p:spPr>
      </p:pic>
      <p:sp>
        <p:nvSpPr>
          <p:cNvPr id="157" name="Google Shape;157;p27"/>
          <p:cNvSpPr txBox="1"/>
          <p:nvPr/>
        </p:nvSpPr>
        <p:spPr>
          <a:xfrm>
            <a:off x="329900" y="1734025"/>
            <a:ext cx="8293500" cy="2551800"/>
          </a:xfrm>
          <a:prstGeom prst="rect">
            <a:avLst/>
          </a:prstGeom>
          <a:noFill/>
          <a:ln>
            <a:noFill/>
          </a:ln>
        </p:spPr>
        <p:txBody>
          <a:bodyPr anchorCtr="0" anchor="t" bIns="0" lIns="0" spcFirstLastPara="1" rIns="0" wrap="square" tIns="0">
            <a:noAutofit/>
          </a:bodyPr>
          <a:lstStyle/>
          <a:p>
            <a:pPr indent="0" lvl="0" marL="0" rtl="0" algn="l">
              <a:lnSpc>
                <a:spcPct val="163636"/>
              </a:lnSpc>
              <a:spcBef>
                <a:spcPts val="400"/>
              </a:spcBef>
              <a:spcAft>
                <a:spcPts val="0"/>
              </a:spcAft>
              <a:buClr>
                <a:schemeClr val="dk1"/>
              </a:buClr>
              <a:buSzPts val="1100"/>
              <a:buFont typeface="Arial"/>
              <a:buNone/>
            </a:pPr>
            <a:r>
              <a:rPr lang="en" sz="1200">
                <a:solidFill>
                  <a:srgbClr val="1C1D1E"/>
                </a:solidFill>
                <a:highlight>
                  <a:srgbClr val="FFFFFF"/>
                </a:highlight>
              </a:rPr>
              <a:t>While writing is a critical part of the scientific process, it is often taught secondarily to scientific concepts and becomes an afterthought to students. How many students can you recall who worked on a laboratory assignment or class project for weeks, only to throw together the written report the day before it was due?</a:t>
            </a:r>
            <a:endParaRPr sz="1200">
              <a:solidFill>
                <a:srgbClr val="1C1D1E"/>
              </a:solidFill>
              <a:highlight>
                <a:srgbClr val="FFFFFF"/>
              </a:highlight>
            </a:endParaRPr>
          </a:p>
          <a:p>
            <a:pPr indent="0" lvl="0" marL="0" rtl="0" algn="l">
              <a:lnSpc>
                <a:spcPct val="163636"/>
              </a:lnSpc>
              <a:spcBef>
                <a:spcPts val="1200"/>
              </a:spcBef>
              <a:spcAft>
                <a:spcPts val="0"/>
              </a:spcAft>
              <a:buClr>
                <a:schemeClr val="dk1"/>
              </a:buClr>
              <a:buSzPts val="1100"/>
              <a:buFont typeface="Arial"/>
              <a:buNone/>
            </a:pPr>
            <a:r>
              <a:rPr lang="en" sz="1200">
                <a:solidFill>
                  <a:srgbClr val="1C1D1E"/>
                </a:solidFill>
                <a:highlight>
                  <a:srgbClr val="FFFFFF"/>
                </a:highlight>
              </a:rPr>
              <a:t>For many, this pattern occurs because we focus almost exclusively on the scientific process, all but neglecting the scientific </a:t>
            </a:r>
            <a:r>
              <a:rPr i="1" lang="en" sz="1200">
                <a:solidFill>
                  <a:srgbClr val="1C1D1E"/>
                </a:solidFill>
                <a:highlight>
                  <a:srgbClr val="FFFFFF"/>
                </a:highlight>
              </a:rPr>
              <a:t>writing </a:t>
            </a:r>
            <a:r>
              <a:rPr lang="en" sz="1200">
                <a:solidFill>
                  <a:srgbClr val="1C1D1E"/>
                </a:solidFill>
                <a:highlight>
                  <a:srgbClr val="FFFFFF"/>
                </a:highlight>
              </a:rPr>
              <a:t>process. Scientific writing is often a difficult and arduous task for many students. It follows a different format and deviates in structure from how we were initially taught to write, or even how we currently write for English, history, or social science classes. This can make the scientific writing process appear overwhelming, especially when presented with new, complex content. However, effective writing can deepen understanding of the topic at hand by compelling the writer to present a coherent and logical story that is supported by previous research and new results.</a:t>
            </a:r>
            <a:endParaRPr sz="1200">
              <a:solidFill>
                <a:srgbClr val="1C1D1E"/>
              </a:solidFill>
              <a:highlight>
                <a:srgbClr val="FFFFFF"/>
              </a:highlight>
            </a:endParaRPr>
          </a:p>
          <a:p>
            <a:pPr indent="0" lvl="0" marL="0" rtl="0" algn="l">
              <a:spcBef>
                <a:spcPts val="12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51300" y="450150"/>
            <a:ext cx="8441400" cy="85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What is </a:t>
            </a:r>
            <a:r>
              <a:rPr b="1" i="1" lang="en" sz="4400"/>
              <a:t>scientific writing</a:t>
            </a:r>
            <a:r>
              <a:rPr lang="en" sz="4400"/>
              <a:t>?</a:t>
            </a:r>
            <a:endParaRPr sz="4400"/>
          </a:p>
        </p:txBody>
      </p:sp>
      <p:sp>
        <p:nvSpPr>
          <p:cNvPr id="69" name="Google Shape;69;p14"/>
          <p:cNvSpPr txBox="1"/>
          <p:nvPr/>
        </p:nvSpPr>
        <p:spPr>
          <a:xfrm>
            <a:off x="893425" y="1638325"/>
            <a:ext cx="7527900" cy="27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A quote taken from an interview with Dr. Rick Lombardo:</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b="1">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How is scientific writing different from other kinds of writing?</a:t>
            </a:r>
            <a:endParaRPr b="1">
              <a:latin typeface="Open Sans"/>
              <a:ea typeface="Open Sans"/>
              <a:cs typeface="Open Sans"/>
              <a:sym typeface="Open Sans"/>
            </a:endParaRPr>
          </a:p>
          <a:p>
            <a:pPr indent="0" lvl="0" marL="0" rtl="0" algn="l">
              <a:spcBef>
                <a:spcPts val="0"/>
              </a:spcBef>
              <a:spcAft>
                <a:spcPts val="0"/>
              </a:spcAft>
              <a:buNone/>
            </a:pPr>
            <a:r>
              <a:t/>
            </a:r>
            <a:endParaRPr b="1">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“Scientific writing is not just writing about science; it is the technical writing that scientists do to communicate their research to others. Scientific writing is predicated on the rigors of scientific inquiry, so it must reflect the same precision as that demanded in the research process.”</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51300" y="450150"/>
            <a:ext cx="84414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How many of you have taken a writing class?</a:t>
            </a:r>
            <a:endParaRPr sz="4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51300" y="450150"/>
            <a:ext cx="84414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What is the difference between </a:t>
            </a:r>
            <a:endParaRPr sz="4400"/>
          </a:p>
          <a:p>
            <a:pPr indent="0" lvl="0" marL="0" rtl="0" algn="ctr">
              <a:spcBef>
                <a:spcPts val="0"/>
              </a:spcBef>
              <a:spcAft>
                <a:spcPts val="0"/>
              </a:spcAft>
              <a:buNone/>
            </a:pPr>
            <a:r>
              <a:rPr b="1" i="1" lang="en" sz="4400"/>
              <a:t>general writing</a:t>
            </a:r>
            <a:r>
              <a:rPr lang="en" sz="4400"/>
              <a:t> and </a:t>
            </a:r>
            <a:r>
              <a:rPr b="1" i="1" lang="en" sz="4400"/>
              <a:t>scientific writing</a:t>
            </a:r>
            <a:r>
              <a:rPr lang="en" sz="4400"/>
              <a:t>?</a:t>
            </a:r>
            <a:endParaRPr sz="4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51300" y="450150"/>
            <a:ext cx="84414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What about</a:t>
            </a:r>
            <a:endParaRPr sz="4400"/>
          </a:p>
          <a:p>
            <a:pPr indent="0" lvl="0" marL="0" rtl="0" algn="ctr">
              <a:spcBef>
                <a:spcPts val="0"/>
              </a:spcBef>
              <a:spcAft>
                <a:spcPts val="0"/>
              </a:spcAft>
              <a:buNone/>
            </a:pPr>
            <a:r>
              <a:rPr b="1" i="1" lang="en" sz="4400"/>
              <a:t>science</a:t>
            </a:r>
            <a:r>
              <a:rPr b="1" i="1" lang="en" sz="4400"/>
              <a:t> writing</a:t>
            </a:r>
            <a:r>
              <a:rPr lang="en" sz="4400"/>
              <a:t> and </a:t>
            </a:r>
            <a:r>
              <a:rPr b="1" i="1" lang="en" sz="4400"/>
              <a:t>scientific writing</a:t>
            </a:r>
            <a:r>
              <a:rPr lang="en" sz="4400"/>
              <a:t>?</a:t>
            </a:r>
            <a:endParaRPr sz="4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152400" y="152400"/>
            <a:ext cx="5440625" cy="1233950"/>
          </a:xfrm>
          <a:prstGeom prst="rect">
            <a:avLst/>
          </a:prstGeom>
          <a:noFill/>
          <a:ln>
            <a:noFill/>
          </a:ln>
        </p:spPr>
      </p:pic>
      <p:pic>
        <p:nvPicPr>
          <p:cNvPr id="90" name="Google Shape;90;p18"/>
          <p:cNvPicPr preferRelativeResize="0"/>
          <p:nvPr/>
        </p:nvPicPr>
        <p:blipFill>
          <a:blip r:embed="rId4">
            <a:alphaModFix/>
          </a:blip>
          <a:stretch>
            <a:fillRect/>
          </a:stretch>
        </p:blipFill>
        <p:spPr>
          <a:xfrm>
            <a:off x="2140675" y="1386350"/>
            <a:ext cx="5699809" cy="3604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idx="1" type="body"/>
          </p:nvPr>
        </p:nvSpPr>
        <p:spPr>
          <a:xfrm>
            <a:off x="324100" y="755850"/>
            <a:ext cx="3999900" cy="521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000" u="sng">
                <a:latin typeface="Economica"/>
                <a:ea typeface="Economica"/>
                <a:cs typeface="Economica"/>
                <a:sym typeface="Economica"/>
              </a:rPr>
              <a:t>General</a:t>
            </a:r>
            <a:r>
              <a:rPr lang="en" sz="2000" u="sng">
                <a:latin typeface="Economica"/>
                <a:ea typeface="Economica"/>
                <a:cs typeface="Economica"/>
                <a:sym typeface="Economica"/>
              </a:rPr>
              <a:t> Writing</a:t>
            </a:r>
            <a:endParaRPr sz="2000" u="sng">
              <a:latin typeface="Economica"/>
              <a:ea typeface="Economica"/>
              <a:cs typeface="Economica"/>
              <a:sym typeface="Economica"/>
            </a:endParaRPr>
          </a:p>
        </p:txBody>
      </p:sp>
      <p:sp>
        <p:nvSpPr>
          <p:cNvPr id="96" name="Google Shape;96;p19"/>
          <p:cNvSpPr txBox="1"/>
          <p:nvPr>
            <p:ph idx="2" type="body"/>
          </p:nvPr>
        </p:nvSpPr>
        <p:spPr>
          <a:xfrm>
            <a:off x="4678125" y="1429225"/>
            <a:ext cx="3999900" cy="52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the point with limited use of descriptors</a:t>
            </a:r>
            <a:endParaRPr/>
          </a:p>
        </p:txBody>
      </p:sp>
      <p:sp>
        <p:nvSpPr>
          <p:cNvPr id="97" name="Google Shape;97;p19"/>
          <p:cNvSpPr txBox="1"/>
          <p:nvPr>
            <p:ph idx="2" type="body"/>
          </p:nvPr>
        </p:nvSpPr>
        <p:spPr>
          <a:xfrm>
            <a:off x="552700" y="1429225"/>
            <a:ext cx="3999900" cy="44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Flowery and full of descriptions</a:t>
            </a:r>
            <a:endParaRPr/>
          </a:p>
        </p:txBody>
      </p:sp>
      <p:sp>
        <p:nvSpPr>
          <p:cNvPr id="98" name="Google Shape;98;p19"/>
          <p:cNvSpPr txBox="1"/>
          <p:nvPr>
            <p:ph idx="1" type="body"/>
          </p:nvPr>
        </p:nvSpPr>
        <p:spPr>
          <a:xfrm>
            <a:off x="4678125" y="755850"/>
            <a:ext cx="3999900" cy="521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000" u="sng">
                <a:latin typeface="Economica"/>
                <a:ea typeface="Economica"/>
                <a:cs typeface="Economica"/>
                <a:sym typeface="Economica"/>
              </a:rPr>
              <a:t>Scientific Writing</a:t>
            </a:r>
            <a:endParaRPr sz="2000" u="sng">
              <a:latin typeface="Economica"/>
              <a:ea typeface="Economica"/>
              <a:cs typeface="Economica"/>
              <a:sym typeface="Economica"/>
            </a:endParaRPr>
          </a:p>
        </p:txBody>
      </p:sp>
      <p:sp>
        <p:nvSpPr>
          <p:cNvPr id="99" name="Google Shape;99;p19"/>
          <p:cNvSpPr txBox="1"/>
          <p:nvPr>
            <p:ph idx="2" type="body"/>
          </p:nvPr>
        </p:nvSpPr>
        <p:spPr>
          <a:xfrm>
            <a:off x="552700" y="2370225"/>
            <a:ext cx="3999900" cy="44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Driven by facts, opinions, both, or neither</a:t>
            </a:r>
            <a:endParaRPr/>
          </a:p>
        </p:txBody>
      </p:sp>
      <p:sp>
        <p:nvSpPr>
          <p:cNvPr id="100" name="Google Shape;100;p19"/>
          <p:cNvSpPr txBox="1"/>
          <p:nvPr>
            <p:ph idx="2" type="body"/>
          </p:nvPr>
        </p:nvSpPr>
        <p:spPr>
          <a:xfrm>
            <a:off x="4678125" y="2370225"/>
            <a:ext cx="3999900" cy="44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Driven by data and results</a:t>
            </a:r>
            <a:endParaRPr/>
          </a:p>
        </p:txBody>
      </p:sp>
      <p:sp>
        <p:nvSpPr>
          <p:cNvPr id="101" name="Google Shape;101;p19"/>
          <p:cNvSpPr txBox="1"/>
          <p:nvPr>
            <p:ph idx="2" type="body"/>
          </p:nvPr>
        </p:nvSpPr>
        <p:spPr>
          <a:xfrm>
            <a:off x="552700" y="3844625"/>
            <a:ext cx="3999900" cy="44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Students tend to procrastinate writing</a:t>
            </a:r>
            <a:endParaRPr/>
          </a:p>
        </p:txBody>
      </p:sp>
      <p:sp>
        <p:nvSpPr>
          <p:cNvPr id="102" name="Google Shape;102;p19"/>
          <p:cNvSpPr txBox="1"/>
          <p:nvPr>
            <p:ph idx="2" type="body"/>
          </p:nvPr>
        </p:nvSpPr>
        <p:spPr>
          <a:xfrm>
            <a:off x="4678125" y="3844625"/>
            <a:ext cx="3999900" cy="44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Students tend to procrastinate writing</a:t>
            </a:r>
            <a:endParaRPr/>
          </a:p>
        </p:txBody>
      </p:sp>
      <p:sp>
        <p:nvSpPr>
          <p:cNvPr id="103" name="Google Shape;103;p19"/>
          <p:cNvSpPr txBox="1"/>
          <p:nvPr>
            <p:ph idx="2" type="body"/>
          </p:nvPr>
        </p:nvSpPr>
        <p:spPr>
          <a:xfrm>
            <a:off x="552700" y="3107425"/>
            <a:ext cx="3999900" cy="44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My mom likes it</a:t>
            </a:r>
            <a:endParaRPr/>
          </a:p>
        </p:txBody>
      </p:sp>
      <p:sp>
        <p:nvSpPr>
          <p:cNvPr id="104" name="Google Shape;104;p19"/>
          <p:cNvSpPr txBox="1"/>
          <p:nvPr>
            <p:ph idx="2" type="body"/>
          </p:nvPr>
        </p:nvSpPr>
        <p:spPr>
          <a:xfrm>
            <a:off x="4678125" y="3107425"/>
            <a:ext cx="3999900" cy="44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Peer-reviewed</a:t>
            </a:r>
            <a:endParaRPr/>
          </a:p>
        </p:txBody>
      </p:sp>
      <p:cxnSp>
        <p:nvCxnSpPr>
          <p:cNvPr id="105" name="Google Shape;105;p19"/>
          <p:cNvCxnSpPr>
            <a:stCxn id="95" idx="3"/>
          </p:cNvCxnSpPr>
          <p:nvPr/>
        </p:nvCxnSpPr>
        <p:spPr>
          <a:xfrm flipH="1">
            <a:off x="4315300" y="1016400"/>
            <a:ext cx="8700" cy="3460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There are some commonalities...</a:t>
            </a:r>
            <a:endParaRPr sz="4000"/>
          </a:p>
        </p:txBody>
      </p:sp>
      <p:pic>
        <p:nvPicPr>
          <p:cNvPr descr=" " id="111" name="Google Shape;111;p20" title="The Writing Process.avi">
            <a:hlinkClick r:id="rId3"/>
          </p:cNvPr>
          <p:cNvPicPr preferRelativeResize="0"/>
          <p:nvPr/>
        </p:nvPicPr>
        <p:blipFill>
          <a:blip r:embed="rId4">
            <a:alphaModFix/>
          </a:blip>
          <a:stretch>
            <a:fillRect/>
          </a:stretch>
        </p:blipFill>
        <p:spPr>
          <a:xfrm>
            <a:off x="1871625" y="1147225"/>
            <a:ext cx="4933200" cy="369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152400" y="152400"/>
            <a:ext cx="4101752" cy="3914124"/>
          </a:xfrm>
          <a:prstGeom prst="rect">
            <a:avLst/>
          </a:prstGeom>
          <a:noFill/>
          <a:ln>
            <a:noFill/>
          </a:ln>
        </p:spPr>
      </p:pic>
      <p:sp>
        <p:nvSpPr>
          <p:cNvPr id="117" name="Google Shape;117;p21"/>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chemeClr val="lt1"/>
                </a:highlight>
              </a:rPr>
              <a:t>Have your eyes fallen out of your head?</a:t>
            </a:r>
            <a:r>
              <a:rPr lang="en">
                <a:solidFill>
                  <a:schemeClr val="lt1"/>
                </a:solidFill>
                <a:highlight>
                  <a:schemeClr val="lt1"/>
                </a:highlight>
              </a:rPr>
              <a:t>kn</a:t>
            </a:r>
            <a:r>
              <a:rPr lang="en">
                <a:highlight>
                  <a:schemeClr val="lt1"/>
                </a:highlight>
              </a:rPr>
              <a:t>   </a:t>
            </a:r>
            <a:endParaRPr>
              <a:highlight>
                <a:schemeClr val="lt1"/>
              </a:highlight>
            </a:endParaRPr>
          </a:p>
        </p:txBody>
      </p:sp>
      <p:pic>
        <p:nvPicPr>
          <p:cNvPr id="118" name="Google Shape;118;p21"/>
          <p:cNvPicPr preferRelativeResize="0"/>
          <p:nvPr/>
        </p:nvPicPr>
        <p:blipFill>
          <a:blip r:embed="rId4">
            <a:alphaModFix/>
          </a:blip>
          <a:stretch>
            <a:fillRect/>
          </a:stretch>
        </p:blipFill>
        <p:spPr>
          <a:xfrm>
            <a:off x="4944425" y="152400"/>
            <a:ext cx="4047175" cy="3402124"/>
          </a:xfrm>
          <a:prstGeom prst="rect">
            <a:avLst/>
          </a:prstGeom>
          <a:noFill/>
          <a:ln>
            <a:noFill/>
          </a:ln>
        </p:spPr>
      </p:pic>
      <p:pic>
        <p:nvPicPr>
          <p:cNvPr id="119" name="Google Shape;119;p21"/>
          <p:cNvPicPr preferRelativeResize="0"/>
          <p:nvPr/>
        </p:nvPicPr>
        <p:blipFill>
          <a:blip r:embed="rId5">
            <a:alphaModFix/>
          </a:blip>
          <a:stretch>
            <a:fillRect/>
          </a:stretch>
        </p:blipFill>
        <p:spPr>
          <a:xfrm>
            <a:off x="1886450" y="942397"/>
            <a:ext cx="4431850" cy="3258713"/>
          </a:xfrm>
          <a:prstGeom prst="rect">
            <a:avLst/>
          </a:prstGeom>
          <a:noFill/>
          <a:ln>
            <a:noFill/>
          </a:ln>
        </p:spPr>
      </p:pic>
      <p:pic>
        <p:nvPicPr>
          <p:cNvPr id="120" name="Google Shape;120;p21"/>
          <p:cNvPicPr preferRelativeResize="0"/>
          <p:nvPr/>
        </p:nvPicPr>
        <p:blipFill>
          <a:blip r:embed="rId6">
            <a:alphaModFix/>
          </a:blip>
          <a:stretch>
            <a:fillRect/>
          </a:stretch>
        </p:blipFill>
        <p:spPr>
          <a:xfrm>
            <a:off x="4254152" y="2352200"/>
            <a:ext cx="4585049" cy="35606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