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0">
          <p15:clr>
            <a:srgbClr val="9AA0A6"/>
          </p15:clr>
        </p15:guide>
        <p15:guide id="2" pos="4531">
          <p15:clr>
            <a:srgbClr val="9AA0A6"/>
          </p15:clr>
        </p15:guide>
        <p15:guide id="3" pos="4787">
          <p15:clr>
            <a:srgbClr val="9AA0A6"/>
          </p15:clr>
        </p15:guide>
        <p15:guide id="4" pos="7874">
          <p15:clr>
            <a:srgbClr val="9AA0A6"/>
          </p15:clr>
        </p15:guide>
        <p15:guide id="5" pos="8145">
          <p15:clr>
            <a:srgbClr val="9AA0A6"/>
          </p15:clr>
        </p15:guide>
        <p15:guide id="6" pos="11232">
          <p15:clr>
            <a:srgbClr val="9AA0A6"/>
          </p15:clr>
        </p15:guide>
        <p15:guide id="7" orient="horz" pos="537">
          <p15:clr>
            <a:srgbClr val="9AA0A6"/>
          </p15:clr>
        </p15:guide>
        <p15:guide id="8" orient="horz" pos="1844">
          <p15:clr>
            <a:srgbClr val="9AA0A6"/>
          </p15:clr>
        </p15:guide>
        <p15:guide id="9" orient="horz" pos="5575">
          <p15:clr>
            <a:srgbClr val="9AA0A6"/>
          </p15:clr>
        </p15:guide>
        <p15:guide id="10" pos="655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g8qyXnmRJXiaxlQOACRqm9jdN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/>
        <p:guide pos="4531"/>
        <p:guide pos="4787"/>
        <p:guide pos="7874"/>
        <p:guide pos="8145"/>
        <p:guide pos="11232"/>
        <p:guide pos="537" orient="horz"/>
        <p:guide pos="1844" orient="horz"/>
        <p:guide pos="5575" orient="horz"/>
        <p:guide pos="65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2010410" y="5442625"/>
            <a:ext cx="16083301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3d5aacfc_0_16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0" name="Google Shape;110;g883d5aacfc_0_16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3d5aacfc_0_3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3d5aacfc_0_3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3d5aacfc_0_22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1" name="Google Shape;121;g883d5aacfc_0_22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3d5aacfc_0_2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3d5aacfc_0_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4d234a21_0_7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1" name="Google Shape;131;g884d234a21_0_7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4d234a21_0_27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7" name="Google Shape;137;g884d234a21_0_27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4d234a21_0_35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3" name="Google Shape;143;g884d234a21_0_35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4d234a21_0_22:notes"/>
          <p:cNvSpPr/>
          <p:nvPr>
            <p:ph idx="2" type="sldImg"/>
          </p:nvPr>
        </p:nvSpPr>
        <p:spPr>
          <a:xfrm>
            <a:off x="1118401" y="848201"/>
            <a:ext cx="178692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84d234a21_0_22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18401" y="848201"/>
            <a:ext cx="178692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2010410" y="5371941"/>
            <a:ext cx="16083301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4d234a21_0_42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60" name="Google Shape;160;g884d234a21_0_42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2010410" y="5442625"/>
            <a:ext cx="16083301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2010410" y="5442625"/>
            <a:ext cx="16083301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27de8b4f_0_10:notes"/>
          <p:cNvSpPr/>
          <p:nvPr>
            <p:ph idx="2" type="sldImg"/>
          </p:nvPr>
        </p:nvSpPr>
        <p:spPr>
          <a:xfrm>
            <a:off x="1118401" y="848201"/>
            <a:ext cx="178692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8827de8b4f_0_10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3d5aacfc_0_0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5" name="Google Shape;65;g883d5aacfc_0_0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3d5aacfc_0_9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2" name="Google Shape;72;g883d5aacfc_0_9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27de8b4f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8827de8b4f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16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118401" y="848201"/>
            <a:ext cx="178692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10410" y="5371941"/>
            <a:ext cx="16083301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2010400" y="5371925"/>
            <a:ext cx="16083301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16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4d234a21_0_0:notes"/>
          <p:cNvSpPr txBox="1"/>
          <p:nvPr>
            <p:ph idx="1" type="body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375" lIns="216375" spcFirstLastPara="1" rIns="216375" wrap="square" tIns="21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4" name="Google Shape;104;g884d234a21_0_0:notes"/>
          <p:cNvSpPr/>
          <p:nvPr>
            <p:ph idx="2" type="sldImg"/>
          </p:nvPr>
        </p:nvSpPr>
        <p:spPr>
          <a:xfrm>
            <a:off x="2010974" y="1413669"/>
            <a:ext cx="16082100" cy="381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- Title Page" showMasterSp="0" type="obj">
  <p:cSld name="OBJEC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/>
          <p:nvPr/>
        </p:nvSpPr>
        <p:spPr>
          <a:xfrm>
            <a:off x="6921" y="0"/>
            <a:ext cx="20097750" cy="11308715"/>
          </a:xfrm>
          <a:custGeom>
            <a:rect b="b" l="l" r="r" t="t"/>
            <a:pathLst>
              <a:path extrusionOk="0" h="11308715" w="20097750">
                <a:moveTo>
                  <a:pt x="0" y="11308556"/>
                </a:moveTo>
                <a:lnTo>
                  <a:pt x="20097178" y="11308556"/>
                </a:lnTo>
                <a:lnTo>
                  <a:pt x="20097178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C23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>
            <a:off x="-7892644" y="-4568027"/>
            <a:ext cx="17128628" cy="171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3700475" y="2077975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/>
          <p:nvPr/>
        </p:nvSpPr>
        <p:spPr>
          <a:xfrm>
            <a:off x="3841119" y="5030690"/>
            <a:ext cx="942975" cy="0"/>
          </a:xfrm>
          <a:custGeom>
            <a:rect b="b" l="l" r="r" t="t"/>
            <a:pathLst>
              <a:path extrusionOk="0" h="120000" w="942975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cap="flat" cmpd="sng" w="65950">
            <a:solidFill>
              <a:srgbClr val="BD2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3800" y="9277085"/>
            <a:ext cx="4802149" cy="11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241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- Agenda Page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0" i="0" sz="7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indent="-4318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- Section Title - No Subtitle" showMasterSp="0">
  <p:cSld name="Blank">
    <p:bg>
      <p:bgPr>
        <a:solidFill>
          <a:srgbClr val="E2E9E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9580563" y="6402965"/>
            <a:ext cx="942975" cy="0"/>
          </a:xfrm>
          <a:custGeom>
            <a:rect b="b" l="l" r="r" t="t"/>
            <a:pathLst>
              <a:path extrusionOk="0" h="120000" w="942975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cap="flat" cmpd="sng" w="76200">
            <a:solidFill>
              <a:srgbClr val="BD2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6"/>
          <p:cNvSpPr/>
          <p:nvPr/>
        </p:nvSpPr>
        <p:spPr>
          <a:xfrm>
            <a:off x="0" y="100"/>
            <a:ext cx="696900" cy="1130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 txBox="1"/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- Content Page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60805" y="9656747"/>
            <a:ext cx="3212199" cy="7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title"/>
          </p:nvPr>
        </p:nvSpPr>
        <p:spPr>
          <a:xfrm>
            <a:off x="1019850" y="606250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0"/>
              <a:buFont typeface="Arial"/>
              <a:buNone/>
              <a:defRPr b="0" i="0" sz="5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019850" y="1306950"/>
            <a:ext cx="18063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subTitle"/>
          </p:nvPr>
        </p:nvSpPr>
        <p:spPr>
          <a:xfrm>
            <a:off x="1042409" y="10137486"/>
            <a:ext cx="12510301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720">
          <p15:clr>
            <a:srgbClr val="FA7B17"/>
          </p15:clr>
        </p15:guide>
        <p15:guide id="4" orient="horz" pos="6552">
          <p15:clr>
            <a:srgbClr val="FA7B17"/>
          </p15:clr>
        </p15:guide>
        <p15:guide id="5" pos="11952">
          <p15:clr>
            <a:srgbClr val="FA7B17"/>
          </p15:clr>
        </p15:guide>
        <p15:guide id="6" orient="horz" pos="823">
          <p15:clr>
            <a:srgbClr val="FA7B17"/>
          </p15:clr>
        </p15:guide>
        <p15:guide id="7" orient="horz" pos="115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- Section Title with Additional Info">
  <p:cSld name="Title and Content">
    <p:bg>
      <p:bgPr>
        <a:solidFill>
          <a:srgbClr val="E2E9E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/>
          <p:nvPr/>
        </p:nvSpPr>
        <p:spPr>
          <a:xfrm>
            <a:off x="0" y="100"/>
            <a:ext cx="696900" cy="1130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9929813" y="5564765"/>
            <a:ext cx="942975" cy="0"/>
          </a:xfrm>
          <a:custGeom>
            <a:rect b="b" l="l" r="r" t="t"/>
            <a:pathLst>
              <a:path extrusionOk="0" h="120000" w="942975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cap="flat" cmpd="sng" w="65950">
            <a:solidFill>
              <a:srgbClr val="BD2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3428400" y="1985600"/>
            <a:ext cx="139458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4724400" y="6054825"/>
            <a:ext cx="113538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655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>
  <p:cSld name="CUSTOM_1">
    <p:bg>
      <p:bgPr>
        <a:solidFill>
          <a:srgbClr val="E2E9EB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9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-7816444" y="-4568027"/>
            <a:ext cx="17128628" cy="171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/>
          <p:nvPr/>
        </p:nvSpPr>
        <p:spPr>
          <a:xfrm>
            <a:off x="9580563" y="6402965"/>
            <a:ext cx="942975" cy="0"/>
          </a:xfrm>
          <a:custGeom>
            <a:rect b="b" l="l" r="r" t="t"/>
            <a:pathLst>
              <a:path extrusionOk="0" h="120000" w="942975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cap="flat" cmpd="sng" w="76200">
            <a:solidFill>
              <a:srgbClr val="BD2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9"/>
          <p:cNvSpPr txBox="1"/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confluence.arizona.edu/display/UAHPC/User+Guide" TargetMode="External"/><Relationship Id="rId4" Type="http://schemas.openxmlformats.org/officeDocument/2006/relationships/hyperlink" Target="https://osf.io/qc2d6/" TargetMode="External"/><Relationship Id="rId5" Type="http://schemas.openxmlformats.org/officeDocument/2006/relationships/hyperlink" Target="https://public.confluence.arizona.edu/display/UAHPC/FA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od.hpc.arizona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234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2611050" y="2077975"/>
            <a:ext cx="155565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-US"/>
              <a:t>KEYS:</a:t>
            </a:r>
            <a:br>
              <a:rPr lang="en-US"/>
            </a:br>
            <a:r>
              <a:rPr lang="en-US"/>
              <a:t>UA HPC - (High Performance Computing)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by Eddie Contreras, BIO5 IT Team &amp; ISTA Major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883d5aacf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625" y="1197550"/>
            <a:ext cx="12290024" cy="7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883d5aacf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200" y="545425"/>
            <a:ext cx="11642301" cy="79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883d5aacfc_0_33"/>
          <p:cNvSpPr txBox="1"/>
          <p:nvPr/>
        </p:nvSpPr>
        <p:spPr>
          <a:xfrm>
            <a:off x="4966625" y="2831300"/>
            <a:ext cx="3416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883d5aacf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25" y="1817975"/>
            <a:ext cx="9885600" cy="73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883d5aacf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688" y="852500"/>
            <a:ext cx="10950336" cy="78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4d234a21_0_7"/>
          <p:cNvSpPr txBox="1"/>
          <p:nvPr>
            <p:ph type="title"/>
          </p:nvPr>
        </p:nvSpPr>
        <p:spPr>
          <a:xfrm>
            <a:off x="2286000" y="575425"/>
            <a:ext cx="130869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6800"/>
              <a:t>Helpful HPC Commands</a:t>
            </a:r>
            <a:endParaRPr sz="6800"/>
          </a:p>
        </p:txBody>
      </p:sp>
      <p:sp>
        <p:nvSpPr>
          <p:cNvPr id="134" name="Google Shape;134;g884d234a21_0_7"/>
          <p:cNvSpPr txBox="1"/>
          <p:nvPr>
            <p:ph idx="1" type="body"/>
          </p:nvPr>
        </p:nvSpPr>
        <p:spPr>
          <a:xfrm>
            <a:off x="1987150" y="2927350"/>
            <a:ext cx="10360200" cy="7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pwd</a:t>
            </a:r>
            <a:r>
              <a:rPr lang="en-US" sz="2400"/>
              <a:t> - (Path to Working Directory)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cd</a:t>
            </a:r>
            <a:r>
              <a:rPr lang="en-US" sz="2400"/>
              <a:t> - (Change Directory)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ls - </a:t>
            </a:r>
            <a:r>
              <a:rPr lang="en-US" sz="2400"/>
              <a:t> (List folders and files in Directory)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mkdir</a:t>
            </a:r>
            <a:r>
              <a:rPr lang="en-US" sz="2400"/>
              <a:t> - (Make Directory/Folder)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mv</a:t>
            </a:r>
            <a:r>
              <a:rPr lang="en-US" sz="2400"/>
              <a:t> - (Move and Copy Files)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cat </a:t>
            </a:r>
            <a:r>
              <a:rPr i="1" lang="en-US" sz="2400"/>
              <a:t>filename</a:t>
            </a:r>
            <a:r>
              <a:rPr b="1" i="1" lang="en-US" sz="2400"/>
              <a:t> - </a:t>
            </a:r>
            <a:r>
              <a:rPr i="1" lang="en-US" sz="2400"/>
              <a:t>(</a:t>
            </a:r>
            <a:r>
              <a:rPr lang="en-US" sz="2400"/>
              <a:t>View contents of the file on screen)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module avail</a:t>
            </a:r>
            <a:r>
              <a:rPr lang="en-US" sz="2400"/>
              <a:t> - (Display all the software &amp; versions installed on Ocelote)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module list</a:t>
            </a:r>
            <a:r>
              <a:rPr lang="en-US" sz="2400"/>
              <a:t> - (Display the software you have loaded in your environment)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module load </a:t>
            </a:r>
            <a:r>
              <a:rPr i="1" lang="en-US" sz="2400"/>
              <a:t>modulename</a:t>
            </a:r>
            <a:r>
              <a:rPr b="1" i="1" lang="en-US" sz="2400"/>
              <a:t> </a:t>
            </a:r>
            <a:r>
              <a:rPr lang="en-US" sz="2400"/>
              <a:t>- (Load a software module in your environment)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module purge</a:t>
            </a:r>
            <a:r>
              <a:rPr lang="en-US" sz="2400"/>
              <a:t> - (Unload all software modules)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module unload</a:t>
            </a:r>
            <a:r>
              <a:rPr lang="en-US" sz="2400"/>
              <a:t> </a:t>
            </a:r>
            <a:r>
              <a:rPr i="1" lang="en-US" sz="2400"/>
              <a:t>modulename</a:t>
            </a:r>
            <a:r>
              <a:rPr lang="en-US" sz="2400"/>
              <a:t> - (Unload specific software module)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4d234a21_0_27"/>
          <p:cNvSpPr txBox="1"/>
          <p:nvPr>
            <p:ph type="title"/>
          </p:nvPr>
        </p:nvSpPr>
        <p:spPr>
          <a:xfrm>
            <a:off x="2286000" y="575425"/>
            <a:ext cx="155448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6800"/>
              <a:t>HPC Storage - File &amp; Directory Transfers!</a:t>
            </a:r>
            <a:endParaRPr sz="6800"/>
          </a:p>
        </p:txBody>
      </p:sp>
      <p:pic>
        <p:nvPicPr>
          <p:cNvPr id="140" name="Google Shape;140;g884d234a2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700" y="2232100"/>
            <a:ext cx="11804649" cy="6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4d234a21_0_35"/>
          <p:cNvSpPr txBox="1"/>
          <p:nvPr>
            <p:ph type="title"/>
          </p:nvPr>
        </p:nvSpPr>
        <p:spPr>
          <a:xfrm>
            <a:off x="2286000" y="575425"/>
            <a:ext cx="155448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6800"/>
              <a:t>HPC Storage - File &amp; Directory Transfers!</a:t>
            </a:r>
            <a:endParaRPr sz="6800"/>
          </a:p>
        </p:txBody>
      </p:sp>
      <p:pic>
        <p:nvPicPr>
          <p:cNvPr id="146" name="Google Shape;146;g884d234a2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350" y="2206275"/>
            <a:ext cx="10473499" cy="68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E9E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4d234a21_0_22"/>
          <p:cNvSpPr txBox="1"/>
          <p:nvPr>
            <p:ph type="title"/>
          </p:nvPr>
        </p:nvSpPr>
        <p:spPr>
          <a:xfrm>
            <a:off x="1382188" y="76635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Backups, Backups and Backups!</a:t>
            </a:r>
            <a:endParaRPr/>
          </a:p>
        </p:txBody>
      </p:sp>
      <p:pic>
        <p:nvPicPr>
          <p:cNvPr id="152" name="Google Shape;152;g884d234a2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75" y="3825825"/>
            <a:ext cx="16849750" cy="3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E9EB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3428400" y="1985600"/>
            <a:ext cx="139458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Resources &amp; Support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4d234a21_0_42"/>
          <p:cNvSpPr txBox="1"/>
          <p:nvPr>
            <p:ph type="title"/>
          </p:nvPr>
        </p:nvSpPr>
        <p:spPr>
          <a:xfrm>
            <a:off x="1636625" y="934525"/>
            <a:ext cx="130869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/>
              <a:t>Resources &amp; Support</a:t>
            </a:r>
            <a:endParaRPr/>
          </a:p>
        </p:txBody>
      </p:sp>
      <p:sp>
        <p:nvSpPr>
          <p:cNvPr id="163" name="Google Shape;163;g884d234a21_0_42"/>
          <p:cNvSpPr txBox="1"/>
          <p:nvPr>
            <p:ph idx="1" type="body"/>
          </p:nvPr>
        </p:nvSpPr>
        <p:spPr>
          <a:xfrm>
            <a:off x="1636625" y="3056825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/>
              <a:t>UA HPC User Guide</a:t>
            </a:r>
            <a:r>
              <a:rPr lang="en-US"/>
              <a:t> - ( </a:t>
            </a:r>
            <a:r>
              <a:rPr b="1" lang="en-US" u="sng">
                <a:solidFill>
                  <a:srgbClr val="FF0000"/>
                </a:solidFill>
                <a:hlinkClick r:id="rId3"/>
              </a:rPr>
              <a:t>Click Here</a:t>
            </a:r>
            <a:r>
              <a:rPr lang="en-US"/>
              <a:t> )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/>
              <a:t>UA HPC Introduction Full PowerPoint</a:t>
            </a:r>
            <a:r>
              <a:rPr lang="en-US"/>
              <a:t> - ( </a:t>
            </a:r>
            <a:r>
              <a:rPr b="1" lang="en-US" u="sng">
                <a:solidFill>
                  <a:srgbClr val="FF0000"/>
                </a:solidFill>
                <a:hlinkClick r:id="rId4"/>
              </a:rPr>
              <a:t>Click Here </a:t>
            </a:r>
            <a:r>
              <a:rPr lang="en-US"/>
              <a:t>)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/>
              <a:t>UA HPC FAQ’s</a:t>
            </a:r>
            <a:r>
              <a:rPr lang="en-US"/>
              <a:t> - ( </a:t>
            </a:r>
            <a:r>
              <a:rPr b="1" lang="en-US" u="sng">
                <a:solidFill>
                  <a:srgbClr val="FF0000"/>
                </a:solidFill>
                <a:hlinkClick r:id="rId5"/>
              </a:rPr>
              <a:t>Click Here</a:t>
            </a:r>
            <a:r>
              <a:rPr lang="en-US"/>
              <a:t> )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/>
              <a:t>BIO5 IT Team Support - </a:t>
            </a:r>
            <a:r>
              <a:rPr lang="en-US"/>
              <a:t>support@bio5.org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/>
              <a:t>UITS 24/7 Support - </a:t>
            </a:r>
            <a:r>
              <a:rPr lang="en-US"/>
              <a:t>(520) 626-8324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/>
              <a:t>PRESENTATION AGENDA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What is HPC? &amp; Why use HPC?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Connecting to HPC!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Basics of working with the Linux shell &amp; HPC!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Resources &amp; Support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Questions and Discussions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E9EB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QUESTIONS &amp; 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E9EB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27de8b4f_0_10"/>
          <p:cNvSpPr txBox="1"/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What is HPC? &amp; Why use HPC?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3d5aacfc_0_0"/>
          <p:cNvSpPr txBox="1"/>
          <p:nvPr>
            <p:ph type="title"/>
          </p:nvPr>
        </p:nvSpPr>
        <p:spPr>
          <a:xfrm>
            <a:off x="3734750" y="968650"/>
            <a:ext cx="13086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/>
              <a:t>UA HPC - Ocelote</a:t>
            </a:r>
            <a:endParaRPr/>
          </a:p>
        </p:txBody>
      </p:sp>
      <p:sp>
        <p:nvSpPr>
          <p:cNvPr id="68" name="Google Shape;68;g883d5aacfc_0_0"/>
          <p:cNvSpPr txBox="1"/>
          <p:nvPr>
            <p:ph type="title"/>
          </p:nvPr>
        </p:nvSpPr>
        <p:spPr>
          <a:xfrm>
            <a:off x="1055925" y="8850325"/>
            <a:ext cx="13086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4800"/>
              <a:t>“</a:t>
            </a:r>
            <a:r>
              <a:rPr b="1" lang="en-US" sz="4800"/>
              <a:t>aa-suh-laat</a:t>
            </a:r>
            <a:r>
              <a:rPr lang="en-US" sz="4800"/>
              <a:t>” - </a:t>
            </a:r>
            <a:r>
              <a:rPr lang="en-US" sz="3900"/>
              <a:t>is a small wild cat native to the southwestern United States, Mexico, and Central/South America.</a:t>
            </a:r>
            <a:endParaRPr sz="3900"/>
          </a:p>
        </p:txBody>
      </p:sp>
      <p:pic>
        <p:nvPicPr>
          <p:cNvPr id="69" name="Google Shape;69;g883d5aac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50" y="2625550"/>
            <a:ext cx="10408075" cy="57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3d5aacfc_0_9"/>
          <p:cNvSpPr txBox="1"/>
          <p:nvPr>
            <p:ph type="title"/>
          </p:nvPr>
        </p:nvSpPr>
        <p:spPr>
          <a:xfrm>
            <a:off x="3734750" y="968650"/>
            <a:ext cx="13086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/>
              <a:t>UA HPC Cluster - Diagram</a:t>
            </a:r>
            <a:endParaRPr/>
          </a:p>
        </p:txBody>
      </p:sp>
      <p:pic>
        <p:nvPicPr>
          <p:cNvPr id="75" name="Google Shape;75;g883d5aacf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75" y="2625550"/>
            <a:ext cx="11047454" cy="6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883d5aacfc_0_9"/>
          <p:cNvSpPr txBox="1"/>
          <p:nvPr>
            <p:ph type="title"/>
          </p:nvPr>
        </p:nvSpPr>
        <p:spPr>
          <a:xfrm>
            <a:off x="1055925" y="8850325"/>
            <a:ext cx="13086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4800"/>
              <a:t>“</a:t>
            </a:r>
            <a:r>
              <a:rPr b="1" lang="en-US" sz="4800"/>
              <a:t>Cluster</a:t>
            </a:r>
            <a:r>
              <a:rPr lang="en-US" sz="4800"/>
              <a:t>” - constists of lots of connected individual computers (nodes).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27de8b4f_0_0"/>
          <p:cNvSpPr txBox="1"/>
          <p:nvPr/>
        </p:nvSpPr>
        <p:spPr>
          <a:xfrm>
            <a:off x="2587752" y="2931500"/>
            <a:ext cx="7198500" cy="75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8827de8b4f_0_0"/>
          <p:cNvSpPr txBox="1"/>
          <p:nvPr>
            <p:ph type="title"/>
          </p:nvPr>
        </p:nvSpPr>
        <p:spPr>
          <a:xfrm>
            <a:off x="1019850" y="606250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Why use HPC?</a:t>
            </a:r>
            <a:endParaRPr/>
          </a:p>
        </p:txBody>
      </p:sp>
      <p:sp>
        <p:nvSpPr>
          <p:cNvPr id="83" name="Google Shape;83;g8827de8b4f_0_0"/>
          <p:cNvSpPr txBox="1"/>
          <p:nvPr>
            <p:ph idx="2" type="subTitle"/>
          </p:nvPr>
        </p:nvSpPr>
        <p:spPr>
          <a:xfrm>
            <a:off x="1042409" y="10137486"/>
            <a:ext cx="1251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Source: KXXX, XXXX</a:t>
            </a:r>
            <a:endParaRPr/>
          </a:p>
        </p:txBody>
      </p:sp>
      <p:sp>
        <p:nvSpPr>
          <p:cNvPr id="84" name="Google Shape;84;g8827de8b4f_0_0"/>
          <p:cNvSpPr txBox="1"/>
          <p:nvPr/>
        </p:nvSpPr>
        <p:spPr>
          <a:xfrm>
            <a:off x="10934052" y="2931500"/>
            <a:ext cx="7198500" cy="7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8827de8b4f_0_0"/>
          <p:cNvSpPr txBox="1"/>
          <p:nvPr/>
        </p:nvSpPr>
        <p:spPr>
          <a:xfrm>
            <a:off x="3018040" y="4389100"/>
            <a:ext cx="67224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Computation takes too long!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Computation is too big!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Too Many Calculations! :(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8827de8b4f_0_0"/>
          <p:cNvSpPr txBox="1"/>
          <p:nvPr/>
        </p:nvSpPr>
        <p:spPr>
          <a:xfrm>
            <a:off x="11364875" y="4389100"/>
            <a:ext cx="73533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Assigns a specific computer just for the computation!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Divide the task between multiple computers!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lots of computers simultaneously :)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E9E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Connecting to HPC!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2587752" y="2931500"/>
            <a:ext cx="7198500" cy="75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PuTTy &amp; Terminal / CMD Line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1019850" y="606250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/>
              <a:t>How to Connect:</a:t>
            </a:r>
            <a:endParaRPr/>
          </a:p>
        </p:txBody>
      </p:sp>
      <p:sp>
        <p:nvSpPr>
          <p:cNvPr id="98" name="Google Shape;98;p11"/>
          <p:cNvSpPr txBox="1"/>
          <p:nvPr>
            <p:ph idx="2" type="subTitle"/>
          </p:nvPr>
        </p:nvSpPr>
        <p:spPr>
          <a:xfrm>
            <a:off x="1042409" y="10137486"/>
            <a:ext cx="12510301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Source: KXXX, XXXX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10934052" y="2931500"/>
            <a:ext cx="7198500" cy="7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Interface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018040" y="4389100"/>
            <a:ext cx="67224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ssh </a:t>
            </a:r>
            <a:r>
              <a:rPr i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NetID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@hpc.arizona.edu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Enter </a:t>
            </a:r>
            <a:r>
              <a:rPr i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 Password.. Invisible Typing.</a:t>
            </a:r>
            <a:endParaRPr b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Enter Passcode Option (#)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11364872" y="4389100"/>
            <a:ext cx="67224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Visit  </a:t>
            </a:r>
            <a:r>
              <a:rPr lang="en-US" sz="24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ood.hpc.arizona.edu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Clusters Tab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Ocelote Shell Access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4d234a21_0_0"/>
          <p:cNvSpPr txBox="1"/>
          <p:nvPr>
            <p:ph type="title"/>
          </p:nvPr>
        </p:nvSpPr>
        <p:spPr>
          <a:xfrm>
            <a:off x="2588500" y="292275"/>
            <a:ext cx="149271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en-US" sz="6600"/>
              <a:t>PuTTY Configuration - Windows Login!</a:t>
            </a:r>
            <a:endParaRPr sz="6600"/>
          </a:p>
        </p:txBody>
      </p:sp>
      <p:pic>
        <p:nvPicPr>
          <p:cNvPr id="107" name="Google Shape;107;g884d234a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00" y="1973450"/>
            <a:ext cx="16639001" cy="90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fA Provost Theme">
  <a:themeElements>
    <a:clrScheme name="Office">
      <a:dk1>
        <a:srgbClr val="000000"/>
      </a:dk1>
      <a:lt1>
        <a:srgbClr val="FFFFFF"/>
      </a:lt1>
      <a:dk2>
        <a:srgbClr val="0C234B"/>
      </a:dk2>
      <a:lt2>
        <a:srgbClr val="AB0520"/>
      </a:lt2>
      <a:accent1>
        <a:srgbClr val="81D3EB"/>
      </a:accent1>
      <a:accent2>
        <a:srgbClr val="378DBD"/>
      </a:accent2>
      <a:accent3>
        <a:srgbClr val="1E5288"/>
      </a:accent3>
      <a:accent4>
        <a:srgbClr val="EF4056"/>
      </a:accent4>
      <a:accent5>
        <a:srgbClr val="8B0015"/>
      </a:accent5>
      <a:accent6>
        <a:srgbClr val="007D84"/>
      </a:accent6>
      <a:hlink>
        <a:srgbClr val="E2E9E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