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88" r:id="rId3"/>
    <p:sldId id="277" r:id="rId4"/>
    <p:sldId id="278" r:id="rId5"/>
    <p:sldId id="279" r:id="rId6"/>
    <p:sldId id="280" r:id="rId7"/>
    <p:sldId id="444" r:id="rId8"/>
    <p:sldId id="287" r:id="rId9"/>
    <p:sldId id="294" r:id="rId10"/>
    <p:sldId id="285" r:id="rId11"/>
    <p:sldId id="286" r:id="rId12"/>
    <p:sldId id="293" r:id="rId13"/>
    <p:sldId id="295" r:id="rId14"/>
    <p:sldId id="290" r:id="rId15"/>
    <p:sldId id="445" r:id="rId16"/>
    <p:sldId id="446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AB"/>
    <a:srgbClr val="5C8727"/>
    <a:srgbClr val="F19E1F"/>
    <a:srgbClr val="142248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2" autoAdjust="0"/>
    <p:restoredTop sz="84288" autoAdjust="0"/>
  </p:normalViewPr>
  <p:slideViewPr>
    <p:cSldViewPr snapToGrid="0">
      <p:cViewPr varScale="1">
        <p:scale>
          <a:sx n="109" d="100"/>
          <a:sy n="109" d="100"/>
        </p:scale>
        <p:origin x="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3D43-350D-3841-9F14-B91039D2A32E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0216C-C9E7-A74E-A112-52E3E58B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5E205-85AC-0A46-B31D-DCE5CB32F3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0216C-C9E7-A74E-A112-52E3E58B3E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6948" y="5921110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63958" y="5924796"/>
            <a:ext cx="957026" cy="73152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29138"/>
            <a:ext cx="9144000" cy="117951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Presenter_Name, Title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35" y="964109"/>
            <a:ext cx="7042150" cy="5998324"/>
          </a:xfrm>
          <a:prstGeom prst="rect">
            <a:avLst/>
          </a:prstGeom>
        </p:spPr>
      </p:pic>
      <p:pic>
        <p:nvPicPr>
          <p:cNvPr id="17" name="Picture 16" descr="cyverse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971AB"/>
                </a:solidFill>
              </a:rPr>
              <a:t>Transforming Science Through Data-driven Discovery</a:t>
            </a:r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Slide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230688"/>
            <a:ext cx="9144000" cy="148720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Presenter_Name, Title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-analyst,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5521" y="5921110"/>
            <a:ext cx="1531292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98620" y="5952407"/>
            <a:ext cx="957026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85" y="1760432"/>
            <a:ext cx="2094630" cy="1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/>
              <a:t>Product Slide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821" y="1102316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42875" y="2152650"/>
            <a:ext cx="11861800" cy="3800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19" y="5423187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068102" y="3048082"/>
            <a:ext cx="7183134" cy="1167823"/>
            <a:chOff x="1246003" y="2367008"/>
            <a:chExt cx="7183134" cy="1167823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46003" y="2367008"/>
              <a:ext cx="1028373" cy="111575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838744" y="2370424"/>
              <a:ext cx="1523359" cy="1164407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745809" y="4312563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>
                <a:solidFill>
                  <a:srgbClr val="174471"/>
                </a:solidFill>
              </a:rPr>
              <a:t>Eric Lyons</a:t>
            </a:r>
          </a:p>
        </p:txBody>
      </p:sp>
      <p:sp>
        <p:nvSpPr>
          <p:cNvPr id="16" name="TextBox 17"/>
          <p:cNvSpPr txBox="1"/>
          <p:nvPr userDrawn="1"/>
        </p:nvSpPr>
        <p:spPr>
          <a:xfrm>
            <a:off x="5709794" y="429188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174471"/>
                </a:solidFill>
              </a:rPr>
              <a:t>Matt Vaughn</a:t>
            </a:r>
          </a:p>
        </p:txBody>
      </p:sp>
      <p:sp>
        <p:nvSpPr>
          <p:cNvPr id="17" name="TextBox 18"/>
          <p:cNvSpPr txBox="1"/>
          <p:nvPr userDrawn="1"/>
        </p:nvSpPr>
        <p:spPr>
          <a:xfrm>
            <a:off x="7986227" y="4314891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>
                <a:solidFill>
                  <a:srgbClr val="174471"/>
                </a:solidFill>
              </a:rPr>
              <a:t>Dave Micklos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928793" y="6408413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CyVerse</a:t>
            </a:r>
            <a:r>
              <a:rPr lang="en-US" sz="1600" baseline="0" dirty="0"/>
              <a:t> is </a:t>
            </a:r>
            <a:r>
              <a:rPr lang="en-US" sz="1600" dirty="0"/>
              <a:t>supported by the National Science Foundation under Grant No. DBI-0735191 and DBI-1265383.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719131" y="2173492"/>
            <a:ext cx="492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Executive Team</a:t>
            </a:r>
          </a:p>
        </p:txBody>
      </p:sp>
      <p:pic>
        <p:nvPicPr>
          <p:cNvPr id="21" name="Picture 20" descr="cyverse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971AB"/>
                </a:solidFill>
              </a:rPr>
              <a:t>Transforming Science Through Data-driven Discovery</a:t>
            </a:r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Generic Slide 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035D4-9351-4BEC-9BB9-B0B752F01DD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vers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971AB"/>
                </a:solidFill>
              </a:rPr>
              <a:t>Transforming Science Through Data-driven Discovery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428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Subtitle/Venue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454525"/>
            <a:ext cx="9144000" cy="451772"/>
          </a:xfr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</a:t>
            </a:r>
            <a:r>
              <a:rPr lang="en-US"/>
              <a:t>, Affiliation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073650"/>
            <a:ext cx="9144000" cy="4524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02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Pillar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78655"/>
            <a:ext cx="12192000" cy="6858002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86" y="6066503"/>
            <a:ext cx="832135" cy="7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4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20" y="562782"/>
            <a:ext cx="10723035" cy="120598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06447" y="6275677"/>
            <a:ext cx="2844800" cy="365125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2627" y="6275677"/>
            <a:ext cx="64545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30541" y="6275677"/>
            <a:ext cx="13208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11" y="5952407"/>
            <a:ext cx="1073378" cy="989167"/>
          </a:xfrm>
          <a:prstGeom prst="rect">
            <a:avLst/>
          </a:prstGeom>
        </p:spPr>
      </p:pic>
      <p:pic>
        <p:nvPicPr>
          <p:cNvPr id="12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" y="6077320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6" r:id="rId4"/>
    <p:sldLayoutId id="2147483661" r:id="rId5"/>
    <p:sldLayoutId id="2147483677" r:id="rId6"/>
    <p:sldLayoutId id="2147483679" r:id="rId7"/>
    <p:sldLayoutId id="2147483678" r:id="rId8"/>
    <p:sldLayoutId id="2147483680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61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library.upenn.edu/datamgmt/fileorg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ommons.cyverse.org/browse/iplant/home/shared/commons_repo/curated/Bertioli_Arachis_genome_supplement_TVDM_Mar201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data/policies/repositories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hyperlink" Target="https://dmptool.org/general_guidance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mptool.org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mptool.org/" TargetMode="External"/><Relationship Id="rId7" Type="http://schemas.openxmlformats.org/officeDocument/2006/relationships/hyperlink" Target="https://journals.plos.org/plosbiology/article?id=10.1371/journal.pbio.1001745" TargetMode="External"/><Relationship Id="rId2" Type="http://schemas.openxmlformats.org/officeDocument/2006/relationships/hyperlink" Target="https://journals.plos.org/ploscompbiol/article?id=10.1371/journal.pcbi.100452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ataone.org/best-practices" TargetMode="External"/><Relationship Id="rId5" Type="http://schemas.openxmlformats.org/officeDocument/2006/relationships/hyperlink" Target="https://datacarpentry.org/" TargetMode="External"/><Relationship Id="rId4" Type="http://schemas.openxmlformats.org/officeDocument/2006/relationships/hyperlink" Target="https://www.tandfonline.com/doi/full/10.1080/00031305.2017.13759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12192000" cy="38480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81874" y="6157359"/>
            <a:ext cx="5102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https://www.nature.com/articles/sdata201618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76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data life cycle</a:t>
            </a:r>
          </a:p>
        </p:txBody>
      </p:sp>
      <p:pic>
        <p:nvPicPr>
          <p:cNvPr id="3" name="Picture 2" descr="fig_data_life_cyc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15116" r="11786" b="13462"/>
          <a:stretch/>
        </p:blipFill>
        <p:spPr>
          <a:xfrm>
            <a:off x="2617894" y="1631929"/>
            <a:ext cx="6765053" cy="50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1-26 at 7.5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57" y="2199053"/>
            <a:ext cx="9438149" cy="2724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43" y="1188075"/>
            <a:ext cx="9337939" cy="5713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20" y="519492"/>
            <a:ext cx="10723035" cy="1205989"/>
          </a:xfrm>
        </p:spPr>
        <p:txBody>
          <a:bodyPr/>
          <a:lstStyle/>
          <a:p>
            <a:r>
              <a:rPr lang="en-US" dirty="0"/>
              <a:t>Use metadata</a:t>
            </a:r>
          </a:p>
        </p:txBody>
      </p:sp>
    </p:spTree>
    <p:extLst>
      <p:ext uri="{BB962C8B-B14F-4D97-AF65-F5344CB8AC3E}">
        <p14:creationId xmlns:p14="http://schemas.microsoft.com/office/powerpoint/2010/main" val="384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753768"/>
          </a:xfrm>
        </p:spPr>
        <p:txBody>
          <a:bodyPr/>
          <a:lstStyle/>
          <a:p>
            <a:r>
              <a:rPr lang="en-US" sz="4800" dirty="0"/>
              <a:t>Follow best practices for data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580"/>
            <a:ext cx="10515600" cy="3481190"/>
          </a:xfrm>
        </p:spPr>
        <p:txBody>
          <a:bodyPr>
            <a:normAutofit/>
          </a:bodyPr>
          <a:lstStyle/>
          <a:p>
            <a:r>
              <a:rPr lang="en-US" dirty="0"/>
              <a:t>Folder and file naming conventions are useful, but restrictive</a:t>
            </a:r>
          </a:p>
          <a:p>
            <a:pPr lvl="1"/>
            <a:r>
              <a:rPr lang="en-US" dirty="0"/>
              <a:t>Metadata can be used to subset data as needed</a:t>
            </a:r>
          </a:p>
          <a:p>
            <a:r>
              <a:rPr lang="en-US" dirty="0"/>
              <a:t>Avoid unnecessarily deep hierarchies</a:t>
            </a:r>
          </a:p>
          <a:p>
            <a:r>
              <a:rPr lang="en-US" dirty="0"/>
              <a:t>Write down rules for organizing and naming data</a:t>
            </a:r>
          </a:p>
          <a:p>
            <a:r>
              <a:rPr lang="en-US" dirty="0"/>
              <a:t>Have a strategy for version control</a:t>
            </a:r>
          </a:p>
          <a:p>
            <a:r>
              <a:rPr lang="en-US" dirty="0"/>
              <a:t>Avoid special characters and spaces</a:t>
            </a:r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https://guides.library.upenn.edu/datamgmt/fileorg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779684"/>
          </a:xfrm>
        </p:spPr>
        <p:txBody>
          <a:bodyPr/>
          <a:lstStyle/>
          <a:p>
            <a:r>
              <a:rPr lang="en-US" sz="4800" dirty="0"/>
              <a:t>Practice reproducible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580"/>
            <a:ext cx="10515600" cy="37112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Record metadata at the same time you collect data (not when you are ready to publish)</a:t>
            </a:r>
          </a:p>
          <a:p>
            <a:r>
              <a:rPr lang="en-US" dirty="0"/>
              <a:t>Keep track of workflows and data provenance</a:t>
            </a:r>
          </a:p>
          <a:p>
            <a:r>
              <a:rPr lang="en-US" dirty="0"/>
              <a:t>Create a data dictionary</a:t>
            </a:r>
          </a:p>
          <a:p>
            <a:r>
              <a:rPr lang="en-US" dirty="0"/>
              <a:t>Use non-proprietary data formats</a:t>
            </a:r>
          </a:p>
          <a:p>
            <a:r>
              <a:rPr lang="en-US" dirty="0"/>
              <a:t>Publish your data in an open repository</a:t>
            </a:r>
          </a:p>
          <a:p>
            <a:endParaRPr lang="en-US" dirty="0"/>
          </a:p>
          <a:p>
            <a:r>
              <a:rPr lang="en-US" dirty="0"/>
              <a:t>Example dataset with metadata: </a:t>
            </a:r>
            <a:r>
              <a:rPr lang="en-US" dirty="0">
                <a:hlinkClick r:id="rId2"/>
              </a:rPr>
              <a:t>https://datacommons.cyverse.org/browse/iplant/home/shared/commons_repo/curated/Bertioli_Arachis_genome_supplement_TVDM_Mar2019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2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688977"/>
          </a:xfrm>
        </p:spPr>
        <p:txBody>
          <a:bodyPr/>
          <a:lstStyle/>
          <a:p>
            <a:r>
              <a:rPr lang="en-US" sz="4800" dirty="0"/>
              <a:t>Data publication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910" y="482695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https://www.nature.com/sdata/policies/repositories</a:t>
            </a:r>
            <a:r>
              <a:rPr lang="en-US" dirty="0"/>
              <a:t> </a:t>
            </a:r>
          </a:p>
        </p:txBody>
      </p:sp>
      <p:pic>
        <p:nvPicPr>
          <p:cNvPr id="6" name="Picture 5" descr="Screen Shot 2018-11-26 at 8.54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" y="3737707"/>
            <a:ext cx="5694486" cy="907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976" y="2996223"/>
            <a:ext cx="43942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484" y="4886568"/>
            <a:ext cx="6244104" cy="1736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92" y="1850887"/>
            <a:ext cx="6426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8DC-4A9A-EF46-A4B7-1BC0EF1B3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1BD-E9BD-9F42-B9CE-019FF915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581"/>
            <a:ext cx="10515600" cy="31485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DMP is: </a:t>
            </a:r>
            <a:r>
              <a:rPr lang="en-US" dirty="0"/>
              <a:t>a formal document that outlines how data are to be handled during a research project and after the project is completed.</a:t>
            </a:r>
            <a:endParaRPr lang="en-US" baseline="30000" dirty="0"/>
          </a:p>
          <a:p>
            <a:r>
              <a:rPr lang="en-US" b="1" dirty="0"/>
              <a:t>Goal:</a:t>
            </a:r>
            <a:r>
              <a:rPr lang="en-US" dirty="0"/>
              <a:t> to consider the many aspects of data management, metadata generation, data preservation, and analysis before the project begins</a:t>
            </a:r>
          </a:p>
          <a:p>
            <a:r>
              <a:rPr lang="en-US" b="1" dirty="0"/>
              <a:t>Outcome:</a:t>
            </a:r>
            <a:r>
              <a:rPr lang="en-US" dirty="0"/>
              <a:t> well-managed data in the present, data prepared for preservation and reuse in the future. </a:t>
            </a:r>
          </a:p>
          <a:p>
            <a:r>
              <a:rPr lang="en-US" dirty="0"/>
              <a:t>Resources: </a:t>
            </a:r>
            <a:r>
              <a:rPr lang="en-US" dirty="0">
                <a:hlinkClick r:id="rId2"/>
              </a:rPr>
              <a:t>https://dmptool.org/general_guidance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1D41C-4949-9349-8758-D1C13FC3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923" y="5358044"/>
            <a:ext cx="4946498" cy="13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9DA6-3448-EF4D-826B-09D66866A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Exercise: Create a DMP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7FF-5FAE-4348-858B-19DF6FCD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709"/>
            <a:ext cx="10515600" cy="3705022"/>
          </a:xfrm>
        </p:spPr>
        <p:txBody>
          <a:bodyPr/>
          <a:lstStyle/>
          <a:p>
            <a:r>
              <a:rPr lang="en-US" dirty="0"/>
              <a:t>Login to </a:t>
            </a:r>
            <a:r>
              <a:rPr lang="en-US" dirty="0" err="1"/>
              <a:t>Uaccess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https://dmptool.org/</a:t>
            </a:r>
            <a:r>
              <a:rPr lang="en-US" dirty="0"/>
              <a:t> and login with UA credentials</a:t>
            </a:r>
          </a:p>
          <a:p>
            <a:r>
              <a:rPr lang="en-US" dirty="0"/>
              <a:t>Create a new DMP using either the NIH template or the NSF BIO template. At least complete the description of your data types. You may want to discuss other aspects with </a:t>
            </a:r>
            <a:r>
              <a:rPr lang="en-US"/>
              <a:t>your mentor.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16113"/>
            <a:ext cx="12192000" cy="727852"/>
          </a:xfrm>
        </p:spPr>
        <p:txBody>
          <a:bodyPr/>
          <a:lstStyle/>
          <a:p>
            <a:r>
              <a:rPr lang="en-US" sz="4800" dirty="0"/>
              <a:t>Why make your data FAIR?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3999" y="2220581"/>
            <a:ext cx="9439031" cy="3074342"/>
          </a:xfrm>
        </p:spPr>
        <p:txBody>
          <a:bodyPr/>
          <a:lstStyle/>
          <a:p>
            <a:r>
              <a:rPr lang="en-US" dirty="0"/>
              <a:t>Make your life easier</a:t>
            </a:r>
          </a:p>
          <a:p>
            <a:r>
              <a:rPr lang="en-US" dirty="0"/>
              <a:t>Improve your reputation</a:t>
            </a:r>
          </a:p>
          <a:p>
            <a:r>
              <a:rPr lang="en-US" dirty="0"/>
              <a:t>Meet funder requirements</a:t>
            </a:r>
          </a:p>
          <a:p>
            <a:r>
              <a:rPr lang="en-US" dirty="0"/>
              <a:t>Practice reproducible science</a:t>
            </a:r>
          </a:p>
          <a:p>
            <a:r>
              <a:rPr lang="en-US" dirty="0"/>
              <a:t>Support the common good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10" y="3341713"/>
            <a:ext cx="4087868" cy="22074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05033" y="5647564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worldartsme.com</a:t>
            </a:r>
            <a:r>
              <a:rPr lang="en-US" dirty="0"/>
              <a:t>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961" y="1875693"/>
            <a:ext cx="2583962" cy="22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2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Findable: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580"/>
            <a:ext cx="10515600" cy="326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F1. (meta)data are assigned a globally unique and persistent identifier</a:t>
            </a:r>
          </a:p>
          <a:p>
            <a:endParaRPr lang="en-US" dirty="0"/>
          </a:p>
          <a:p>
            <a:r>
              <a:rPr lang="en-US" dirty="0"/>
              <a:t>F2. data are described with rich metadata (defined by R1 below)</a:t>
            </a:r>
          </a:p>
          <a:p>
            <a:endParaRPr lang="en-US" dirty="0"/>
          </a:p>
          <a:p>
            <a:r>
              <a:rPr lang="en-US" dirty="0"/>
              <a:t>F3. metadata clearly and explicitly include the identifier of the data it describes</a:t>
            </a:r>
          </a:p>
          <a:p>
            <a:endParaRPr lang="en-US" dirty="0"/>
          </a:p>
          <a:p>
            <a:r>
              <a:rPr lang="en-US" dirty="0"/>
              <a:t>F4. (meta)data are registered or indexed in a searchable resource</a:t>
            </a:r>
          </a:p>
        </p:txBody>
      </p:sp>
    </p:spTree>
    <p:extLst>
      <p:ext uri="{BB962C8B-B14F-4D97-AF65-F5344CB8AC3E}">
        <p14:creationId xmlns:p14="http://schemas.microsoft.com/office/powerpoint/2010/main" val="37105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Accessible: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581"/>
            <a:ext cx="10515600" cy="3680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A1. (meta)data are retrievable by their identifier using a standardized communications protocol</a:t>
            </a:r>
          </a:p>
          <a:p>
            <a:endParaRPr lang="en-US" dirty="0"/>
          </a:p>
          <a:p>
            <a:r>
              <a:rPr lang="en-US" dirty="0"/>
              <a:t>A1.1 the protocol is open, free, and universally implementable</a:t>
            </a:r>
          </a:p>
          <a:p>
            <a:endParaRPr lang="en-US" dirty="0"/>
          </a:p>
          <a:p>
            <a:r>
              <a:rPr lang="en-US" dirty="0"/>
              <a:t>A1.2 the protocol allows for an authentication and authorization procedure, where necessary</a:t>
            </a:r>
          </a:p>
          <a:p>
            <a:endParaRPr lang="en-US" dirty="0"/>
          </a:p>
          <a:p>
            <a:r>
              <a:rPr lang="en-US" dirty="0"/>
              <a:t>A2. metadata are accessible, even when the data are no longer available</a:t>
            </a:r>
          </a:p>
        </p:txBody>
      </p:sp>
    </p:spTree>
    <p:extLst>
      <p:ext uri="{BB962C8B-B14F-4D97-AF65-F5344CB8AC3E}">
        <p14:creationId xmlns:p14="http://schemas.microsoft.com/office/powerpoint/2010/main" val="547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Interoperable: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582"/>
            <a:ext cx="10515600" cy="2390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I1. (meta)data use a formal, accessible, shared, and broadly applicable language for knowledge representation.</a:t>
            </a:r>
          </a:p>
          <a:p>
            <a:endParaRPr lang="en-US" dirty="0"/>
          </a:p>
          <a:p>
            <a:r>
              <a:rPr lang="en-US" dirty="0"/>
              <a:t>I2. (meta)data use vocabularies that follow FAIR principles</a:t>
            </a:r>
          </a:p>
          <a:p>
            <a:endParaRPr lang="en-US" dirty="0"/>
          </a:p>
          <a:p>
            <a:r>
              <a:rPr lang="en-US" dirty="0"/>
              <a:t>I3. (meta)data include qualified references to other (meta)data</a:t>
            </a:r>
          </a:p>
        </p:txBody>
      </p:sp>
    </p:spTree>
    <p:extLst>
      <p:ext uri="{BB962C8B-B14F-4D97-AF65-F5344CB8AC3E}">
        <p14:creationId xmlns:p14="http://schemas.microsoft.com/office/powerpoint/2010/main" val="8268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Reusable: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39" y="2142427"/>
            <a:ext cx="10515600" cy="3406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R1. meta(data) are richly described with a plurality of accurate and relevant attributes</a:t>
            </a:r>
          </a:p>
          <a:p>
            <a:endParaRPr lang="en-US" dirty="0"/>
          </a:p>
          <a:p>
            <a:r>
              <a:rPr lang="en-US" dirty="0"/>
              <a:t>R1.1. (meta)data are released with a clear and accessible data usage license</a:t>
            </a:r>
          </a:p>
          <a:p>
            <a:endParaRPr lang="en-US" dirty="0"/>
          </a:p>
          <a:p>
            <a:r>
              <a:rPr lang="en-US" dirty="0"/>
              <a:t>R1.2. (meta)data are associated with detailed provenance</a:t>
            </a:r>
          </a:p>
          <a:p>
            <a:endParaRPr lang="en-US" dirty="0"/>
          </a:p>
          <a:p>
            <a:r>
              <a:rPr lang="en-US" dirty="0"/>
              <a:t>R1.3. (meta)data meet domain-relevant community standards</a:t>
            </a:r>
          </a:p>
        </p:txBody>
      </p:sp>
    </p:spTree>
    <p:extLst>
      <p:ext uri="{BB962C8B-B14F-4D97-AF65-F5344CB8AC3E}">
        <p14:creationId xmlns:p14="http://schemas.microsoft.com/office/powerpoint/2010/main" val="9991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456" y="586153"/>
            <a:ext cx="10229088" cy="631867"/>
          </a:xfrm>
        </p:spPr>
        <p:txBody>
          <a:bodyPr>
            <a:noAutofit/>
          </a:bodyPr>
          <a:lstStyle/>
          <a:p>
            <a:r>
              <a:rPr lang="en-US" sz="3733" dirty="0"/>
              <a:t>Building an "Internet of Samples"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231" y="5478819"/>
            <a:ext cx="1070317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67" dirty="0"/>
              <a:t>specimens have permanent, unique, resolvable identifiers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67" dirty="0"/>
              <a:t>those identifiers must be reused in derived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67" dirty="0"/>
              <a:t>metadata links different nodes in the graph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7785" y="1218020"/>
            <a:ext cx="8227662" cy="4260799"/>
            <a:chOff x="44582" y="1249035"/>
            <a:chExt cx="8382794" cy="3903236"/>
          </a:xfrm>
        </p:grpSpPr>
        <p:grpSp>
          <p:nvGrpSpPr>
            <p:cNvPr id="29" name="Group 28"/>
            <p:cNvGrpSpPr/>
            <p:nvPr/>
          </p:nvGrpSpPr>
          <p:grpSpPr>
            <a:xfrm>
              <a:off x="44582" y="1249035"/>
              <a:ext cx="8382794" cy="3903236"/>
              <a:chOff x="44582" y="1249035"/>
              <a:chExt cx="8382794" cy="3903236"/>
            </a:xfrm>
          </p:grpSpPr>
          <p:pic>
            <p:nvPicPr>
              <p:cNvPr id="36" name="Picture 35" descr="Internet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26"/>
              <a:stretch/>
            </p:blipFill>
            <p:spPr>
              <a:xfrm>
                <a:off x="44582" y="1249035"/>
                <a:ext cx="8382794" cy="3903236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417472" y="1790328"/>
                <a:ext cx="1320282" cy="1040382"/>
              </a:xfrm>
              <a:prstGeom prst="rect">
                <a:avLst/>
              </a:prstGeom>
            </p:spPr>
          </p:pic>
          <p:pic>
            <p:nvPicPr>
              <p:cNvPr id="38" name="Picture 37" descr="HEALY_sample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3745" y="3804645"/>
                <a:ext cx="1132098" cy="934361"/>
              </a:xfrm>
              <a:prstGeom prst="rect">
                <a:avLst/>
              </a:prstGeom>
            </p:spPr>
          </p:pic>
        </p:grpSp>
        <p:pic>
          <p:nvPicPr>
            <p:cNvPr id="41" name="Picture 4" descr="insects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98" y="3799868"/>
              <a:ext cx="1431262" cy="93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189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to make your data FAIR?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62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2"/>
            <a:ext cx="12192000" cy="779683"/>
          </a:xfrm>
        </p:spPr>
        <p:txBody>
          <a:bodyPr/>
          <a:lstStyle/>
          <a:p>
            <a:r>
              <a:rPr lang="en-US" sz="4800" dirty="0"/>
              <a:t>Learn about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54" y="1601465"/>
            <a:ext cx="10278131" cy="5077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Ten simple rules for creating a good data management plan: </a:t>
            </a:r>
          </a:p>
          <a:p>
            <a:pPr lvl="1"/>
            <a:r>
              <a:rPr lang="en-US" dirty="0">
                <a:hlinkClick r:id="rId2"/>
              </a:rPr>
              <a:t>https://journals.plos.org/ploscompbiol/article?id=10.1371/journal.pcbi.1004525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https://dmptool.org/</a:t>
            </a:r>
            <a:r>
              <a:rPr lang="en-US" dirty="0"/>
              <a:t> </a:t>
            </a:r>
          </a:p>
          <a:p>
            <a:r>
              <a:rPr lang="en-US" dirty="0"/>
              <a:t>Use spreadsheets appropriately:</a:t>
            </a:r>
          </a:p>
          <a:p>
            <a:pPr lvl="1"/>
            <a:r>
              <a:rPr lang="en-US" dirty="0">
                <a:hlinkClick r:id="rId4"/>
              </a:rPr>
              <a:t>https://www.tandfonline.com/doi/full/10.1080/00031305.2017.1375989</a:t>
            </a:r>
            <a:endParaRPr lang="en-US" dirty="0"/>
          </a:p>
          <a:p>
            <a:r>
              <a:rPr lang="en-US" dirty="0"/>
              <a:t>Check out Data Carpentry:</a:t>
            </a:r>
          </a:p>
          <a:p>
            <a:pPr lvl="1"/>
            <a:r>
              <a:rPr lang="en-US" dirty="0">
                <a:hlinkClick r:id="rId5"/>
              </a:rPr>
              <a:t>https://datacarpentry.org/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  <a:r>
              <a:rPr lang="en-US" dirty="0" err="1"/>
              <a:t>DataONE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6"/>
              </a:rPr>
              <a:t>https://www.dataone.org/best-practices</a:t>
            </a:r>
            <a:endParaRPr lang="en-US" dirty="0"/>
          </a:p>
          <a:p>
            <a:r>
              <a:rPr lang="en-US" dirty="0"/>
              <a:t>Best practices for scientific computing: </a:t>
            </a:r>
          </a:p>
          <a:p>
            <a:pPr lvl="1"/>
            <a:r>
              <a:rPr lang="en-US" dirty="0">
                <a:hlinkClick r:id="rId7"/>
              </a:rPr>
              <a:t>https://journals.plos.org/plosbiology/article?id=10.1371/journal.pbio.1001745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39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74b6422e71294979d2e4ecdfa995844aca235a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Verse PPT Theme-template" id="{F542F1E0-408B-4E0D-B65A-071A189FF1E9}" vid="{AC48C072-E801-4DE1-8C9B-ED2920775E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CyVerse PPT Theme-template</Template>
  <TotalTime>7199</TotalTime>
  <Words>725</Words>
  <Application>Microsoft Macintosh PowerPoint</Application>
  <PresentationFormat>Widescreen</PresentationFormat>
  <Paragraphs>86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Generic New Slide</vt:lpstr>
      <vt:lpstr>PowerPoint Presentation</vt:lpstr>
      <vt:lpstr>Why make your data FAIR?</vt:lpstr>
      <vt:lpstr>To be Findable:</vt:lpstr>
      <vt:lpstr>To be Accessible:</vt:lpstr>
      <vt:lpstr>To be Interoperable:</vt:lpstr>
      <vt:lpstr>To be Reusable:</vt:lpstr>
      <vt:lpstr>Building an "Internet of Samples"</vt:lpstr>
      <vt:lpstr>What can you do to make your data FAIR?</vt:lpstr>
      <vt:lpstr>Learn about data management</vt:lpstr>
      <vt:lpstr>Understand the data life cycle</vt:lpstr>
      <vt:lpstr>Use metadata</vt:lpstr>
      <vt:lpstr>Follow best practices for data organization</vt:lpstr>
      <vt:lpstr>Practice reproducible science</vt:lpstr>
      <vt:lpstr>Data publication resources</vt:lpstr>
      <vt:lpstr>Data Management Plans</vt:lpstr>
      <vt:lpstr>Exercise: Create a DMP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Walls, Ramona L - (rwalls)</cp:lastModifiedBy>
  <cp:revision>110</cp:revision>
  <dcterms:created xsi:type="dcterms:W3CDTF">2016-02-11T16:59:42Z</dcterms:created>
  <dcterms:modified xsi:type="dcterms:W3CDTF">2020-07-09T19:06:02Z</dcterms:modified>
</cp:coreProperties>
</file>