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1232" r:id="rId2"/>
    <p:sldId id="1315" r:id="rId3"/>
    <p:sldId id="1317" r:id="rId4"/>
    <p:sldId id="1253" r:id="rId5"/>
    <p:sldId id="1284" r:id="rId6"/>
    <p:sldId id="1296" r:id="rId7"/>
    <p:sldId id="1297" r:id="rId8"/>
    <p:sldId id="1299" r:id="rId9"/>
    <p:sldId id="1314" r:id="rId10"/>
    <p:sldId id="1318" r:id="rId11"/>
    <p:sldId id="1300" r:id="rId12"/>
    <p:sldId id="1258" r:id="rId13"/>
    <p:sldId id="1259" r:id="rId14"/>
    <p:sldId id="1319" r:id="rId15"/>
    <p:sldId id="1301" r:id="rId16"/>
    <p:sldId id="1286" r:id="rId17"/>
    <p:sldId id="1320" r:id="rId18"/>
    <p:sldId id="1287" r:id="rId19"/>
    <p:sldId id="1285" r:id="rId20"/>
    <p:sldId id="1288" r:id="rId21"/>
    <p:sldId id="1321" r:id="rId22"/>
    <p:sldId id="1322" r:id="rId23"/>
    <p:sldId id="1302" r:id="rId24"/>
    <p:sldId id="1303" r:id="rId25"/>
    <p:sldId id="1290" r:id="rId26"/>
    <p:sldId id="1323" r:id="rId27"/>
    <p:sldId id="1313" r:id="rId28"/>
    <p:sldId id="1291" r:id="rId29"/>
    <p:sldId id="1324" r:id="rId30"/>
    <p:sldId id="1293" r:id="rId31"/>
    <p:sldId id="1292" r:id="rId32"/>
    <p:sldId id="1325" r:id="rId33"/>
    <p:sldId id="1295" r:id="rId34"/>
    <p:sldId id="1294" r:id="rId35"/>
    <p:sldId id="1326" r:id="rId36"/>
    <p:sldId id="1311" r:id="rId37"/>
    <p:sldId id="1264" r:id="rId38"/>
    <p:sldId id="1256" r:id="rId39"/>
    <p:sldId id="1257" r:id="rId40"/>
    <p:sldId id="1304" r:id="rId41"/>
    <p:sldId id="1289" r:id="rId42"/>
    <p:sldId id="1305" r:id="rId43"/>
    <p:sldId id="1306" r:id="rId44"/>
    <p:sldId id="1312" r:id="rId45"/>
    <p:sldId id="1308" r:id="rId46"/>
    <p:sldId id="1309" r:id="rId47"/>
    <p:sldId id="1310" r:id="rId48"/>
    <p:sldId id="1327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00"/>
    <a:srgbClr val="990000"/>
    <a:srgbClr val="CC9900"/>
    <a:srgbClr val="FF9933"/>
    <a:srgbClr val="009900"/>
    <a:srgbClr val="D1ED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9800" autoAdjust="0"/>
  </p:normalViewPr>
  <p:slideViewPr>
    <p:cSldViewPr>
      <p:cViewPr varScale="1">
        <p:scale>
          <a:sx n="85" d="100"/>
          <a:sy n="85" d="100"/>
        </p:scale>
        <p:origin x="10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280"/>
    </p:cViewPr>
  </p:sorter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A1F46-74EA-7348-8B6D-5E33049E89B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E453-97DE-214A-B577-1294298B1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6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0FC397-C98E-41EF-B595-B248274673F8}" type="datetimeFigureOut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B6FFDA9-7D45-4AD6-922B-12EEA2153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6FFDA9-7D45-4AD6-922B-12EEA2153DC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6FFDA9-7D45-4AD6-922B-12EEA2153D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6FFDA9-7D45-4AD6-922B-12EEA2153D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6FFDA9-7D45-4AD6-922B-12EEA2153D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4732638" y="185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334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8001000" y="6356350"/>
            <a:ext cx="90822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285581AC-9B02-D347-B0CE-3DCD0D27D7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7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127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127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50949"/>
            <a:ext cx="8686800" cy="484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</a:p>
        </p:txBody>
      </p:sp>
      <p:pic>
        <p:nvPicPr>
          <p:cNvPr id="4101" name="Picture 5" descr="UA_A-line-css_BL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24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 descr="acl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6248400"/>
            <a:ext cx="13462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1343025" y="6248399"/>
            <a:ext cx="6457950" cy="56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kern="0" baseline="0" dirty="0" smtClean="0"/>
              <a:t>ECE677 Fall17</a:t>
            </a:r>
            <a:r>
              <a:rPr lang="mr-IN" sz="2000" kern="0" baseline="0" dirty="0" smtClean="0"/>
              <a:t>–</a:t>
            </a:r>
            <a:r>
              <a:rPr lang="en-US" sz="2000" kern="0" baseline="0" dirty="0" smtClean="0"/>
              <a:t> Distributed Computing Systems</a:t>
            </a:r>
            <a:endParaRPr lang="en-US" sz="1600" kern="0" dirty="0" smtClean="0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8001000" y="6356350"/>
            <a:ext cx="90822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85581AC-9B02-D347-B0CE-3DCD0D27D7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0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5486400"/>
          </a:xfrm>
        </p:spPr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</a:rPr>
              <a:t/>
            </a:r>
            <a:br>
              <a:rPr lang="en-US" sz="36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-93133" y="843024"/>
            <a:ext cx="916093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Developing a Highly Parallelized TCR Synthesis Algorithm on GPGU and FPGA for Acceleration the Study of Immune System</a:t>
            </a:r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sz="3700" b="1" kern="0" dirty="0">
              <a:solidFill>
                <a:schemeClr val="tx2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43000" y="2290824"/>
            <a:ext cx="6400800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 </a:t>
            </a:r>
            <a:r>
              <a:rPr lang="en-US" kern="0" dirty="0" err="1" smtClean="0"/>
              <a:t>Elnaz</a:t>
            </a:r>
            <a:r>
              <a:rPr lang="en-US" kern="0" dirty="0" smtClean="0"/>
              <a:t> </a:t>
            </a:r>
            <a:r>
              <a:rPr lang="en-US" kern="0" dirty="0" err="1" smtClean="0"/>
              <a:t>Tavakoli</a:t>
            </a:r>
            <a:r>
              <a:rPr lang="en-US" kern="0" dirty="0" smtClean="0"/>
              <a:t> </a:t>
            </a:r>
            <a:r>
              <a:rPr lang="en-US" kern="0" dirty="0" err="1" smtClean="0"/>
              <a:t>Yazdi</a:t>
            </a:r>
            <a:endParaRPr lang="en-US" kern="0" dirty="0" smtClean="0"/>
          </a:p>
          <a:p>
            <a:pPr marL="0" indent="0" algn="ctr">
              <a:buNone/>
            </a:pPr>
            <a:r>
              <a:rPr lang="en-US" kern="0" dirty="0" smtClean="0"/>
              <a:t>Advisor: Ali </a:t>
            </a:r>
            <a:r>
              <a:rPr lang="en-US" kern="0" dirty="0" err="1" smtClean="0"/>
              <a:t>Akoglu</a:t>
            </a:r>
            <a:endParaRPr lang="en-US" kern="0" dirty="0" smtClean="0"/>
          </a:p>
          <a:p>
            <a:pPr marL="0" indent="0" algn="ctr">
              <a:buNone/>
            </a:pPr>
            <a:r>
              <a:rPr lang="en-US" kern="0" dirty="0" smtClean="0"/>
              <a:t>Committee: Salim </a:t>
            </a:r>
            <a:r>
              <a:rPr lang="en-US" kern="0" dirty="0"/>
              <a:t>Hariri and </a:t>
            </a:r>
            <a:r>
              <a:rPr lang="en-US" kern="0" dirty="0" err="1"/>
              <a:t>T</a:t>
            </a:r>
            <a:r>
              <a:rPr lang="en-US" kern="0" dirty="0" err="1" smtClean="0"/>
              <a:t>osiron</a:t>
            </a:r>
            <a:r>
              <a:rPr lang="en-US" kern="0" dirty="0" smtClean="0"/>
              <a:t> </a:t>
            </a:r>
            <a:r>
              <a:rPr lang="en-US" kern="0" dirty="0" err="1" smtClean="0"/>
              <a:t>Adegbija</a:t>
            </a:r>
            <a:endParaRPr lang="en-US" kern="0" dirty="0" smtClean="0"/>
          </a:p>
          <a:p>
            <a:pPr marL="0" indent="0" algn="ctr">
              <a:buNone/>
            </a:pPr>
            <a:r>
              <a:rPr lang="en-US" kern="0" dirty="0"/>
              <a:t>U</a:t>
            </a:r>
            <a:r>
              <a:rPr lang="en-US" kern="0" dirty="0" smtClean="0"/>
              <a:t>niversity of Arizona</a:t>
            </a:r>
          </a:p>
          <a:p>
            <a:pPr marL="0" indent="0" algn="ctr">
              <a:buNone/>
            </a:pPr>
            <a:r>
              <a:rPr lang="en-US" kern="0" dirty="0" smtClean="0"/>
              <a:t>Department of Electrical and Computer Engineering</a:t>
            </a:r>
          </a:p>
          <a:p>
            <a:pPr algn="ctr"/>
            <a:endParaRPr lang="en-US" kern="0" dirty="0" smtClean="0"/>
          </a:p>
          <a:p>
            <a:pPr marL="0" indent="0" algn="ctr">
              <a:buNone/>
            </a:pPr>
            <a:r>
              <a:rPr lang="en-US" kern="0" dirty="0" smtClean="0"/>
              <a:t>tavakoliyazdi@email.arizona.edu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686800" cy="685800"/>
          </a:xfrm>
        </p:spPr>
        <p:txBody>
          <a:bodyPr/>
          <a:lstStyle/>
          <a:p>
            <a:r>
              <a:rPr lang="en-US" dirty="0" smtClean="0"/>
              <a:t>GPU Implementations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</a:t>
            </a:r>
            <a:r>
              <a:rPr lang="en-US" dirty="0" smtClean="0"/>
              <a:t>GPU </a:t>
            </a:r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n-level parallelization approach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thread generates a unique n-nucleotide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threads launched is based on length of nucleotide: 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baseline="30000" dirty="0">
                <a:solidFill>
                  <a:schemeClr val="accent2"/>
                </a:solidFill>
              </a:rPr>
              <a:t>m</a:t>
            </a:r>
            <a:r>
              <a:rPr lang="en-US" dirty="0">
                <a:solidFill>
                  <a:schemeClr val="accent2"/>
                </a:solidFill>
              </a:rPr>
              <a:t> threads (always divisible by warp-size when m &gt; 2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thread performs its own recombination with V, D, and </a:t>
            </a:r>
            <a:r>
              <a:rPr lang="en-US" dirty="0" smtClean="0"/>
              <a:t>J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ith global </a:t>
            </a:r>
            <a:r>
              <a:rPr lang="en-US" dirty="0"/>
              <a:t>memory coalescing, shared memory broadcasting, and very fine granularity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7" name="Picture 6" descr="ge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8470" y="3124200"/>
            <a:ext cx="4887061" cy="1732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" y="5680501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/>
              <a:t>G. </a:t>
            </a:r>
            <a:r>
              <a:rPr lang="en-US" sz="1000" dirty="0" err="1"/>
              <a:t>Striemer</a:t>
            </a:r>
            <a:r>
              <a:rPr lang="en-US" sz="1000" dirty="0"/>
              <a:t>, H. </a:t>
            </a:r>
            <a:r>
              <a:rPr lang="en-US" sz="1000" dirty="0" err="1"/>
              <a:t>Krovi</a:t>
            </a:r>
            <a:r>
              <a:rPr lang="en-US" sz="1000" dirty="0"/>
              <a:t>, A. </a:t>
            </a:r>
            <a:r>
              <a:rPr lang="en-US" sz="1000" dirty="0" err="1"/>
              <a:t>Akoglu</a:t>
            </a:r>
            <a:r>
              <a:rPr lang="en-US" sz="1000" dirty="0"/>
              <a:t>, B. Vincent, B. Hopson, J. </a:t>
            </a:r>
            <a:r>
              <a:rPr lang="en-US" sz="1000" dirty="0" err="1"/>
              <a:t>Frelinger</a:t>
            </a:r>
            <a:r>
              <a:rPr lang="en-US" sz="1000" dirty="0"/>
              <a:t>, and  A. </a:t>
            </a:r>
            <a:r>
              <a:rPr lang="en-US" sz="1000" dirty="0" err="1"/>
              <a:t>Buntzman</a:t>
            </a:r>
            <a:r>
              <a:rPr lang="en-US" sz="1000" dirty="0"/>
              <a:t>, “Overcoming the limitations posed by </a:t>
            </a:r>
            <a:r>
              <a:rPr lang="en-US" sz="1000" dirty="0" err="1"/>
              <a:t>tcr</a:t>
            </a:r>
            <a:r>
              <a:rPr lang="el-GR" sz="1000" i="1" dirty="0"/>
              <a:t>β </a:t>
            </a:r>
            <a:r>
              <a:rPr lang="en-US" sz="1000" dirty="0"/>
              <a:t>repertoire modeling through a </a:t>
            </a:r>
            <a:r>
              <a:rPr lang="en-US" sz="1000" dirty="0" err="1"/>
              <a:t>gpu</a:t>
            </a:r>
            <a:r>
              <a:rPr lang="en-US" sz="1000" dirty="0"/>
              <a:t>-based in-</a:t>
            </a:r>
            <a:r>
              <a:rPr lang="en-US" sz="1000" dirty="0" err="1"/>
              <a:t>silico</a:t>
            </a:r>
            <a:r>
              <a:rPr lang="en-US" sz="1000" dirty="0"/>
              <a:t> </a:t>
            </a:r>
            <a:r>
              <a:rPr lang="en-US" sz="1000" dirty="0" err="1"/>
              <a:t>dna</a:t>
            </a:r>
            <a:r>
              <a:rPr lang="en-US" sz="1000" dirty="0"/>
              <a:t> recombination algorithm," </a:t>
            </a:r>
            <a:r>
              <a:rPr lang="en-US" sz="1000" i="1" dirty="0"/>
              <a:t>in IEEE Proceeding 28th Int. Parallel and Distributed Processing </a:t>
            </a:r>
            <a:r>
              <a:rPr lang="en-US" sz="1000" i="1" dirty="0" err="1"/>
              <a:t>Symp</a:t>
            </a:r>
            <a:r>
              <a:rPr lang="en-US" sz="1000" dirty="0"/>
              <a:t>, pp. </a:t>
            </a:r>
            <a:r>
              <a:rPr lang="en-US" sz="1000" dirty="0" smtClean="0"/>
              <a:t>231-240</a:t>
            </a:r>
            <a:r>
              <a:rPr lang="en-US" sz="1000" dirty="0"/>
              <a:t>, May 2014. </a:t>
            </a:r>
            <a:br>
              <a:rPr lang="en-US" sz="1000" dirty="0"/>
            </a:b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Devising a bit-wise GPU-based implementation of recombination 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Extending the bit-wise implementation to a multi-GPU environment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Utilizing the N-level parallelization approach for the FPGA-based implementation of the recombination 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Devising a VJ-level parallelization approach for FPGA implementation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Bit-wise GPU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each base with two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Reducing memory footprint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Fetching four characters with one memory </a:t>
            </a:r>
            <a:r>
              <a:rPr lang="en-US" dirty="0" smtClean="0"/>
              <a:t>access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Zero padding sequences to be divisible by eight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Padded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Full byte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857"/>
            <a:ext cx="9175044" cy="8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28001"/>
            <a:ext cx="4495800" cy="12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Bit-wise GPU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N-Level parallelization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Task generator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vivo sequences are partitioned </a:t>
            </a:r>
            <a:r>
              <a:rPr lang="en-US" dirty="0"/>
              <a:t>into 240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20 </a:t>
            </a:r>
            <a:r>
              <a:rPr lang="en-US" i="1" dirty="0"/>
              <a:t>V </a:t>
            </a:r>
            <a:r>
              <a:rPr lang="en-US" i="1" dirty="0" smtClean="0"/>
              <a:t>gene</a:t>
            </a:r>
          </a:p>
          <a:p>
            <a:pPr lvl="1"/>
            <a:r>
              <a:rPr lang="en-US" i="1" dirty="0" smtClean="0"/>
              <a:t>12</a:t>
            </a:r>
            <a:r>
              <a:rPr lang="en-US" dirty="0" smtClean="0"/>
              <a:t> </a:t>
            </a:r>
            <a:r>
              <a:rPr lang="en-US" i="1" dirty="0"/>
              <a:t>J </a:t>
            </a:r>
            <a:r>
              <a:rPr lang="en-US" dirty="0" smtClean="0"/>
              <a:t>gene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09" y="2133600"/>
            <a:ext cx="6318581" cy="2058986"/>
          </a:xfrm>
          <a:prstGeom prst="rect">
            <a:avLst/>
          </a:prstGeom>
          <a:ln w="15875">
            <a:solidFill>
              <a:schemeClr val="accent2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0857"/>
            <a:ext cx="9175044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Bit-wise GPU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857"/>
            <a:ext cx="9175044" cy="8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2723"/>
            <a:ext cx="8115300" cy="425129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054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2750"/>
            <a:ext cx="8686800" cy="1111250"/>
          </a:xfrm>
        </p:spPr>
        <p:txBody>
          <a:bodyPr/>
          <a:lstStyle/>
          <a:p>
            <a:r>
              <a:rPr lang="en-US" dirty="0" smtClean="0"/>
              <a:t>Experimental Results for GPU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7711"/>
            <a:ext cx="8686800" cy="4845051"/>
          </a:xfrm>
        </p:spPr>
        <p:txBody>
          <a:bodyPr/>
          <a:lstStyle/>
          <a:p>
            <a:r>
              <a:rPr lang="en-US" dirty="0" smtClean="0"/>
              <a:t>Thread-block Configuration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Normalized value of 1 represents the</a:t>
            </a:r>
          </a:p>
          <a:p>
            <a:pPr marL="457200" lvl="1" indent="0">
              <a:buNone/>
            </a:pPr>
            <a:r>
              <a:rPr lang="en-US" sz="1800" dirty="0"/>
              <a:t> best performance for a given length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20% reduction in performance of n=7</a:t>
            </a:r>
          </a:p>
          <a:p>
            <a:pPr marL="457200" lvl="1" indent="0">
              <a:buNone/>
            </a:pPr>
            <a:r>
              <a:rPr lang="en-US" sz="1800" dirty="0"/>
              <a:t>for 256 threads per block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Lower thread-block utilization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35% reduction in performance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/>
              <a:t>of </a:t>
            </a:r>
            <a:r>
              <a:rPr lang="en-US" sz="1800" smtClean="0"/>
              <a:t>n= </a:t>
            </a:r>
            <a:r>
              <a:rPr lang="en-US" sz="1800" dirty="0"/>
              <a:t>8 for 32 threads per </a:t>
            </a:r>
            <a:r>
              <a:rPr lang="en-US" sz="1800" dirty="0" smtClean="0"/>
              <a:t>block</a:t>
            </a:r>
            <a:endParaRPr lang="en-US" dirty="0" smtClean="0"/>
          </a:p>
          <a:p>
            <a:r>
              <a:rPr lang="en-US" dirty="0" smtClean="0"/>
              <a:t>Thread-block configuration</a:t>
            </a:r>
          </a:p>
          <a:p>
            <a:pPr lvl="1"/>
            <a:r>
              <a:rPr lang="en-US" sz="1800" dirty="0" smtClean="0"/>
              <a:t>64 for n length 4 to 8 </a:t>
            </a:r>
          </a:p>
          <a:p>
            <a:pPr lvl="1"/>
            <a:r>
              <a:rPr lang="en-US" sz="1800" dirty="0" smtClean="0"/>
              <a:t>128 </a:t>
            </a:r>
            <a:r>
              <a:rPr lang="en-US" sz="1800" dirty="0"/>
              <a:t>for </a:t>
            </a:r>
            <a:r>
              <a:rPr lang="en-US" sz="1800" dirty="0" smtClean="0"/>
              <a:t>n length 9 </a:t>
            </a:r>
            <a:r>
              <a:rPr lang="en-US" sz="1800" dirty="0"/>
              <a:t>and </a:t>
            </a:r>
            <a:r>
              <a:rPr lang="en-US" sz="1800" dirty="0" smtClean="0"/>
              <a:t>10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35" y="2362200"/>
            <a:ext cx="4356565" cy="3565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Bit-wise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Footprint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Reducing constant memory by</a:t>
            </a:r>
          </a:p>
          <a:p>
            <a:pPr marL="457200" lvl="1" indent="0">
              <a:buNone/>
            </a:pPr>
            <a:r>
              <a:rPr lang="en-US" sz="1800" dirty="0" smtClean="0"/>
              <a:t> a factor of 3.4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Reducing </a:t>
            </a:r>
            <a:r>
              <a:rPr lang="en-US" sz="1800" dirty="0" smtClean="0"/>
              <a:t>global </a:t>
            </a:r>
            <a:r>
              <a:rPr lang="en-US" sz="1800" dirty="0"/>
              <a:t>memory by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factor of </a:t>
            </a:r>
            <a:r>
              <a:rPr lang="en-US" sz="1800" dirty="0" smtClean="0"/>
              <a:t>4</a:t>
            </a:r>
            <a:endParaRPr lang="en-US" sz="18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10" y="3276600"/>
            <a:ext cx="4468380" cy="1723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Bit-wise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Reducing total execution time by</a:t>
            </a:r>
          </a:p>
          <a:p>
            <a:pPr marL="457200" lvl="1" indent="0">
              <a:buNone/>
            </a:pPr>
            <a:r>
              <a:rPr lang="en-US" sz="1800" dirty="0" smtClean="0"/>
              <a:t> a factor of 2.1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27" y="2552700"/>
            <a:ext cx="3891946" cy="31242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sp>
        <p:nvSpPr>
          <p:cNvPr id="21" name="Curved Right Arrow 20"/>
          <p:cNvSpPr/>
          <p:nvPr/>
        </p:nvSpPr>
        <p:spPr>
          <a:xfrm>
            <a:off x="3962400" y="4724400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5867400" y="4724400"/>
            <a:ext cx="152399" cy="228599"/>
          </a:xfrm>
          <a:prstGeom prst="curvedLeftArrow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>
            <a:off x="5867400" y="4997321"/>
            <a:ext cx="152399" cy="228599"/>
          </a:xfrm>
          <a:prstGeom prst="curvedLeftArrow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3962400" y="4997321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global Index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Workload distribution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Performing reduction process</a:t>
            </a:r>
          </a:p>
          <a:p>
            <a:pPr lvl="1"/>
            <a:r>
              <a:rPr lang="en-US" dirty="0" smtClean="0"/>
              <a:t>Collecting results to the root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7" y="1905000"/>
            <a:ext cx="860107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78174"/>
            <a:ext cx="619125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V(D)J recombination process</a:t>
            </a:r>
          </a:p>
          <a:p>
            <a:pPr lvl="1"/>
            <a:r>
              <a:rPr lang="en-US" dirty="0" smtClean="0"/>
              <a:t>Biological perspective</a:t>
            </a:r>
          </a:p>
          <a:p>
            <a:pPr lvl="1"/>
            <a:r>
              <a:rPr lang="en-US" dirty="0" smtClean="0"/>
              <a:t>Algorithmic perspective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GPU implementations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Baseline GPU implementation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Bit-wise GPU implementation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Multi-GPU implementation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FPGA implementations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N-level parallelization method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VJ-level parallelization </a:t>
            </a:r>
            <a:r>
              <a:rPr lang="en-US" dirty="0" smtClean="0">
                <a:solidFill>
                  <a:schemeClr val="tx2"/>
                </a:solidFill>
              </a:rPr>
              <a:t>method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Summary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Future work</a:t>
            </a:r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Slight increase for n-nucleotide length of less than eight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Observing the benefit from a multi-GPU environment for </a:t>
            </a:r>
            <a:r>
              <a:rPr lang="en-US" sz="1800" dirty="0"/>
              <a:t>n-nucleotide length of </a:t>
            </a:r>
            <a:r>
              <a:rPr lang="en-US" sz="1800" dirty="0" smtClean="0"/>
              <a:t>greater </a:t>
            </a:r>
            <a:r>
              <a:rPr lang="en-US" sz="1800" dirty="0"/>
              <a:t>than </a:t>
            </a:r>
            <a:r>
              <a:rPr lang="en-US" sz="1800" dirty="0" smtClean="0"/>
              <a:t>seven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Increase in execution time by </a:t>
            </a:r>
            <a:r>
              <a:rPr lang="en-US" sz="1800" dirty="0"/>
              <a:t>about a factor of four at </a:t>
            </a:r>
            <a:r>
              <a:rPr lang="en-US" sz="1800" dirty="0" smtClean="0"/>
              <a:t>each increments </a:t>
            </a:r>
            <a:r>
              <a:rPr lang="en-US" sz="1800" dirty="0"/>
              <a:t>of the </a:t>
            </a:r>
            <a:r>
              <a:rPr lang="en-US" sz="1800" dirty="0" smtClean="0"/>
              <a:t>n-nucleotide length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Almost same </a:t>
            </a:r>
            <a:r>
              <a:rPr lang="en-US" sz="1800" dirty="0"/>
              <a:t>execution time for two consecutive </a:t>
            </a:r>
            <a:r>
              <a:rPr lang="en-US" sz="1800" dirty="0" smtClean="0"/>
              <a:t>n </a:t>
            </a:r>
            <a:r>
              <a:rPr lang="en-US" sz="1800" dirty="0"/>
              <a:t>lengths, while using one GPU </a:t>
            </a:r>
            <a:r>
              <a:rPr lang="en-US" sz="1800" dirty="0" smtClean="0"/>
              <a:t>and four GPUs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" y="3838575"/>
            <a:ext cx="9073571" cy="2181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sp>
        <p:nvSpPr>
          <p:cNvPr id="6" name="Curved Right Arrow 5"/>
          <p:cNvSpPr/>
          <p:nvPr/>
        </p:nvSpPr>
        <p:spPr>
          <a:xfrm>
            <a:off x="2057400" y="5334000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2057400" y="5562346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3124200" y="5342213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3124200" y="5547727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4064000" y="5546711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5105400" y="5486400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6146800" y="5522102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7162800" y="5518039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8185856" y="5518039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905000"/>
            <a:ext cx="5105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686800" cy="685800"/>
          </a:xfrm>
        </p:spPr>
        <p:txBody>
          <a:bodyPr/>
          <a:lstStyle/>
          <a:p>
            <a:r>
              <a:rPr lang="en-US" dirty="0" smtClean="0"/>
              <a:t>FPGA Implementations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architecture for N-level parallelization </a:t>
            </a:r>
            <a:r>
              <a:rPr lang="en-US" dirty="0" smtClean="0"/>
              <a:t>approach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5532"/>
            <a:ext cx="4039169" cy="3482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38" y="1740895"/>
            <a:ext cx="6342524" cy="4270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369" y="1913011"/>
            <a:ext cx="1387743" cy="4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/>
              <a:t>architecture for N-level parallelization </a:t>
            </a:r>
            <a:r>
              <a:rPr lang="en-US" dirty="0" smtClean="0"/>
              <a:t>approach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58751"/>
            <a:ext cx="2209800" cy="3956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398" y="1828799"/>
            <a:ext cx="2242602" cy="4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86800" cy="685800"/>
          </a:xfrm>
        </p:spPr>
        <p:txBody>
          <a:bodyPr/>
          <a:lstStyle/>
          <a:p>
            <a:r>
              <a:rPr lang="en-US" sz="3500" dirty="0" smtClean="0"/>
              <a:t>Simulation Results for </a:t>
            </a:r>
            <a:r>
              <a:rPr lang="en-US" sz="3500" dirty="0"/>
              <a:t>N-Level </a:t>
            </a:r>
            <a:r>
              <a:rPr lang="en-US" sz="3500" dirty="0" smtClean="0"/>
              <a:t>Parallelization 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11" y="1648755"/>
            <a:ext cx="8686800" cy="4845051"/>
          </a:xfrm>
        </p:spPr>
        <p:txBody>
          <a:bodyPr/>
          <a:lstStyle/>
          <a:p>
            <a:r>
              <a:rPr lang="en-US" dirty="0" smtClean="0"/>
              <a:t>Resource Utilization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8" y="2575424"/>
            <a:ext cx="8632482" cy="2517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86800" cy="685800"/>
          </a:xfrm>
        </p:spPr>
        <p:txBody>
          <a:bodyPr/>
          <a:lstStyle/>
          <a:p>
            <a:r>
              <a:rPr lang="en-US" sz="3500" dirty="0" smtClean="0"/>
              <a:t>Simulation Results for </a:t>
            </a:r>
            <a:r>
              <a:rPr lang="en-US" sz="3500" dirty="0"/>
              <a:t>N-Level </a:t>
            </a:r>
            <a:r>
              <a:rPr lang="en-US" sz="3500" dirty="0" smtClean="0"/>
              <a:t>Parallelization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7711"/>
            <a:ext cx="8686800" cy="4845051"/>
          </a:xfrm>
        </p:spPr>
        <p:txBody>
          <a:bodyPr/>
          <a:lstStyle/>
          <a:p>
            <a:r>
              <a:rPr lang="en-US" dirty="0" smtClean="0"/>
              <a:t>Execution Time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7" y="2359073"/>
            <a:ext cx="7128706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8949"/>
            <a:ext cx="8839200" cy="838200"/>
          </a:xfrm>
        </p:spPr>
        <p:txBody>
          <a:bodyPr/>
          <a:lstStyle/>
          <a:p>
            <a:r>
              <a:rPr lang="en-US" sz="3000" dirty="0" smtClean="0"/>
              <a:t>Advantages and Disadvantages of N-level method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4" y="1222473"/>
            <a:ext cx="3962400" cy="4845051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sz="1600" dirty="0" smtClean="0"/>
              <a:t>Even workload distribution across CUs</a:t>
            </a:r>
          </a:p>
          <a:p>
            <a:pPr lvl="1"/>
            <a:r>
              <a:rPr lang="en-US" sz="1600" dirty="0" smtClean="0"/>
              <a:t>Parallel comparison process</a:t>
            </a:r>
          </a:p>
          <a:p>
            <a:pPr lvl="1"/>
            <a:r>
              <a:rPr lang="en-US" sz="1600" dirty="0" smtClean="0"/>
              <a:t>Elimination of </a:t>
            </a:r>
            <a:r>
              <a:rPr lang="en-US" sz="1600" dirty="0"/>
              <a:t>the repetitive computations for generating </a:t>
            </a:r>
            <a:r>
              <a:rPr lang="en-US" sz="1600" i="1" dirty="0"/>
              <a:t>in </a:t>
            </a:r>
            <a:r>
              <a:rPr lang="en-US" sz="1600" i="1" dirty="0" err="1"/>
              <a:t>silico</a:t>
            </a:r>
            <a:r>
              <a:rPr lang="en-US" sz="1600" i="1" dirty="0"/>
              <a:t> </a:t>
            </a:r>
            <a:r>
              <a:rPr lang="en-US" sz="1600" dirty="0"/>
              <a:t>sequences. </a:t>
            </a:r>
            <a:endParaRPr lang="en-US" sz="1600" dirty="0" smtClean="0"/>
          </a:p>
          <a:p>
            <a:r>
              <a:rPr lang="en-US" dirty="0" smtClean="0"/>
              <a:t>Disadvantages</a:t>
            </a:r>
            <a:endParaRPr lang="en-US" dirty="0"/>
          </a:p>
          <a:p>
            <a:pPr lvl="1"/>
            <a:r>
              <a:rPr lang="en-US" sz="1600" dirty="0" smtClean="0"/>
              <a:t>Large </a:t>
            </a:r>
            <a:r>
              <a:rPr lang="en-US" sz="1600" dirty="0"/>
              <a:t>critical </a:t>
            </a:r>
            <a:r>
              <a:rPr lang="en-US" sz="1600" dirty="0" smtClean="0"/>
              <a:t>path delay </a:t>
            </a:r>
          </a:p>
          <a:p>
            <a:pPr lvl="2"/>
            <a:r>
              <a:rPr lang="en-US" sz="1600" dirty="0"/>
              <a:t>due to the communication between the n-sequence initiator unit and CUs</a:t>
            </a:r>
            <a:endParaRPr lang="en-US" sz="1600" dirty="0" smtClean="0"/>
          </a:p>
          <a:p>
            <a:pPr lvl="1"/>
            <a:r>
              <a:rPr lang="en-US" sz="1600" dirty="0" smtClean="0"/>
              <a:t>No </a:t>
            </a:r>
            <a:r>
              <a:rPr lang="en-US" sz="1600" dirty="0"/>
              <a:t>overlap between the execution of two consecutive component </a:t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981200"/>
            <a:ext cx="5138836" cy="34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architecture for </a:t>
            </a:r>
            <a:r>
              <a:rPr lang="en-US" dirty="0" smtClean="0"/>
              <a:t>VJ-level </a:t>
            </a:r>
            <a:r>
              <a:rPr lang="en-US" dirty="0"/>
              <a:t>parallelization approach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20" y="1717921"/>
            <a:ext cx="4740561" cy="432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207" y="1981200"/>
            <a:ext cx="6235586" cy="36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architecture for </a:t>
            </a:r>
            <a:r>
              <a:rPr lang="en-US" dirty="0" smtClean="0"/>
              <a:t>VJ-level </a:t>
            </a:r>
            <a:r>
              <a:rPr lang="en-US" dirty="0"/>
              <a:t>parallelization approach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74" y="1766459"/>
            <a:ext cx="2252826" cy="4114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696318"/>
            <a:ext cx="1555406" cy="43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686800" cy="685800"/>
          </a:xfrm>
        </p:spPr>
        <p:txBody>
          <a:bodyPr/>
          <a:lstStyle/>
          <a:p>
            <a:r>
              <a:rPr lang="en-US" dirty="0" smtClean="0"/>
              <a:t>V(D)J Recombination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Simulation Results for </a:t>
            </a:r>
            <a:r>
              <a:rPr lang="en-US" sz="3400" dirty="0" smtClean="0"/>
              <a:t>VJ-Level </a:t>
            </a:r>
            <a:r>
              <a:rPr lang="en-US" sz="3400" dirty="0"/>
              <a:t>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Utilization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9" y="2281250"/>
            <a:ext cx="8521191" cy="2452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Simulation Results for </a:t>
            </a:r>
            <a:r>
              <a:rPr lang="en-US" sz="3400" dirty="0" smtClean="0"/>
              <a:t>VJ-Level </a:t>
            </a:r>
            <a:r>
              <a:rPr lang="en-US" sz="3400" dirty="0"/>
              <a:t>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2029277"/>
            <a:ext cx="7934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686800" cy="685800"/>
          </a:xfrm>
        </p:spPr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8763000" cy="5105400"/>
          </a:xfrm>
        </p:spPr>
        <p:txBody>
          <a:bodyPr/>
          <a:lstStyle/>
          <a:p>
            <a:r>
              <a:rPr lang="en-US" dirty="0" smtClean="0"/>
              <a:t>Devising </a:t>
            </a:r>
            <a:r>
              <a:rPr lang="en-US" dirty="0"/>
              <a:t>a bit-wise </a:t>
            </a:r>
            <a:r>
              <a:rPr lang="en-US" dirty="0" smtClean="0"/>
              <a:t>GPU-based implementation </a:t>
            </a:r>
            <a:r>
              <a:rPr lang="en-US" dirty="0"/>
              <a:t>of the </a:t>
            </a:r>
            <a:r>
              <a:rPr lang="en-US" i="1" dirty="0"/>
              <a:t>V 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</a:t>
            </a:r>
            <a:r>
              <a:rPr lang="en-US" i="1" dirty="0"/>
              <a:t>J </a:t>
            </a:r>
            <a:r>
              <a:rPr lang="en-US" dirty="0"/>
              <a:t>recombination </a:t>
            </a:r>
            <a:r>
              <a:rPr lang="en-US" dirty="0" smtClean="0"/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Reduces the constant memory and global </a:t>
            </a:r>
            <a:r>
              <a:rPr lang="en-US" sz="1800" dirty="0" smtClean="0"/>
              <a:t>memory footprint </a:t>
            </a:r>
            <a:r>
              <a:rPr lang="en-US" sz="1800" dirty="0"/>
              <a:t>by </a:t>
            </a:r>
            <a:r>
              <a:rPr lang="en-US" sz="1800" dirty="0" smtClean="0"/>
              <a:t> factors </a:t>
            </a:r>
            <a:r>
              <a:rPr lang="en-US" sz="1800" dirty="0"/>
              <a:t>of </a:t>
            </a:r>
            <a:r>
              <a:rPr lang="en-US" sz="1800" dirty="0" smtClean="0"/>
              <a:t>3.4</a:t>
            </a:r>
            <a:r>
              <a:rPr lang="en-US" sz="1800" i="1" dirty="0" smtClean="0"/>
              <a:t> </a:t>
            </a:r>
            <a:r>
              <a:rPr lang="en-US" sz="1800" dirty="0"/>
              <a:t>and </a:t>
            </a:r>
            <a:r>
              <a:rPr lang="en-US" sz="1800" dirty="0" smtClean="0"/>
              <a:t>4 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Reducing the execution time by a factor of </a:t>
            </a:r>
            <a:r>
              <a:rPr lang="en-US" sz="1800" dirty="0" smtClean="0"/>
              <a:t>2.1</a:t>
            </a:r>
          </a:p>
          <a:p>
            <a:r>
              <a:rPr lang="en-US" dirty="0" smtClean="0"/>
              <a:t>Presenting a </a:t>
            </a:r>
            <a:r>
              <a:rPr lang="en-US" dirty="0"/>
              <a:t>multi-GPU </a:t>
            </a:r>
            <a:r>
              <a:rPr lang="en-US" dirty="0" smtClean="0"/>
              <a:t>implementation for </a:t>
            </a:r>
            <a:r>
              <a:rPr lang="en-US" dirty="0"/>
              <a:t>the bitwise recombination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Reduces the execution </a:t>
            </a:r>
            <a:r>
              <a:rPr lang="en-US" sz="1800" dirty="0"/>
              <a:t>time with </a:t>
            </a:r>
            <a:r>
              <a:rPr lang="en-US" sz="1800" dirty="0" smtClean="0"/>
              <a:t>increasing the </a:t>
            </a:r>
            <a:r>
              <a:rPr lang="en-US" sz="1800" dirty="0"/>
              <a:t>number of GPUs </a:t>
            </a:r>
            <a:endParaRPr lang="en-US" sz="1800" dirty="0" smtClean="0"/>
          </a:p>
          <a:p>
            <a:r>
              <a:rPr lang="en-US" dirty="0" smtClean="0"/>
              <a:t>Mapping the recombination process on FPGA using N-level method</a:t>
            </a:r>
          </a:p>
          <a:p>
            <a:r>
              <a:rPr lang="en-US" dirty="0" smtClean="0"/>
              <a:t>Developing a VJ-level parallelization method for the FPGA        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Reducing </a:t>
            </a:r>
            <a:r>
              <a:rPr lang="en-US" sz="1800" dirty="0"/>
              <a:t>the execution time by a factor of </a:t>
            </a:r>
            <a:r>
              <a:rPr lang="en-US" sz="1800" dirty="0" smtClean="0"/>
              <a:t>2.3 in comparison with N-level method</a:t>
            </a:r>
            <a:endParaRPr lang="en-US" sz="1800" dirty="0"/>
          </a:p>
          <a:p>
            <a:endParaRPr lang="en-US" dirty="0" smtClean="0"/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research recombination repertoire of humans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Currently have 50 million sequences from 100 </a:t>
            </a:r>
            <a:r>
              <a:rPr lang="en-US" dirty="0" smtClean="0"/>
              <a:t>humans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Several formats require significant pre-processing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Additional performance optimizations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Proposing scalable implementation </a:t>
            </a:r>
            <a:r>
              <a:rPr lang="en-US" dirty="0"/>
              <a:t>of recombination process for the multi-GPU </a:t>
            </a:r>
            <a:r>
              <a:rPr lang="en-US" dirty="0" smtClean="0"/>
              <a:t>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Utilizing hash function to speed up the comparison process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686800" cy="685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>
                <a:solidFill>
                  <a:schemeClr val="tx2"/>
                </a:solidFill>
              </a:rPr>
              <a:t>Additional Slides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V(D)J Recombination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077200" cy="4920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8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GPU-based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2198"/>
            <a:ext cx="7743825" cy="451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GPU-based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317"/>
            <a:ext cx="8058150" cy="437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Motivation- DNA Recombination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Immune systems of jawed vertebrates depend on DNA (VDJ) recombination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d</a:t>
                </a:r>
                <a:r>
                  <a:rPr lang="en-US" dirty="0" smtClean="0"/>
                  <a:t>etermines </a:t>
                </a:r>
                <a:r>
                  <a:rPr lang="en-US" dirty="0"/>
                  <a:t>diversity of antigen receptors; Immunoglobulins, T-cell receptors (TCRs)</a:t>
                </a:r>
              </a:p>
              <a:p>
                <a:r>
                  <a:rPr lang="en-US" dirty="0" smtClean="0"/>
                  <a:t>Modelling TCR repertoire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helps </a:t>
                </a:r>
                <a:r>
                  <a:rPr lang="en-US" dirty="0"/>
                  <a:t>scientists </a:t>
                </a:r>
                <a:r>
                  <a:rPr lang="en-US" dirty="0" smtClean="0"/>
                  <a:t>to understand immune </a:t>
                </a:r>
                <a:r>
                  <a:rPr lang="en-US" dirty="0"/>
                  <a:t>system </a:t>
                </a:r>
                <a:r>
                  <a:rPr lang="en-US" dirty="0" smtClean="0"/>
                  <a:t>responses </a:t>
                </a:r>
                <a:r>
                  <a:rPr lang="en-US" dirty="0"/>
                  <a:t>to foreign </a:t>
                </a:r>
                <a:r>
                  <a:rPr lang="en-US" dirty="0" smtClean="0"/>
                  <a:t>antigens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enables </a:t>
                </a:r>
                <a:r>
                  <a:rPr lang="en-US" dirty="0"/>
                  <a:t>immunologists to test the validity of their assumptions and solve their fundamental </a:t>
                </a:r>
                <a:r>
                  <a:rPr lang="en-US" dirty="0" smtClean="0"/>
                  <a:t>question</a:t>
                </a: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Peta-scale Computing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Mouse </a:t>
                </a:r>
                <a:r>
                  <a:rPr lang="en-US" dirty="0"/>
                  <a:t>data set </a:t>
                </a:r>
                <a:r>
                  <a:rPr lang="en-US" dirty="0" smtClean="0"/>
                  <a:t> contains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sequences and potential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dirty="0" smtClean="0"/>
                  <a:t> paths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human data set, the scale of the data increases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potential paths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1" b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FPGA-based Implementation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degree of parallelism</a:t>
            </a:r>
          </a:p>
          <a:p>
            <a:pPr lvl="1"/>
            <a:r>
              <a:rPr lang="en-US" dirty="0" smtClean="0"/>
              <a:t>Correlation between </a:t>
            </a:r>
            <a:r>
              <a:rPr lang="en-US" dirty="0" err="1" smtClean="0"/>
              <a:t>Dp</a:t>
            </a:r>
            <a:r>
              <a:rPr lang="en-US" dirty="0" smtClean="0"/>
              <a:t> and resource utilization.</a:t>
            </a:r>
          </a:p>
          <a:p>
            <a:pPr lvl="1"/>
            <a:r>
              <a:rPr lang="en-US" dirty="0" smtClean="0"/>
              <a:t>Resource utilization for a single computation unit (CU)</a:t>
            </a:r>
          </a:p>
          <a:p>
            <a:pPr lvl="1"/>
            <a:r>
              <a:rPr lang="en-US" dirty="0"/>
              <a:t>Correlation between </a:t>
            </a:r>
            <a:r>
              <a:rPr lang="en-US" dirty="0" err="1"/>
              <a:t>Dp</a:t>
            </a:r>
            <a:r>
              <a:rPr lang="en-US" dirty="0"/>
              <a:t> and </a:t>
            </a:r>
            <a:r>
              <a:rPr lang="en-US" dirty="0" smtClean="0"/>
              <a:t>critical path delay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71" y="2871655"/>
            <a:ext cx="4488457" cy="311966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71655"/>
            <a:ext cx="3810000" cy="309426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580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FPGA-based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9" y="1174749"/>
            <a:ext cx="8686800" cy="4845051"/>
          </a:xfrm>
        </p:spPr>
        <p:txBody>
          <a:bodyPr/>
          <a:lstStyle/>
          <a:p>
            <a:r>
              <a:rPr lang="en-US" dirty="0" smtClean="0"/>
              <a:t>Hardware architecture for N-level parallelization approach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Address Generator Unit (AGU)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Generating address for V, D, and J memory bank </a:t>
            </a:r>
            <a:r>
              <a:rPr lang="en-US" dirty="0" smtClean="0"/>
              <a:t>units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Memory bank Unit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J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Containing all 12 J sequence with the </a:t>
            </a:r>
            <a:r>
              <a:rPr lang="en-US" sz="1600" dirty="0" err="1" smtClean="0"/>
              <a:t>chewback</a:t>
            </a:r>
            <a:r>
              <a:rPr lang="en-US" sz="1600" dirty="0" smtClean="0"/>
              <a:t> and palindromic forms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V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Containing all </a:t>
            </a:r>
            <a:r>
              <a:rPr lang="en-US" sz="1600" dirty="0" smtClean="0"/>
              <a:t>20 V </a:t>
            </a:r>
            <a:r>
              <a:rPr lang="en-US" sz="1600" dirty="0"/>
              <a:t>sequence with the </a:t>
            </a:r>
            <a:r>
              <a:rPr lang="en-US" sz="1600" dirty="0" err="1"/>
              <a:t>chewback</a:t>
            </a:r>
            <a:r>
              <a:rPr lang="en-US" sz="1600" dirty="0"/>
              <a:t> and palindromic </a:t>
            </a:r>
            <a:r>
              <a:rPr lang="en-US" sz="1600" dirty="0" smtClean="0"/>
              <a:t>forms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D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Containing </a:t>
            </a:r>
            <a:r>
              <a:rPr lang="en-US" sz="1600" dirty="0" smtClean="0"/>
              <a:t>D1 and D2 sequence </a:t>
            </a:r>
            <a:r>
              <a:rPr lang="en-US" sz="1600" dirty="0"/>
              <a:t>with the </a:t>
            </a:r>
            <a:r>
              <a:rPr lang="en-US" sz="1600" dirty="0" err="1"/>
              <a:t>chewback</a:t>
            </a:r>
            <a:r>
              <a:rPr lang="en-US" sz="1600" dirty="0"/>
              <a:t> and palindromic </a:t>
            </a:r>
            <a:r>
              <a:rPr lang="en-US" sz="1600" dirty="0" smtClean="0"/>
              <a:t>forms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In-vivo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Containing 240 BRAMs which keep one VJ group of in vivo sequence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Counter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Containing 240 </a:t>
            </a:r>
            <a:r>
              <a:rPr lang="en-US" sz="1600" dirty="0" smtClean="0"/>
              <a:t>BRAMs which are assigned to one VJ group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FPGA-based Implementation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Processing Unit (</a:t>
            </a:r>
            <a:r>
              <a:rPr lang="en-US" dirty="0" smtClean="0"/>
              <a:t>PU)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N-nucleotide Initiator Unit</a:t>
            </a:r>
          </a:p>
          <a:p>
            <a:pPr lvl="3"/>
            <a:r>
              <a:rPr lang="en-US" dirty="0" smtClean="0"/>
              <a:t>sending Initial n-</a:t>
            </a:r>
            <a:r>
              <a:rPr lang="en-US" dirty="0" err="1" smtClean="0"/>
              <a:t>nucletotide</a:t>
            </a:r>
            <a:r>
              <a:rPr lang="en-US" dirty="0" smtClean="0"/>
              <a:t> </a:t>
            </a:r>
            <a:r>
              <a:rPr lang="en-US" dirty="0"/>
              <a:t>as a reference starting address to all </a:t>
            </a:r>
            <a:r>
              <a:rPr lang="en-US" dirty="0" smtClean="0"/>
              <a:t>CUs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28925"/>
            <a:ext cx="5858139" cy="30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7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FPGA-based Implementation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Blip>
                <a:blip r:embed="rId2"/>
              </a:buBlip>
            </a:pPr>
            <a:r>
              <a:rPr lang="en-US" dirty="0"/>
              <a:t>Processing Element(PU)</a:t>
            </a:r>
          </a:p>
          <a:p>
            <a:pPr lvl="1"/>
            <a:r>
              <a:rPr lang="en-US" dirty="0" smtClean="0"/>
              <a:t>Computation </a:t>
            </a:r>
            <a:r>
              <a:rPr lang="en-US" dirty="0"/>
              <a:t>Unit</a:t>
            </a:r>
          </a:p>
          <a:p>
            <a:pPr lvl="2"/>
            <a:r>
              <a:rPr lang="en-US" dirty="0"/>
              <a:t>Concatenation Unit</a:t>
            </a:r>
          </a:p>
          <a:p>
            <a:pPr lvl="3"/>
            <a:r>
              <a:rPr lang="en-US" dirty="0"/>
              <a:t>using an </a:t>
            </a:r>
            <a:r>
              <a:rPr lang="en-US" i="1" dirty="0"/>
              <a:t>or </a:t>
            </a:r>
            <a:r>
              <a:rPr lang="en-US" dirty="0"/>
              <a:t>gate to concatenate the </a:t>
            </a:r>
            <a:r>
              <a:rPr lang="en-US" i="1" dirty="0"/>
              <a:t>V 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1,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2 and</a:t>
            </a:r>
            <a:br>
              <a:rPr lang="en-US" dirty="0"/>
            </a:br>
            <a:r>
              <a:rPr lang="en-US" i="1" dirty="0"/>
              <a:t>J </a:t>
            </a:r>
            <a:r>
              <a:rPr lang="en-US" dirty="0"/>
              <a:t>sequences in the given order to form a 128-bit sequence </a:t>
            </a:r>
          </a:p>
          <a:p>
            <a:pPr lvl="2"/>
            <a:r>
              <a:rPr lang="en-US" dirty="0"/>
              <a:t>Comparison Unit</a:t>
            </a:r>
          </a:p>
          <a:p>
            <a:pPr lvl="3"/>
            <a:r>
              <a:rPr lang="en-US" dirty="0"/>
              <a:t>Using 128-bit </a:t>
            </a:r>
            <a:r>
              <a:rPr lang="en-US" dirty="0" smtClean="0"/>
              <a:t>comparator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vivo Address Generator Unit </a:t>
            </a:r>
            <a:endParaRPr lang="en-US" dirty="0" smtClean="0"/>
          </a:p>
          <a:p>
            <a:pPr lvl="2"/>
            <a:r>
              <a:rPr lang="en-US" dirty="0" smtClean="0"/>
              <a:t>Generating address for In-vivo and counter memory bank units</a:t>
            </a:r>
          </a:p>
          <a:p>
            <a:pPr lvl="2"/>
            <a:r>
              <a:rPr lang="en-US" dirty="0" smtClean="0"/>
              <a:t>Containing two arrays (</a:t>
            </a:r>
            <a:r>
              <a:rPr lang="en-US" i="1" dirty="0" err="1"/>
              <a:t>startingarray</a:t>
            </a:r>
            <a:r>
              <a:rPr lang="en-US" dirty="0"/>
              <a:t>, </a:t>
            </a:r>
            <a:r>
              <a:rPr lang="en-US" i="1" dirty="0" err="1"/>
              <a:t>endingarray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Size of 19*240</a:t>
            </a:r>
          </a:p>
          <a:p>
            <a:pPr lvl="3"/>
            <a:r>
              <a:rPr lang="en-US" dirty="0" smtClean="0"/>
              <a:t>Determining the address based on the VJ group and length of in </a:t>
            </a:r>
            <a:r>
              <a:rPr lang="en-US" dirty="0" err="1" smtClean="0"/>
              <a:t>silico</a:t>
            </a:r>
            <a:r>
              <a:rPr lang="en-US" dirty="0" smtClean="0"/>
              <a:t> sequence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FPGA-based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9" y="1174749"/>
            <a:ext cx="8686800" cy="4845051"/>
          </a:xfrm>
        </p:spPr>
        <p:txBody>
          <a:bodyPr/>
          <a:lstStyle/>
          <a:p>
            <a:r>
              <a:rPr lang="en-US" dirty="0" smtClean="0"/>
              <a:t>Hardware architecture for VJ-level parallelization approach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Memory bank Unit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J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Containing </a:t>
            </a:r>
            <a:r>
              <a:rPr lang="en-US" sz="1600" dirty="0" smtClean="0"/>
              <a:t>two J sequences </a:t>
            </a:r>
            <a:r>
              <a:rPr lang="en-US" sz="1600" dirty="0"/>
              <a:t>with the </a:t>
            </a:r>
            <a:r>
              <a:rPr lang="en-US" sz="1600" dirty="0" err="1"/>
              <a:t>chewback</a:t>
            </a:r>
            <a:r>
              <a:rPr lang="en-US" sz="1600" dirty="0"/>
              <a:t> and palindromic forms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V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Containing </a:t>
            </a:r>
            <a:r>
              <a:rPr lang="en-US" sz="1600" dirty="0" smtClean="0"/>
              <a:t>one V </a:t>
            </a:r>
            <a:r>
              <a:rPr lang="en-US" sz="1600" dirty="0"/>
              <a:t>sequence with the </a:t>
            </a:r>
            <a:r>
              <a:rPr lang="en-US" sz="1600" dirty="0" err="1"/>
              <a:t>chewback</a:t>
            </a:r>
            <a:r>
              <a:rPr lang="en-US" sz="1600" dirty="0"/>
              <a:t> and palindromic forms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D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Containing D1 and D2 sequence with the </a:t>
            </a:r>
            <a:r>
              <a:rPr lang="en-US" sz="1600" dirty="0" err="1"/>
              <a:t>chewback</a:t>
            </a:r>
            <a:r>
              <a:rPr lang="en-US" sz="1600" dirty="0"/>
              <a:t> and palindromic forms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In-vivo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Containing </a:t>
            </a:r>
            <a:r>
              <a:rPr lang="en-US" sz="1600" dirty="0" smtClean="0"/>
              <a:t>two </a:t>
            </a:r>
            <a:r>
              <a:rPr lang="en-US" sz="1600" dirty="0"/>
              <a:t>BRAMs </a:t>
            </a:r>
            <a:r>
              <a:rPr lang="en-US" sz="1600" dirty="0" smtClean="0"/>
              <a:t>in which each keeps </a:t>
            </a:r>
            <a:r>
              <a:rPr lang="en-US" sz="1600" dirty="0"/>
              <a:t>one VJ group of in vivo sequence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Counter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Containing </a:t>
            </a:r>
            <a:r>
              <a:rPr lang="en-US" sz="1600" dirty="0" smtClean="0"/>
              <a:t>two </a:t>
            </a:r>
            <a:r>
              <a:rPr lang="en-US" sz="1600" dirty="0"/>
              <a:t>BRAMs in which each </a:t>
            </a:r>
            <a:r>
              <a:rPr lang="en-US" sz="1600" dirty="0" smtClean="0"/>
              <a:t>is assigned to </a:t>
            </a:r>
            <a:r>
              <a:rPr lang="en-US" sz="1600" dirty="0"/>
              <a:t>one VJ group of in vivo 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 smtClean="0"/>
          </a:p>
          <a:p>
            <a:pPr lvl="4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FPGA-based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9" y="1174749"/>
            <a:ext cx="8686800" cy="4845051"/>
          </a:xfrm>
        </p:spPr>
        <p:txBody>
          <a:bodyPr/>
          <a:lstStyle/>
          <a:p>
            <a:r>
              <a:rPr lang="en-US" dirty="0" smtClean="0"/>
              <a:t>Hardware architecture for VJ-level parallelization approach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Combination Unit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Consists of five steps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Calculating the length of in </a:t>
            </a:r>
            <a:r>
              <a:rPr lang="en-US" dirty="0" err="1" smtClean="0"/>
              <a:t>silico</a:t>
            </a:r>
            <a:r>
              <a:rPr lang="en-US" dirty="0" smtClean="0"/>
              <a:t> sequence and check its validity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Setting the length of n1 and n2 sequence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Calculating shift amount for each sequence and do concatenation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Checking the status of FIFO and pass the in </a:t>
            </a:r>
            <a:r>
              <a:rPr lang="en-US" dirty="0" err="1" smtClean="0"/>
              <a:t>silico</a:t>
            </a:r>
            <a:r>
              <a:rPr lang="en-US" dirty="0" smtClean="0"/>
              <a:t> sequence if not full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Adjusting the length of n1 and n2 nucleotide along with the binary value of n-nucleotide </a:t>
            </a:r>
            <a:r>
              <a:rPr lang="en-US" dirty="0" err="1" smtClean="0"/>
              <a:t>sequenc</a:t>
            </a:r>
            <a:endParaRPr lang="en-US" dirty="0" smtClean="0"/>
          </a:p>
          <a:p>
            <a:pPr marL="1714500" lvl="3" indent="-342900">
              <a:buFont typeface="+mj-lt"/>
              <a:buAutoNum type="arabicPeriod"/>
            </a:pPr>
            <a:endParaRPr lang="en-US" dirty="0" smtClean="0"/>
          </a:p>
          <a:p>
            <a:pPr lvl="4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FPGA-based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9" y="1174749"/>
            <a:ext cx="8686800" cy="4845051"/>
          </a:xfrm>
        </p:spPr>
        <p:txBody>
          <a:bodyPr/>
          <a:lstStyle/>
          <a:p>
            <a:r>
              <a:rPr lang="en-US" dirty="0" smtClean="0"/>
              <a:t>Hardware architecture for VJ-level parallelization approach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Comparison Unit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Consists of five steps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Checking the status of </a:t>
            </a:r>
            <a:r>
              <a:rPr lang="en-US" dirty="0" smtClean="0"/>
              <a:t>FIFO to have at least four sequences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Reading one or four in </a:t>
            </a:r>
            <a:r>
              <a:rPr lang="en-US" dirty="0" err="1" smtClean="0"/>
              <a:t>silico</a:t>
            </a:r>
            <a:r>
              <a:rPr lang="en-US" dirty="0" smtClean="0"/>
              <a:t> sequence from buffer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Extracting the length and </a:t>
            </a:r>
            <a:r>
              <a:rPr lang="en-US" dirty="0" err="1" smtClean="0"/>
              <a:t>groupid</a:t>
            </a:r>
            <a:r>
              <a:rPr lang="en-US" dirty="0" smtClean="0"/>
              <a:t> of in </a:t>
            </a:r>
            <a:r>
              <a:rPr lang="en-US" dirty="0" err="1" smtClean="0"/>
              <a:t>silico</a:t>
            </a:r>
            <a:r>
              <a:rPr lang="en-US" dirty="0" smtClean="0"/>
              <a:t> sequence 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1714500" lvl="3" indent="-342900">
              <a:buFont typeface="+mj-lt"/>
              <a:buAutoNum type="arabicPeriod"/>
            </a:pPr>
            <a:endParaRPr 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Comparing the in vivo sequence with fetched sequences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Updating counter memory  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01" y="3429000"/>
            <a:ext cx="55149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FPGA-based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9" y="1174749"/>
            <a:ext cx="8686800" cy="4845051"/>
          </a:xfrm>
        </p:spPr>
        <p:txBody>
          <a:bodyPr/>
          <a:lstStyle/>
          <a:p>
            <a:r>
              <a:rPr lang="en-US" dirty="0" smtClean="0"/>
              <a:t>Hardware architecture for VJ-level parallelization approach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FIFO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Eliminate the communication between units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Overlapping between the execution of two consecutive units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Performing parallel comparison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Determining size of FIFO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Remaining below 85% BRAM utilization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Assigning  </a:t>
            </a:r>
            <a:r>
              <a:rPr lang="en-US" dirty="0"/>
              <a:t>1 </a:t>
            </a:r>
            <a:r>
              <a:rPr lang="en-US" i="1" dirty="0"/>
              <a:t>× </a:t>
            </a:r>
            <a:r>
              <a:rPr lang="en-US" dirty="0"/>
              <a:t>36</a:t>
            </a:r>
            <a:r>
              <a:rPr lang="en-US" i="1" dirty="0"/>
              <a:t>Kb </a:t>
            </a:r>
            <a:r>
              <a:rPr lang="en-US" dirty="0"/>
              <a:t>BRAM to </a:t>
            </a:r>
            <a:r>
              <a:rPr lang="en-US" dirty="0" smtClean="0"/>
              <a:t>each PU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mtClean="0"/>
              <a:t>Up to </a:t>
            </a:r>
            <a:r>
              <a:rPr lang="en-US" dirty="0"/>
              <a:t>256 </a:t>
            </a:r>
            <a:r>
              <a:rPr lang="en-US" i="1" dirty="0"/>
              <a:t>in </a:t>
            </a:r>
            <a:r>
              <a:rPr lang="en-US" i="1" dirty="0" err="1"/>
              <a:t>silico</a:t>
            </a:r>
            <a:r>
              <a:rPr lang="en-US" i="1" dirty="0"/>
              <a:t> </a:t>
            </a:r>
            <a:r>
              <a:rPr lang="en-US" dirty="0"/>
              <a:t>sequences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FPGA-based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9" y="1174749"/>
            <a:ext cx="8686800" cy="4845051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V(D)J Recombination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</a:t>
            </a:r>
            <a:r>
              <a:rPr lang="en-US" dirty="0"/>
              <a:t>of the rearrangement of sets of: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Variable (V) Genes </a:t>
            </a:r>
            <a:r>
              <a:rPr lang="en-US" dirty="0"/>
              <a:t>(20 sequences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362 possible termini variations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Diversity (D) Genes </a:t>
            </a:r>
            <a:r>
              <a:rPr lang="en-US" dirty="0"/>
              <a:t>(2 sequences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230</a:t>
            </a:r>
            <a:r>
              <a:rPr lang="en-US" dirty="0"/>
              <a:t> paths for </a:t>
            </a:r>
            <a:r>
              <a:rPr lang="en-US" dirty="0" smtClean="0"/>
              <a:t>DB1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275</a:t>
            </a:r>
            <a:r>
              <a:rPr lang="en-US" dirty="0" smtClean="0"/>
              <a:t> </a:t>
            </a:r>
            <a:r>
              <a:rPr lang="en-US" dirty="0"/>
              <a:t>paths for DB2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Joining (J) Genes </a:t>
            </a:r>
            <a:r>
              <a:rPr lang="en-US" dirty="0"/>
              <a:t>(12 sequences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283</a:t>
            </a:r>
            <a:r>
              <a:rPr lang="en-US" dirty="0"/>
              <a:t> possible variations</a:t>
            </a:r>
          </a:p>
          <a:p>
            <a:r>
              <a:rPr lang="en-US" dirty="0" smtClean="0"/>
              <a:t>Each sequence is generated using four bases (A, C, T, G)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templated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n</a:t>
            </a:r>
            <a:r>
              <a:rPr lang="en-US" dirty="0"/>
              <a:t>) -Nucleotides create additional diversity at VDJ </a:t>
            </a:r>
            <a:r>
              <a:rPr lang="en-US" dirty="0" smtClean="0"/>
              <a:t>junctions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m</a:t>
            </a:r>
            <a:r>
              <a:rPr lang="en-US" dirty="0"/>
              <a:t> (m is length of ‘N’)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V(D)J Recombination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three steps: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Step Zero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Step One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90090"/>
            <a:ext cx="8819739" cy="93239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09999"/>
            <a:ext cx="8820069" cy="21051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54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V(D)J Recombination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8" y="1098551"/>
            <a:ext cx="8686802" cy="499745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Step Two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/>
            <a:r>
              <a:rPr lang="en-US" dirty="0" smtClean="0"/>
              <a:t>Step Three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600200"/>
            <a:ext cx="8686800" cy="21264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" y="4059646"/>
            <a:ext cx="8686801" cy="185933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73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V(D)J Recombination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Recombination process from algorithmic respective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91498" y="1981200"/>
            <a:ext cx="5761005" cy="345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V(D)J problem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Recombination Paths with m=10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398,292,334,673,920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524"/>
            <a:ext cx="9144000" cy="790476"/>
          </a:xfrm>
          <a:prstGeom prst="rect">
            <a:avLst/>
          </a:prstGeom>
        </p:spPr>
      </p:pic>
      <p:pic>
        <p:nvPicPr>
          <p:cNvPr id="7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3756" y="2133600"/>
            <a:ext cx="4576488" cy="367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23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11736</TotalTime>
  <Words>1371</Words>
  <Application>Microsoft Office PowerPoint</Application>
  <PresentationFormat>On-screen Show (4:3)</PresentationFormat>
  <Paragraphs>313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Wingdings</vt:lpstr>
      <vt:lpstr>1_Default Design</vt:lpstr>
      <vt:lpstr>   </vt:lpstr>
      <vt:lpstr>Outline</vt:lpstr>
      <vt:lpstr>V(D)J Recombination Process</vt:lpstr>
      <vt:lpstr>Motivation- DNA Recombination </vt:lpstr>
      <vt:lpstr>V(D)J Recombination Algorithm</vt:lpstr>
      <vt:lpstr>V(D)J Recombination Algorithm</vt:lpstr>
      <vt:lpstr>V(D)J Recombination Algorithm</vt:lpstr>
      <vt:lpstr>V(D)J Recombination Algorithm</vt:lpstr>
      <vt:lpstr>True V(D)J problem size</vt:lpstr>
      <vt:lpstr>GPU Implementations</vt:lpstr>
      <vt:lpstr>Baseline GPU Implementation</vt:lpstr>
      <vt:lpstr>Contributions</vt:lpstr>
      <vt:lpstr>Bit-wise GPU Implementation</vt:lpstr>
      <vt:lpstr>Bit-wise GPU Implementation</vt:lpstr>
      <vt:lpstr>Bit-wise GPU Implementation</vt:lpstr>
      <vt:lpstr>Experimental Results for GPU Implementation</vt:lpstr>
      <vt:lpstr>Bit-wise Simulation Results</vt:lpstr>
      <vt:lpstr>Bit-wise Simulation Results</vt:lpstr>
      <vt:lpstr>Multi-GPU Implementation</vt:lpstr>
      <vt:lpstr>Multi-GPU Simulation Results</vt:lpstr>
      <vt:lpstr>Multi-GPU Simulation Results</vt:lpstr>
      <vt:lpstr>FPGA Implementations</vt:lpstr>
      <vt:lpstr>Architecture I</vt:lpstr>
      <vt:lpstr>Architecture I</vt:lpstr>
      <vt:lpstr>Simulation Results for N-Level Parallelization </vt:lpstr>
      <vt:lpstr>Simulation Results for N-Level Parallelization</vt:lpstr>
      <vt:lpstr>Advantages and Disadvantages of N-level method</vt:lpstr>
      <vt:lpstr>Architecture II</vt:lpstr>
      <vt:lpstr>Architecture II</vt:lpstr>
      <vt:lpstr>Simulation Results for VJ-Level Architecture </vt:lpstr>
      <vt:lpstr>Simulation Results for VJ-Level Architecture </vt:lpstr>
      <vt:lpstr>Summary and Future Work</vt:lpstr>
      <vt:lpstr>Summary</vt:lpstr>
      <vt:lpstr>Future Work</vt:lpstr>
      <vt:lpstr>Questions?</vt:lpstr>
      <vt:lpstr> </vt:lpstr>
      <vt:lpstr>V(D)J Recombination Algorithm</vt:lpstr>
      <vt:lpstr>Baseline GPU-based Implementation</vt:lpstr>
      <vt:lpstr>Baseline GPU-based Implementation</vt:lpstr>
      <vt:lpstr>FPGA-based Implementation</vt:lpstr>
      <vt:lpstr>FPGA-based Implementation </vt:lpstr>
      <vt:lpstr>FPGA-based Implementation</vt:lpstr>
      <vt:lpstr>FPGA-based Implementation</vt:lpstr>
      <vt:lpstr>FPGA-based Implementation </vt:lpstr>
      <vt:lpstr>FPGA-based Implementation </vt:lpstr>
      <vt:lpstr>FPGA-based Implementation </vt:lpstr>
      <vt:lpstr>FPGA-based Implementation </vt:lpstr>
      <vt:lpstr>FPGA-based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Youssif B. Al-Nashif</dc:creator>
  <cp:lastModifiedBy>elnaz_tavakoli69@outlook.com</cp:lastModifiedBy>
  <cp:revision>586</cp:revision>
  <dcterms:created xsi:type="dcterms:W3CDTF">2008-05-18T17:09:37Z</dcterms:created>
  <dcterms:modified xsi:type="dcterms:W3CDTF">2018-11-14T18:17:29Z</dcterms:modified>
</cp:coreProperties>
</file>