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3"/>
  </p:notesMasterIdLst>
  <p:sldIdLst>
    <p:sldId id="256" r:id="rId2"/>
    <p:sldId id="279" r:id="rId3"/>
    <p:sldId id="281" r:id="rId4"/>
    <p:sldId id="283" r:id="rId5"/>
    <p:sldId id="282" r:id="rId6"/>
    <p:sldId id="300" r:id="rId7"/>
    <p:sldId id="301" r:id="rId8"/>
    <p:sldId id="302" r:id="rId9"/>
    <p:sldId id="288" r:id="rId10"/>
    <p:sldId id="303" r:id="rId11"/>
    <p:sldId id="31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C7AFA-6639-4B0C-B64F-BA34AE989A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1A3F5-354D-4614-9149-959E14D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537609"/>
            <a:ext cx="10363200" cy="14689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241781"/>
            <a:ext cx="8534400" cy="1104883"/>
          </a:xfrm>
        </p:spPr>
        <p:txBody>
          <a:bodyPr/>
          <a:lstStyle>
            <a:lvl1pPr marL="0" indent="0" algn="ctr">
              <a:buNone/>
              <a:defRPr sz="2667" baseline="0"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dirty="0" smtClean="0"/>
              <a:t>Sample text or subtitle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751" y="5353352"/>
            <a:ext cx="3009296" cy="1504648"/>
          </a:xfrm>
          <a:prstGeom prst="rect">
            <a:avLst/>
          </a:prstGeom>
        </p:spPr>
      </p:pic>
      <p:pic>
        <p:nvPicPr>
          <p:cNvPr id="7" name="Picture 6" descr="triangles_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99" y="1331036"/>
            <a:ext cx="808736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2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310185" y="185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1932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471084"/>
          </a:xfrm>
        </p:spPr>
        <p:txBody>
          <a:bodyPr/>
          <a:lstStyle>
            <a:lvl1pPr>
              <a:defRPr sz="2667" baseline="0">
                <a:solidFill>
                  <a:srgbClr val="0C234B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020590" y="2285315"/>
            <a:ext cx="4799019" cy="39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3"/>
          </p:nvPr>
        </p:nvSpPr>
        <p:spPr>
          <a:xfrm>
            <a:off x="6297695" y="2285315"/>
            <a:ext cx="4799019" cy="39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68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471084"/>
          </a:xfrm>
        </p:spPr>
        <p:txBody>
          <a:bodyPr/>
          <a:lstStyle>
            <a:lvl1pPr>
              <a:defRPr sz="2667" baseline="0">
                <a:solidFill>
                  <a:srgbClr val="0C234B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267183" y="2877196"/>
            <a:ext cx="5127812" cy="189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67" b="0" i="0"/>
            </a:lvl1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1" hasCustomPrompt="1"/>
          </p:nvPr>
        </p:nvSpPr>
        <p:spPr>
          <a:xfrm>
            <a:off x="1240230" y="2422753"/>
            <a:ext cx="5127812" cy="47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>
                <a:solidFill>
                  <a:srgbClr val="AB0520"/>
                </a:solidFill>
              </a:defRPr>
            </a:lvl1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PARAGRAPH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471084"/>
          </a:xfrm>
        </p:spPr>
        <p:txBody>
          <a:bodyPr/>
          <a:lstStyle>
            <a:lvl1pPr>
              <a:defRPr sz="2667" baseline="0">
                <a:solidFill>
                  <a:srgbClr val="0C234B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316503" y="2219551"/>
            <a:ext cx="4503108" cy="390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363453" y="2219551"/>
            <a:ext cx="4503108" cy="390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900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471084"/>
          </a:xfrm>
        </p:spPr>
        <p:txBody>
          <a:bodyPr/>
          <a:lstStyle>
            <a:lvl1pPr>
              <a:defRPr sz="2667" baseline="0">
                <a:solidFill>
                  <a:srgbClr val="0C234B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188729" y="1801317"/>
            <a:ext cx="4388835" cy="277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800"/>
              </a:spcBef>
              <a:spcAft>
                <a:spcPct val="0"/>
              </a:spcAft>
              <a:buNone/>
              <a:defRPr sz="2000" baseline="0">
                <a:solidFill>
                  <a:srgbClr val="FFFFFF"/>
                </a:solidFill>
                <a:latin typeface="+mn-lt"/>
                <a:ea typeface="+mn-ea"/>
                <a:cs typeface="Times New Roman"/>
                <a:sym typeface="Calibri" charset="0"/>
              </a:defRPr>
            </a:lvl1pPr>
            <a:lvl2pPr marL="457200" indent="0" algn="ctr" rtl="0" eaLnBrk="0" fontAlgn="base" hangingPunct="0">
              <a:spcBef>
                <a:spcPts val="700"/>
              </a:spcBef>
              <a:spcAft>
                <a:spcPct val="0"/>
              </a:spcAft>
              <a:buNone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914400" indent="0" algn="ctr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371600" indent="0" algn="ctr" rtl="0" eaLnBrk="0" fontAlgn="base" hangingPunct="0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828800" indent="0" algn="ctr" rtl="0" eaLnBrk="0" fontAlgn="base" hangingPunct="0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2860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7432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2004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6576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endParaRPr lang="en-US" sz="2667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613285" y="2100503"/>
            <a:ext cx="8623684" cy="1752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799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58386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729572"/>
            <a:ext cx="7315200" cy="534493"/>
          </a:xfrm>
        </p:spPr>
        <p:txBody>
          <a:bodyPr/>
          <a:lstStyle>
            <a:lvl1pPr marL="0" indent="0">
              <a:buNone/>
              <a:defRPr sz="1600">
                <a:solidFill>
                  <a:srgbClr val="6F868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IMAGE CAPTION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471084"/>
          </a:xfrm>
        </p:spPr>
        <p:txBody>
          <a:bodyPr/>
          <a:lstStyle>
            <a:lvl1pPr>
              <a:defRPr sz="2667" baseline="0">
                <a:solidFill>
                  <a:srgbClr val="0C234B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664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Alig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471084"/>
          </a:xfrm>
        </p:spPr>
        <p:txBody>
          <a:bodyPr/>
          <a:lstStyle>
            <a:lvl1pPr algn="ctr">
              <a:defRPr sz="2667" baseline="0">
                <a:solidFill>
                  <a:srgbClr val="0C234B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905513" y="1479700"/>
            <a:ext cx="3007107" cy="295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67" b="0" i="0"/>
            </a:lvl1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106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/>
          </p:nvPr>
        </p:nvSpPr>
        <p:spPr>
          <a:xfrm>
            <a:off x="4066553" y="158386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6553" y="5729572"/>
            <a:ext cx="7315200" cy="534493"/>
          </a:xfrm>
        </p:spPr>
        <p:txBody>
          <a:bodyPr/>
          <a:lstStyle>
            <a:lvl1pPr marL="0" indent="0">
              <a:buNone/>
              <a:defRPr sz="1600">
                <a:solidFill>
                  <a:srgbClr val="6F868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346531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40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10668000" y="6356351"/>
            <a:ext cx="121096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285581AC-9B02-D347-B0CE-3DCD0D27D7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8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29367"/>
            <a:ext cx="10363200" cy="14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charset="0"/>
              </a:rPr>
              <a:t>Click to edit Master title style</a:t>
            </a:r>
            <a:endParaRPr lang="en-US" dirty="0">
              <a:sym typeface="Calibri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26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  <a:endParaRPr lang="en-US" dirty="0">
              <a:sym typeface="Calibri" charset="0"/>
            </a:endParaRPr>
          </a:p>
        </p:txBody>
      </p:sp>
      <p:pic>
        <p:nvPicPr>
          <p:cNvPr id="8" name="Picture 7" descr="triangle_page#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91" y="6434075"/>
            <a:ext cx="767357" cy="423925"/>
          </a:xfrm>
          <a:prstGeom prst="rect">
            <a:avLst/>
          </a:prstGeom>
        </p:spPr>
      </p:pic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5753852" y="6509603"/>
            <a:ext cx="674021" cy="34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FFFFFF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38EB6D4F-4E62-4D71-95F0-C798C816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i="0">
          <a:solidFill>
            <a:srgbClr val="0C234B"/>
          </a:solidFill>
          <a:latin typeface="Verdana"/>
          <a:ea typeface="+mj-ea"/>
          <a:cs typeface="+mj-cs"/>
          <a:sym typeface="Calibri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457189" indent="-457189" algn="ctr" rtl="0" eaLnBrk="1" fontAlgn="base" hangingPunct="1">
        <a:spcBef>
          <a:spcPts val="1067"/>
        </a:spcBef>
        <a:spcAft>
          <a:spcPct val="0"/>
        </a:spcAft>
        <a:buClr>
          <a:srgbClr val="BE0B34"/>
        </a:buClr>
        <a:buFont typeface="Arial"/>
        <a:buChar char="•"/>
        <a:defRPr sz="2667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1pPr>
      <a:lvl2pPr marL="939777" indent="-380990" algn="ctr" rtl="0" eaLnBrk="1" fontAlgn="base" hangingPunct="1">
        <a:spcBef>
          <a:spcPts val="933"/>
        </a:spcBef>
        <a:spcAft>
          <a:spcPct val="0"/>
        </a:spcAft>
        <a:buClr>
          <a:srgbClr val="BE0B34"/>
        </a:buClr>
        <a:buFont typeface="Arial"/>
        <a:buChar char="•"/>
        <a:defRPr sz="2133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2pPr>
      <a:lvl3pPr marL="1396965" indent="-228594" algn="ctr" rtl="0" eaLnBrk="1" fontAlgn="base" hangingPunct="1">
        <a:spcBef>
          <a:spcPts val="800"/>
        </a:spcBef>
        <a:spcAft>
          <a:spcPct val="0"/>
        </a:spcAft>
        <a:buClr>
          <a:srgbClr val="BE0B34"/>
        </a:buClr>
        <a:buFont typeface="Arial"/>
        <a:buChar char="•"/>
        <a:defRPr sz="16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3pPr>
      <a:lvl4pPr marL="2006550" indent="-228594" algn="ctr" rtl="0" eaLnBrk="1" fontAlgn="base" hangingPunct="1">
        <a:spcBef>
          <a:spcPts val="667"/>
        </a:spcBef>
        <a:spcAft>
          <a:spcPct val="0"/>
        </a:spcAft>
        <a:buClr>
          <a:srgbClr val="BE0B34"/>
        </a:buClr>
        <a:buFont typeface="Arial"/>
        <a:buChar char="•"/>
        <a:defRPr sz="16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4pPr>
      <a:lvl5pPr marL="2616135" indent="-228594" algn="ctr" rtl="0" eaLnBrk="1" fontAlgn="base" hangingPunct="1">
        <a:spcBef>
          <a:spcPts val="667"/>
        </a:spcBef>
        <a:spcAft>
          <a:spcPct val="0"/>
        </a:spcAft>
        <a:buClr>
          <a:srgbClr val="BE0B34"/>
        </a:buClr>
        <a:buFont typeface="Arial"/>
        <a:buChar char="•"/>
        <a:defRPr sz="1600">
          <a:solidFill>
            <a:srgbClr val="6F868D"/>
          </a:solidFill>
          <a:latin typeface="Verdana"/>
          <a:ea typeface="+mn-ea"/>
          <a:cs typeface="Verdana"/>
          <a:sym typeface="Calibri" charset="0"/>
        </a:defRPr>
      </a:lvl5pPr>
      <a:lvl6pPr marL="2997125" algn="ctr" rtl="0" eaLnBrk="1" fontAlgn="base" hangingPunct="1">
        <a:spcBef>
          <a:spcPts val="667"/>
        </a:spcBef>
        <a:spcAft>
          <a:spcPct val="0"/>
        </a:spcAft>
        <a:defRPr sz="2667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3606710" algn="ctr" rtl="0" eaLnBrk="1" fontAlgn="base" hangingPunct="1">
        <a:spcBef>
          <a:spcPts val="667"/>
        </a:spcBef>
        <a:spcAft>
          <a:spcPct val="0"/>
        </a:spcAft>
        <a:defRPr sz="2667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4216295" algn="ctr" rtl="0" eaLnBrk="1" fontAlgn="base" hangingPunct="1">
        <a:spcBef>
          <a:spcPts val="667"/>
        </a:spcBef>
        <a:spcAft>
          <a:spcPct val="0"/>
        </a:spcAft>
        <a:defRPr sz="2667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4825879" algn="ctr" rtl="0" eaLnBrk="1" fontAlgn="base" hangingPunct="1">
        <a:spcBef>
          <a:spcPts val="667"/>
        </a:spcBef>
        <a:spcAft>
          <a:spcPct val="0"/>
        </a:spcAft>
        <a:defRPr sz="2667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928" y="1597446"/>
            <a:ext cx="10972800" cy="229150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+mj-lt"/>
              </a:rPr>
              <a:t>Bit-wise and Multi-GPU Implementations of the DNA Recombination Algorithm</a:t>
            </a:r>
            <a:endParaRPr lang="en-US" b="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928" y="3888954"/>
            <a:ext cx="10972800" cy="1361093"/>
          </a:xfrm>
        </p:spPr>
        <p:txBody>
          <a:bodyPr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Elnaz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Tavakoli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Yazdi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, Ankur Limaye, Ali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Akoglu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Tosiron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Adegbija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, and Adam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Buntzman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Department of Electrical and Computer Engineering, The University of Arizona, Tucson, AZ 85721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075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Contributions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Devising a bit-wise GPU-based implementation of recombination process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Extending the bit-wise implementation to a multi-GPU environment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Utilizing the N-level parallelization approach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for the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recombination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process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Experimental Setup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P100 GPU Streaming Multiprocessor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17" y="2222064"/>
            <a:ext cx="5023621" cy="3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Bit-wise GPU Implementation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Representing each base with two bits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Reducing memory footprint</a:t>
            </a:r>
          </a:p>
          <a:p>
            <a:pPr lvl="1" algn="l"/>
            <a:r>
              <a:rPr lang="en-US" sz="1866" dirty="0" smtClean="0">
                <a:solidFill>
                  <a:schemeClr val="tx1"/>
                </a:solidFill>
                <a:latin typeface="+mj-lt"/>
              </a:rPr>
              <a:t>Fetching 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four characters with one memory access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Zero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padding sequences to be divisible by eight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Padded bits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Full byte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28" y="4445793"/>
            <a:ext cx="4495800" cy="12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Bit-wise GPU Implementation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N-Level parallelization approach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Task generator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vivo sequences are partitioned into 240 groups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20 V gene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12 J gene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37" y="2721166"/>
            <a:ext cx="6318581" cy="2058986"/>
          </a:xfrm>
          <a:prstGeom prst="rect">
            <a:avLst/>
          </a:prstGeom>
          <a:ln w="15875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60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Bit-wise GPU Implementation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Comparison Process: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78" y="1924078"/>
            <a:ext cx="8115300" cy="425129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08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GPU Implementation Results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Thread-block Configuration analysis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Normalized value of 1 represents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the best 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performance for a given length </a:t>
            </a:r>
          </a:p>
          <a:p>
            <a:pPr lvl="1" algn="l"/>
            <a:r>
              <a:rPr lang="en-US" sz="1866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% reduction in performance of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n=7 for 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256 threads per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block (</a:t>
            </a:r>
            <a:r>
              <a:rPr lang="en-US" sz="1866" dirty="0" err="1" smtClean="0">
                <a:solidFill>
                  <a:schemeClr val="tx1"/>
                </a:solidFill>
                <a:latin typeface="+mj-lt"/>
              </a:rPr>
              <a:t>tpb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2" algn="l"/>
            <a:r>
              <a:rPr lang="en-US" sz="1733" dirty="0">
                <a:solidFill>
                  <a:schemeClr val="tx1"/>
                </a:solidFill>
                <a:latin typeface="+mj-lt"/>
              </a:rPr>
              <a:t>Lower thread-block utilization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35% reduction in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performance of 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n= 8 for 32 </a:t>
            </a:r>
            <a:r>
              <a:rPr lang="en-US" sz="1866" dirty="0" err="1" smtClean="0">
                <a:solidFill>
                  <a:schemeClr val="tx1"/>
                </a:solidFill>
                <a:latin typeface="+mj-lt"/>
              </a:rPr>
              <a:t>tpb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Thread-block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configuration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64 for n length 4 to 8 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128 for n length 9 and 10 </a:t>
            </a:r>
            <a:endParaRPr lang="en-US" sz="1866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20" y="2928969"/>
            <a:ext cx="4356565" cy="35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Bit-wise Simulation Results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Memory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Footprint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Reducing constant memory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by a factor of 3.4x</a:t>
            </a:r>
          </a:p>
          <a:p>
            <a:pPr lvl="1" algn="l"/>
            <a:r>
              <a:rPr lang="en-US" sz="1866" dirty="0" smtClean="0">
                <a:solidFill>
                  <a:schemeClr val="tx1"/>
                </a:solidFill>
                <a:latin typeface="+mj-lt"/>
              </a:rPr>
              <a:t>Reducing 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global memory by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a factor of 4</a:t>
            </a: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38" y="4334219"/>
            <a:ext cx="4468380" cy="17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Bit-wise Simulation Results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Execution Time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Reducing total execution time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by </a:t>
            </a:r>
            <a:r>
              <a:rPr lang="en-US" sz="1866" dirty="0">
                <a:solidFill>
                  <a:schemeClr val="tx1"/>
                </a:solidFill>
                <a:latin typeface="+mj-lt"/>
              </a:rPr>
              <a:t>a factor of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2.1</a:t>
            </a: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marL="558787" lvl="1" indent="0" algn="l">
              <a:buNone/>
            </a:pPr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marL="558787" lvl="1" indent="0" algn="l">
              <a:buNone/>
            </a:pPr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49" y="3048459"/>
            <a:ext cx="4116747" cy="31242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Curved Right Arrow 6"/>
          <p:cNvSpPr/>
          <p:nvPr/>
        </p:nvSpPr>
        <p:spPr>
          <a:xfrm>
            <a:off x="5504059" y="5220159"/>
            <a:ext cx="161202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7409060" y="5220160"/>
            <a:ext cx="161201" cy="228599"/>
          </a:xfrm>
          <a:prstGeom prst="curvedLeftArrow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7409060" y="5493081"/>
            <a:ext cx="161201" cy="228599"/>
          </a:xfrm>
          <a:prstGeom prst="curvedLeftArrow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5504059" y="5493080"/>
            <a:ext cx="161202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34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Multi-GPU Implementation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Defining the global Index: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Workload distribution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Performing reduction process</a:t>
            </a:r>
          </a:p>
          <a:p>
            <a:pPr lvl="1" algn="l"/>
            <a:r>
              <a:rPr lang="en-US" sz="1866" dirty="0" smtClean="0">
                <a:solidFill>
                  <a:schemeClr val="tx1"/>
                </a:solidFill>
                <a:latin typeface="+mj-lt"/>
              </a:rPr>
              <a:t>Collecting results to the root node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89" y="2846038"/>
            <a:ext cx="860107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01" y="3848917"/>
            <a:ext cx="619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Multi-GPU </a:t>
            </a:r>
            <a:r>
              <a:rPr lang="en-US" sz="3600" b="0" dirty="0" smtClean="0">
                <a:latin typeface="+mj-lt"/>
              </a:rPr>
              <a:t>Simulation Results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Execution Time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Slight increase for n-nucleotide length of less than eight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Observing the benefit from a multi-GPU environment for n-nucleotide length of greater than seven 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Increase in execution time by about a factor of four at each increments of the n-nucleotide length 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Almost same execution time for two consecutive n lengths, while using one GPU and four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GPUs</a:t>
            </a: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15" y="3530104"/>
            <a:ext cx="9073571" cy="2181225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581400" y="5025528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3581400" y="5253874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4648200" y="5033741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4648200" y="5239255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5588000" y="5238239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6629400" y="5177928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7670800" y="5213630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8686800" y="5209567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9709856" y="5209567"/>
            <a:ext cx="152400" cy="228600"/>
          </a:xfrm>
          <a:prstGeom prst="curvedRightArrow">
            <a:avLst/>
          </a:prstGeom>
          <a:solidFill>
            <a:srgbClr val="00206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Motivation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V(D) J Recombination Process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Biological Perspective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Algorithmic Perspective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GPU implementations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Baseline GPU implementation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Bit-wise GPU implementation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Multi-GPU implementation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Results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663533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Multi-GPU </a:t>
            </a:r>
            <a:r>
              <a:rPr lang="en-US" sz="3600" b="0" dirty="0" smtClean="0">
                <a:latin typeface="+mj-lt"/>
              </a:rPr>
              <a:t>Simulation Results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Execution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Time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 smtClean="0">
              <a:solidFill>
                <a:schemeClr val="tx1"/>
              </a:solidFill>
              <a:latin typeface="+mj-lt"/>
            </a:endParaRPr>
          </a:p>
          <a:p>
            <a:pPr lvl="1" algn="l"/>
            <a:endParaRPr lang="en-US" sz="1866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8" y="2301607"/>
            <a:ext cx="5105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Future Work</a:t>
            </a:r>
            <a:endParaRPr lang="en-US" sz="36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Expand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to research recombination repertoire of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humans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Currently have 50 million sequences from 100 humans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Several formats require significant pre-processing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Additional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performance optimizations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Proposing scalable implementation of recombination process for the multi-GPU environment </a:t>
            </a:r>
          </a:p>
          <a:p>
            <a:pPr lvl="1" algn="l"/>
            <a:r>
              <a:rPr lang="en-US" sz="1866" dirty="0">
                <a:solidFill>
                  <a:schemeClr val="tx1"/>
                </a:solidFill>
                <a:latin typeface="+mj-lt"/>
              </a:rPr>
              <a:t>Utilizing hash function to speed up the comparison </a:t>
            </a:r>
            <a:r>
              <a:rPr lang="en-US" sz="1866" dirty="0" smtClean="0">
                <a:solidFill>
                  <a:schemeClr val="tx1"/>
                </a:solidFill>
                <a:latin typeface="+mj-lt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0798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Motivation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DNA recombination essential for immune systems of jawed vertebrates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+mn-lt"/>
              </a:rPr>
              <a:t>determines diversity of antigen receptors; Immunoglobulins, T-cell receptors (TCRs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TCR recognizes an antigen, which induces immune system response to eliminate the antigen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Modeling the TCR repertoire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Helps researchers to understand the immune system responses to foreign antigens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Enables </a:t>
            </a:r>
            <a:r>
              <a:rPr lang="en-US" sz="1866" dirty="0">
                <a:solidFill>
                  <a:schemeClr val="tx1"/>
                </a:solidFill>
                <a:latin typeface="+mn-lt"/>
              </a:rPr>
              <a:t>immunologists to test the validity of their assumptions and solve their fundamental 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question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Peta-scale Computing</a:t>
            </a:r>
          </a:p>
          <a:p>
            <a:pPr lvl="1" algn="just"/>
            <a:r>
              <a:rPr lang="en-US" sz="1866" dirty="0">
                <a:solidFill>
                  <a:schemeClr val="tx1"/>
                </a:solidFill>
                <a:latin typeface="+mn-lt"/>
              </a:rPr>
              <a:t>Mouse data set  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contains 10</a:t>
            </a:r>
            <a:r>
              <a:rPr lang="en-US" sz="1866" baseline="300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66" dirty="0">
                <a:solidFill>
                  <a:schemeClr val="tx1"/>
                </a:solidFill>
                <a:latin typeface="+mn-lt"/>
              </a:rPr>
              <a:t>sequences and 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potential 10</a:t>
            </a:r>
            <a:r>
              <a:rPr lang="en-US" sz="1866" baseline="30000" dirty="0" smtClean="0">
                <a:solidFill>
                  <a:schemeClr val="tx1"/>
                </a:solidFill>
                <a:latin typeface="+mn-lt"/>
              </a:rPr>
              <a:t>15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 paths</a:t>
            </a:r>
          </a:p>
          <a:p>
            <a:pPr lvl="1" algn="just"/>
            <a:r>
              <a:rPr lang="en-US" sz="1866" dirty="0">
                <a:solidFill>
                  <a:schemeClr val="tx1"/>
                </a:solidFill>
                <a:latin typeface="+mn-lt"/>
              </a:rPr>
              <a:t>For human data set, the scale of the data increases to 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1866" baseline="30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1866" dirty="0">
                <a:solidFill>
                  <a:schemeClr val="tx1"/>
                </a:solidFill>
                <a:latin typeface="+mn-lt"/>
              </a:rPr>
              <a:t>and potential paths 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en-US" sz="1866" baseline="30000" dirty="0" smtClean="0">
                <a:solidFill>
                  <a:schemeClr val="tx1"/>
                </a:solidFill>
                <a:latin typeface="+mn-lt"/>
              </a:rPr>
              <a:t>18</a:t>
            </a:r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Simulating the recombination process is time consuming</a:t>
            </a:r>
          </a:p>
          <a:p>
            <a:pPr lvl="1" algn="just"/>
            <a:r>
              <a:rPr lang="en-US" sz="1866" dirty="0" err="1" smtClean="0">
                <a:solidFill>
                  <a:schemeClr val="tx1"/>
                </a:solidFill>
                <a:latin typeface="+mn-lt"/>
              </a:rPr>
              <a:t>Striemer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66" i="1" dirty="0" smtClean="0">
                <a:solidFill>
                  <a:schemeClr val="tx1"/>
                </a:solidFill>
                <a:latin typeface="+mn-lt"/>
              </a:rPr>
              <a:t>et al.</a:t>
            </a: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 successfully modeled the mouse TCR repertoire for the first time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Simulation time: 16 days (NVIDIA GTX480 GPU), estimated 52 weeks on a general-purpose processor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605929" y="6457890"/>
            <a:ext cx="10972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G. </a:t>
            </a:r>
            <a:r>
              <a:rPr lang="en-US" sz="1050" dirty="0" err="1"/>
              <a:t>Striemer</a:t>
            </a:r>
            <a:r>
              <a:rPr lang="en-US" sz="1050" dirty="0"/>
              <a:t>, H. </a:t>
            </a:r>
            <a:r>
              <a:rPr lang="en-US" sz="1050" dirty="0" err="1"/>
              <a:t>Krovi</a:t>
            </a:r>
            <a:r>
              <a:rPr lang="en-US" sz="1050" dirty="0"/>
              <a:t>, A. </a:t>
            </a:r>
            <a:r>
              <a:rPr lang="en-US" sz="1050" dirty="0" err="1"/>
              <a:t>Akoglu</a:t>
            </a:r>
            <a:r>
              <a:rPr lang="en-US" sz="1050" dirty="0"/>
              <a:t>, B. Vincent, B. Hopson, J. </a:t>
            </a:r>
            <a:r>
              <a:rPr lang="en-US" sz="1050" dirty="0" err="1"/>
              <a:t>Frelinger</a:t>
            </a:r>
            <a:r>
              <a:rPr lang="en-US" sz="1050" dirty="0" smtClean="0"/>
              <a:t>, and </a:t>
            </a:r>
            <a:r>
              <a:rPr lang="en-US" sz="1050" dirty="0"/>
              <a:t>A. </a:t>
            </a:r>
            <a:r>
              <a:rPr lang="en-US" sz="1050" dirty="0" err="1"/>
              <a:t>Buntzman</a:t>
            </a:r>
            <a:r>
              <a:rPr lang="en-US" sz="1050" dirty="0"/>
              <a:t>, “Overcoming the limitations posed by TCR </a:t>
            </a:r>
            <a:r>
              <a:rPr lang="en-US" sz="1050" dirty="0" smtClean="0"/>
              <a:t>repertoire modeling </a:t>
            </a:r>
            <a:r>
              <a:rPr lang="en-US" sz="1050" dirty="0"/>
              <a:t>through a GPU-Based in-silico DNA </a:t>
            </a:r>
            <a:r>
              <a:rPr lang="en-US" sz="1050" dirty="0" smtClean="0"/>
              <a:t>recombination algorithm</a:t>
            </a:r>
            <a:r>
              <a:rPr lang="en-US" sz="1050" dirty="0"/>
              <a:t>,” in </a:t>
            </a:r>
            <a:r>
              <a:rPr lang="en-US" sz="1050" i="1" dirty="0"/>
              <a:t>Parallel and Distributed Processing Symposium</a:t>
            </a:r>
            <a:r>
              <a:rPr lang="en-US" sz="1050" dirty="0"/>
              <a:t>, pp. </a:t>
            </a:r>
            <a:r>
              <a:rPr lang="en-US" sz="1050" dirty="0" smtClean="0"/>
              <a:t>231–240</a:t>
            </a:r>
            <a:r>
              <a:rPr lang="en-US" sz="1050" dirty="0"/>
              <a:t>, May 2014.</a:t>
            </a:r>
            <a:endParaRPr lang="en-US" sz="1050" b="0" i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2447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V(D)J Recombination Algorithm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Immune systems achieve diversity in TCR repertoire through V(D)J recombination process</a:t>
            </a:r>
          </a:p>
          <a:p>
            <a:pPr lvl="1" algn="just"/>
            <a:r>
              <a:rPr lang="en-US" sz="1850" dirty="0" smtClean="0">
                <a:solidFill>
                  <a:schemeClr val="tx1"/>
                </a:solidFill>
                <a:latin typeface="+mn-lt"/>
              </a:rPr>
              <a:t>Involves a rearrangement of the variable (V), diversity (D), and joining (J) gene segments in a combinatorial way chosen from members of each gene family</a:t>
            </a:r>
          </a:p>
          <a:p>
            <a:pPr algn="just"/>
            <a:r>
              <a:rPr lang="en-US" sz="2384" dirty="0" smtClean="0">
                <a:solidFill>
                  <a:schemeClr val="tx1"/>
                </a:solidFill>
                <a:latin typeface="+mn-lt"/>
              </a:rPr>
              <a:t>In mice, it consists of the rearrangement of sets of</a:t>
            </a:r>
          </a:p>
          <a:p>
            <a:pPr lvl="1" algn="just"/>
            <a:r>
              <a:rPr lang="en-US" sz="1850" dirty="0" smtClean="0">
                <a:solidFill>
                  <a:schemeClr val="tx1"/>
                </a:solidFill>
                <a:latin typeface="+mn-lt"/>
              </a:rPr>
              <a:t>20 sequences of V genes with 362 possible termini variations</a:t>
            </a:r>
          </a:p>
          <a:p>
            <a:pPr lvl="1" algn="just"/>
            <a:r>
              <a:rPr lang="en-US" sz="1850" dirty="0" smtClean="0">
                <a:solidFill>
                  <a:schemeClr val="tx1"/>
                </a:solidFill>
                <a:latin typeface="+mn-lt"/>
              </a:rPr>
              <a:t>2 sequences of D genes with 230 paths for DB1 and 275 paths for DB2 variations</a:t>
            </a:r>
          </a:p>
          <a:p>
            <a:pPr lvl="1" algn="just"/>
            <a:r>
              <a:rPr lang="en-US" sz="1850" dirty="0" smtClean="0">
                <a:solidFill>
                  <a:schemeClr val="tx1"/>
                </a:solidFill>
                <a:latin typeface="+mn-lt"/>
              </a:rPr>
              <a:t>12 sequences of J genes with 283 possible termini variations</a:t>
            </a:r>
          </a:p>
          <a:p>
            <a:pPr algn="just"/>
            <a:r>
              <a:rPr lang="en-US" sz="2384" dirty="0">
                <a:solidFill>
                  <a:schemeClr val="tx1"/>
                </a:solidFill>
                <a:latin typeface="+mn-lt"/>
              </a:rPr>
              <a:t>Each sequence is generated using four bases (A, C, T, G)</a:t>
            </a:r>
          </a:p>
          <a:p>
            <a:pPr algn="just"/>
            <a:r>
              <a:rPr lang="en-US" sz="2384" dirty="0">
                <a:solidFill>
                  <a:schemeClr val="tx1"/>
                </a:solidFill>
                <a:latin typeface="+mn-lt"/>
              </a:rPr>
              <a:t>Non-templated (n) -Nucleotides create additional diversity at </a:t>
            </a:r>
            <a:r>
              <a:rPr lang="en-US" sz="2384" dirty="0" smtClean="0">
                <a:solidFill>
                  <a:schemeClr val="tx1"/>
                </a:solidFill>
                <a:latin typeface="+mn-lt"/>
              </a:rPr>
              <a:t>V(D)J </a:t>
            </a:r>
            <a:r>
              <a:rPr lang="en-US" sz="2384" dirty="0">
                <a:solidFill>
                  <a:schemeClr val="tx1"/>
                </a:solidFill>
                <a:latin typeface="+mn-lt"/>
              </a:rPr>
              <a:t>junctions</a:t>
            </a:r>
          </a:p>
          <a:p>
            <a:pPr lvl="1" algn="just"/>
            <a:r>
              <a:rPr lang="en-US" sz="1850" dirty="0">
                <a:solidFill>
                  <a:schemeClr val="tx1"/>
                </a:solidFill>
                <a:latin typeface="+mn-lt"/>
              </a:rPr>
              <a:t>4m (m is length of ‘N</a:t>
            </a:r>
            <a:r>
              <a:rPr lang="en-US" sz="1850" dirty="0" smtClean="0">
                <a:solidFill>
                  <a:schemeClr val="tx1"/>
                </a:solidFill>
                <a:latin typeface="+mn-lt"/>
              </a:rPr>
              <a:t>’)</a:t>
            </a:r>
            <a:endParaRPr lang="en-US" sz="18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05929" y="6619473"/>
            <a:ext cx="10972799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smtClean="0"/>
              <a:t>D. G. Schatz, and Y. Ji, “Recombination centers and the orchestration of V(D)J recombination,” Nature Reviews Immunology, vol. 11, No. 4, pp. 251–263, April 2011</a:t>
            </a:r>
            <a:endParaRPr lang="en-US" sz="1050" b="0" i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131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V(D)J Recombination Algorithm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Consists of three steps: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Step Zero:</a:t>
            </a:r>
          </a:p>
          <a:p>
            <a:pPr marL="558787" lvl="1" indent="0" algn="just">
              <a:buNone/>
            </a:pP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866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pPr marL="558787" lvl="1" indent="0" algn="just">
              <a:buNone/>
            </a:pPr>
            <a:r>
              <a:rPr lang="en-US" sz="1866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pPr marL="558787" lvl="1" indent="0" algn="just">
              <a:buNone/>
            </a:pPr>
            <a:r>
              <a:rPr lang="en-US" sz="1866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Step One:</a:t>
            </a:r>
          </a:p>
          <a:p>
            <a:pPr lvl="1" algn="just"/>
            <a:endParaRPr lang="en-US" sz="1866" dirty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58" y="2522863"/>
            <a:ext cx="8819739" cy="93239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58" y="4064321"/>
            <a:ext cx="8820069" cy="21051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687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V(D)J Recombination Algorithm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>
            <a:normAutofit/>
          </a:bodyPr>
          <a:lstStyle/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Step Two:</a:t>
            </a:r>
          </a:p>
          <a:p>
            <a:pPr marL="558787" lvl="1" indent="0" algn="just">
              <a:buNone/>
            </a:pPr>
            <a:r>
              <a:rPr lang="en-US" sz="1866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866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pPr marL="558787" lvl="1" indent="0" algn="just">
              <a:buNone/>
            </a:pPr>
            <a:r>
              <a:rPr lang="en-US" sz="1866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pPr marL="558787" lvl="1" indent="0" algn="just">
              <a:buNone/>
            </a:pPr>
            <a:endParaRPr lang="en-US" sz="1866" dirty="0">
              <a:solidFill>
                <a:schemeClr val="bg1"/>
              </a:solidFill>
              <a:latin typeface="+mn-lt"/>
            </a:endParaRPr>
          </a:p>
          <a:p>
            <a:pPr marL="558787" lvl="1" indent="0" algn="just">
              <a:buNone/>
            </a:pPr>
            <a:endParaRPr lang="en-US" sz="1866" dirty="0" smtClean="0">
              <a:solidFill>
                <a:schemeClr val="bg1"/>
              </a:solidFill>
              <a:latin typeface="+mn-lt"/>
            </a:endParaRPr>
          </a:p>
          <a:p>
            <a:pPr marL="558787" lvl="1" indent="0" algn="just">
              <a:buNone/>
            </a:pPr>
            <a:r>
              <a:rPr lang="en-US" sz="400" dirty="0" err="1" smtClean="0">
                <a:solidFill>
                  <a:schemeClr val="bg1"/>
                </a:solidFill>
                <a:latin typeface="+mn-lt"/>
              </a:rPr>
              <a:t>aA</a:t>
            </a:r>
            <a:endParaRPr lang="en-US" sz="400" dirty="0" smtClean="0">
              <a:solidFill>
                <a:schemeClr val="bg1"/>
              </a:solidFill>
              <a:latin typeface="+mn-lt"/>
            </a:endParaRPr>
          </a:p>
          <a:p>
            <a:pPr marL="558787" lvl="1" indent="0" algn="just">
              <a:buNone/>
            </a:pPr>
            <a:endParaRPr lang="en-US" sz="1866" dirty="0" smtClean="0">
              <a:solidFill>
                <a:schemeClr val="bg1"/>
              </a:solidFill>
              <a:latin typeface="+mn-lt"/>
            </a:endParaRPr>
          </a:p>
          <a:p>
            <a:pPr lvl="1" algn="just"/>
            <a:r>
              <a:rPr lang="en-US" sz="1866" dirty="0" smtClean="0">
                <a:solidFill>
                  <a:schemeClr val="tx1"/>
                </a:solidFill>
                <a:latin typeface="+mn-lt"/>
              </a:rPr>
              <a:t>Step Three:</a:t>
            </a: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  <a:p>
            <a:pPr lvl="1" algn="just"/>
            <a:endParaRPr lang="en-US" sz="1866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28" y="1744495"/>
            <a:ext cx="8686800" cy="21264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27" y="4310108"/>
            <a:ext cx="8686801" cy="18593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0597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V(D)J Recombination Algorithm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Algorithmic perspective: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1825" y="2048077"/>
            <a:ext cx="5761005" cy="345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9576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 smtClean="0">
                <a:latin typeface="+mj-lt"/>
              </a:rPr>
              <a:t>V(D)J Recombination Algorithm Problem Size</a:t>
            </a:r>
            <a:endParaRPr lang="en-US" sz="3600" b="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479233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+mn-lt"/>
              </a:rPr>
              <a:t>Possible recombination paths for m=10 :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398,292,334,673,920</a:t>
            </a:r>
            <a:endParaRPr lang="en-US" sz="2400" dirty="0" smtClean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4084" y="2188684"/>
            <a:ext cx="4576488" cy="367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39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231355"/>
            <a:ext cx="10972800" cy="1145754"/>
          </a:xfrm>
        </p:spPr>
        <p:txBody>
          <a:bodyPr/>
          <a:lstStyle/>
          <a:p>
            <a:r>
              <a:rPr lang="en-US" sz="3600" b="0" dirty="0">
                <a:latin typeface="+mj-lt"/>
              </a:rPr>
              <a:t>Baseline </a:t>
            </a:r>
            <a:r>
              <a:rPr lang="en-US" sz="3600" b="0" dirty="0" smtClean="0">
                <a:latin typeface="+mj-lt"/>
              </a:rPr>
              <a:t>GPU </a:t>
            </a:r>
            <a:r>
              <a:rPr lang="en-US" sz="3600" b="0" dirty="0">
                <a:latin typeface="+mj-lt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377109"/>
            <a:ext cx="10972800" cy="5117131"/>
          </a:xfrm>
        </p:spPr>
        <p:txBody>
          <a:bodyPr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 n-level parallelization approach 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70" dirty="0" smtClean="0">
                <a:solidFill>
                  <a:schemeClr val="tx1"/>
                </a:solidFill>
                <a:latin typeface="+mj-lt"/>
              </a:rPr>
              <a:t>Each </a:t>
            </a:r>
            <a:r>
              <a:rPr lang="en-US" sz="1870" dirty="0">
                <a:solidFill>
                  <a:schemeClr val="tx1"/>
                </a:solidFill>
                <a:latin typeface="+mj-lt"/>
              </a:rPr>
              <a:t>thread generates a unique n-nucleotide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70" dirty="0">
                <a:solidFill>
                  <a:schemeClr val="tx1"/>
                </a:solidFill>
                <a:latin typeface="+mj-lt"/>
              </a:rPr>
              <a:t>Total threads launched is based on length of nucleotide: 4</a:t>
            </a:r>
            <a:r>
              <a:rPr lang="en-US" sz="1870" baseline="30000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1870" dirty="0">
                <a:solidFill>
                  <a:schemeClr val="tx1"/>
                </a:solidFill>
                <a:latin typeface="+mj-lt"/>
              </a:rPr>
              <a:t> threads (always divisible by warp-size when m &gt; 2</a:t>
            </a:r>
            <a:r>
              <a:rPr lang="en-US" sz="187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1870" dirty="0">
              <a:solidFill>
                <a:schemeClr val="tx1"/>
              </a:solidFill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70" dirty="0">
                <a:solidFill>
                  <a:schemeClr val="tx1"/>
                </a:solidFill>
                <a:latin typeface="+mj-lt"/>
              </a:rPr>
              <a:t>Each thread performs its own recombination with V, D, and </a:t>
            </a:r>
            <a:r>
              <a:rPr lang="en-US" sz="1870" dirty="0" smtClean="0">
                <a:solidFill>
                  <a:schemeClr val="tx1"/>
                </a:solidFill>
                <a:latin typeface="+mj-lt"/>
              </a:rPr>
              <a:t>J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memory coalescing, shared memory broadcasting, and very fine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granularity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 descr="ge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8797" y="3661402"/>
            <a:ext cx="4887061" cy="1732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928" y="64578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/>
              <a:t>G. </a:t>
            </a:r>
            <a:r>
              <a:rPr lang="en-US" sz="1000" dirty="0" err="1"/>
              <a:t>Striemer</a:t>
            </a:r>
            <a:r>
              <a:rPr lang="en-US" sz="1000" dirty="0"/>
              <a:t>, H. </a:t>
            </a:r>
            <a:r>
              <a:rPr lang="en-US" sz="1000" dirty="0" err="1"/>
              <a:t>Krovi</a:t>
            </a:r>
            <a:r>
              <a:rPr lang="en-US" sz="1000" dirty="0"/>
              <a:t>, A. </a:t>
            </a:r>
            <a:r>
              <a:rPr lang="en-US" sz="1000" dirty="0" err="1"/>
              <a:t>Akoglu</a:t>
            </a:r>
            <a:r>
              <a:rPr lang="en-US" sz="1000" dirty="0"/>
              <a:t>, B. Vincent, B. Hopson, J. </a:t>
            </a:r>
            <a:r>
              <a:rPr lang="en-US" sz="1000" dirty="0" err="1"/>
              <a:t>Frelinger</a:t>
            </a:r>
            <a:r>
              <a:rPr lang="en-US" sz="1000" dirty="0"/>
              <a:t>, and  A. </a:t>
            </a:r>
            <a:r>
              <a:rPr lang="en-US" sz="1000" dirty="0" err="1"/>
              <a:t>Buntzman</a:t>
            </a:r>
            <a:r>
              <a:rPr lang="en-US" sz="1000" dirty="0"/>
              <a:t>, “Overcoming the limitations posed by </a:t>
            </a:r>
            <a:r>
              <a:rPr lang="en-US" sz="1000" dirty="0" err="1"/>
              <a:t>tcr</a:t>
            </a:r>
            <a:r>
              <a:rPr lang="el-GR" sz="1000" i="1" dirty="0"/>
              <a:t>β </a:t>
            </a:r>
            <a:r>
              <a:rPr lang="en-US" sz="1000" dirty="0"/>
              <a:t>repertoire modeling through a </a:t>
            </a:r>
            <a:r>
              <a:rPr lang="en-US" sz="1000" dirty="0" err="1" smtClean="0"/>
              <a:t>gpu-ased</a:t>
            </a:r>
            <a:r>
              <a:rPr lang="en-US" sz="1000" dirty="0" smtClean="0"/>
              <a:t> </a:t>
            </a:r>
            <a:r>
              <a:rPr lang="en-US" sz="1000" dirty="0"/>
              <a:t>in-silico </a:t>
            </a:r>
            <a:r>
              <a:rPr lang="en-US" sz="1000" dirty="0" err="1"/>
              <a:t>dna</a:t>
            </a:r>
            <a:r>
              <a:rPr lang="en-US" sz="1000" dirty="0"/>
              <a:t> recombination algorithm," </a:t>
            </a:r>
            <a:r>
              <a:rPr lang="en-US" sz="1000" i="1" dirty="0"/>
              <a:t>in IEEE Proceeding 28th Int. Parallel and Distributed Processing </a:t>
            </a:r>
            <a:r>
              <a:rPr lang="en-US" sz="1000" i="1" dirty="0" err="1"/>
              <a:t>Symp</a:t>
            </a:r>
            <a:r>
              <a:rPr lang="en-US" sz="1000" dirty="0"/>
              <a:t>, pp. </a:t>
            </a:r>
            <a:r>
              <a:rPr lang="en-US" sz="1000" dirty="0"/>
              <a:t>231-240</a:t>
            </a:r>
            <a:r>
              <a:rPr lang="en-US" sz="1000" dirty="0"/>
              <a:t>, May 2014.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12700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>
          <a:defRPr sz="3400" b="0" i="0" dirty="0" smtClean="0">
            <a:latin typeface="Times New Roman"/>
          </a:defRPr>
        </a:defPPr>
      </a:lstStyle>
    </a:tx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907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Gill Sans</vt:lpstr>
      <vt:lpstr>Times New Roman</vt:lpstr>
      <vt:lpstr>Verdana</vt:lpstr>
      <vt:lpstr>ヒラギノ角ゴ ProN W3</vt:lpstr>
      <vt:lpstr>Default - Title Slide</vt:lpstr>
      <vt:lpstr>Bit-wise and Multi-GPU Implementations of the DNA Recombination Algorithm</vt:lpstr>
      <vt:lpstr>Outline</vt:lpstr>
      <vt:lpstr>Motivation</vt:lpstr>
      <vt:lpstr>V(D)J Recombination Algorithm</vt:lpstr>
      <vt:lpstr>V(D)J Recombination Algorithm</vt:lpstr>
      <vt:lpstr>V(D)J Recombination Algorithm</vt:lpstr>
      <vt:lpstr>V(D)J Recombination Algorithm</vt:lpstr>
      <vt:lpstr>V(D)J Recombination Algorithm Problem Size</vt:lpstr>
      <vt:lpstr>Baseline GPU Implementation</vt:lpstr>
      <vt:lpstr>Contributions</vt:lpstr>
      <vt:lpstr>Experimental Setup</vt:lpstr>
      <vt:lpstr>Bit-wise GPU Implementation</vt:lpstr>
      <vt:lpstr>Bit-wise GPU Implementation</vt:lpstr>
      <vt:lpstr>Bit-wise GPU Implementation</vt:lpstr>
      <vt:lpstr>GPU Implementation Results</vt:lpstr>
      <vt:lpstr>Bit-wise Simulation Results</vt:lpstr>
      <vt:lpstr>Bit-wise Simulation Results</vt:lpstr>
      <vt:lpstr>Multi-GPU Implementation</vt:lpstr>
      <vt:lpstr>Multi-GPU Simulation Results</vt:lpstr>
      <vt:lpstr>Multi-GPU Simulation Results</vt:lpstr>
      <vt:lpstr>Future Work</vt:lpstr>
    </vt:vector>
  </TitlesOfParts>
  <Company>The University of Arizona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Bit-wise and Multi-GPU Implementations of the DNA Recombination Algorithm</dc:title>
  <dc:creator>Limaye, Ankur Milind - (ankurlimaye)</dc:creator>
  <cp:lastModifiedBy>Limaye, Ankur Milind - (ankurlimaye)</cp:lastModifiedBy>
  <cp:revision>12</cp:revision>
  <dcterms:created xsi:type="dcterms:W3CDTF">2019-11-26T14:26:07Z</dcterms:created>
  <dcterms:modified xsi:type="dcterms:W3CDTF">2019-11-26T16:48:01Z</dcterms:modified>
</cp:coreProperties>
</file>