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2"/>
  </p:notesMasterIdLst>
  <p:handoutMasterIdLst>
    <p:handoutMasterId r:id="rId13"/>
  </p:handoutMasterIdLst>
  <p:sldIdLst>
    <p:sldId id="491" r:id="rId3"/>
    <p:sldId id="493" r:id="rId4"/>
    <p:sldId id="495" r:id="rId5"/>
    <p:sldId id="496" r:id="rId6"/>
    <p:sldId id="455" r:id="rId7"/>
    <p:sldId id="497" r:id="rId8"/>
    <p:sldId id="498" r:id="rId9"/>
    <p:sldId id="458" r:id="rId10"/>
    <p:sldId id="510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urak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920000"/>
    <a:srgbClr val="CCCC00"/>
    <a:srgbClr val="FFFF99"/>
    <a:srgbClr val="FF00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030" autoAdjust="0"/>
  </p:normalViewPr>
  <p:slideViewPr>
    <p:cSldViewPr>
      <p:cViewPr varScale="1">
        <p:scale>
          <a:sx n="95" d="100"/>
          <a:sy n="95" d="100"/>
        </p:scale>
        <p:origin x="20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08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6685768-3FF3-4C2B-B232-E85AC7363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17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fld id="{5B7B8E95-BAFF-431B-9F56-2D8DEB8E3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46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2943" indent="-232943">
              <a:buFont typeface="Calibri" pitchFamily="34" charset="0"/>
              <a:buAutoNum type="arabicPeriod"/>
            </a:pPr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2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2943" indent="-232943">
              <a:buFont typeface="Calibri" pitchFamily="34" charset="0"/>
              <a:buAutoNum type="arabicPeriod"/>
            </a:pPr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551696"/>
            <a:ext cx="1066800" cy="28650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C6FDF-06C7-4DBF-B13F-E08F8F5B5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4" descr="cac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81" y="6324600"/>
            <a:ext cx="13958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nsf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180" y="6324600"/>
            <a:ext cx="45418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81" y="6324600"/>
            <a:ext cx="1583599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536180" y="6323096"/>
            <a:ext cx="845820" cy="457200"/>
          </a:xfrm>
          <a:prstGeom prst="rect">
            <a:avLst/>
          </a:prstGeom>
        </p:spPr>
      </p:pic>
      <p:pic>
        <p:nvPicPr>
          <p:cNvPr id="4098" name="Picture 2" descr="Image result for office of naval research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265" y="6321091"/>
            <a:ext cx="100268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87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985FC-41FA-4F98-8663-0F1DF82AA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2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B640D-A93A-4F3D-B3EE-CCB794018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3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53879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9205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138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7175" y="917575"/>
            <a:ext cx="3403600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3175" y="917575"/>
            <a:ext cx="3403600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154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66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5412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791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47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334000" cy="5334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551696"/>
            <a:ext cx="1066800" cy="286502"/>
          </a:xfrm>
          <a:ln/>
        </p:spPr>
        <p:txBody>
          <a:bodyPr/>
          <a:lstStyle>
            <a:lvl1pPr marL="0" indent="0">
              <a:buFont typeface="+mj-lt"/>
              <a:buNone/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5B90372-B300-4D04-B38F-008E370968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7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0850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0726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01613"/>
            <a:ext cx="1819275" cy="5618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6500" y="201613"/>
            <a:ext cx="5308600" cy="5618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200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32E0A-583A-45D1-897B-193DF98B7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3C516-1533-4DBD-BF4A-B93742F36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DCE99-56D9-449D-828A-46AD13EF9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9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87588-C932-4F09-A917-A1F8D444D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3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77F01-8C8B-4CAB-9241-0FA56E5CF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27FB9-A7CF-404E-8400-D63685C5C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8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ED477-40F7-493A-9987-85A739198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4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6AB363E2-A949-4999-BA43-95195336D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Placeholder 1"/>
          <p:cNvSpPr>
            <a:spLocks/>
          </p:cNvSpPr>
          <p:nvPr/>
        </p:nvSpPr>
        <p:spPr bwMode="auto">
          <a:xfrm>
            <a:off x="1371600" y="76200"/>
            <a:ext cx="6324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031" name="Rectangle 3"/>
          <p:cNvSpPr>
            <a:spLocks noChangeArrowheads="1"/>
          </p:cNvSpPr>
          <p:nvPr userDrawn="1"/>
        </p:nvSpPr>
        <p:spPr bwMode="auto">
          <a:xfrm>
            <a:off x="5334000" y="0"/>
            <a:ext cx="3810000" cy="533400"/>
          </a:xfrm>
          <a:prstGeom prst="rect">
            <a:avLst/>
          </a:prstGeom>
          <a:solidFill>
            <a:srgbClr val="920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6"/>
          <p:cNvSpPr>
            <a:spLocks noChangeArrowheads="1"/>
          </p:cNvSpPr>
          <p:nvPr userDrawn="1"/>
        </p:nvSpPr>
        <p:spPr bwMode="auto">
          <a:xfrm>
            <a:off x="0" y="0"/>
            <a:ext cx="5334000" cy="5334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pPr algn="ctr"/>
            <a:endParaRPr lang="en-US" sz="3600">
              <a:solidFill>
                <a:srgbClr val="000066"/>
              </a:solidFill>
              <a:ea typeface="ＭＳ Ｐゴシック"/>
              <a:cs typeface="ＭＳ Ｐゴシック"/>
            </a:endParaRPr>
          </a:p>
        </p:txBody>
      </p:sp>
      <p:pic>
        <p:nvPicPr>
          <p:cNvPr id="9" name="Picture 10" descr="UA line logo whit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" r="1103" b="6172"/>
          <a:stretch>
            <a:fillRect/>
          </a:stretch>
        </p:blipFill>
        <p:spPr bwMode="auto">
          <a:xfrm>
            <a:off x="5514975" y="95250"/>
            <a:ext cx="35052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17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6500" y="201613"/>
            <a:ext cx="7213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7175" y="917575"/>
            <a:ext cx="69596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3386138"/>
            <a:ext cx="8572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5"/>
          <p:cNvSpPr txBox="1">
            <a:spLocks noChangeArrowheads="1"/>
          </p:cNvSpPr>
          <p:nvPr userDrawn="1"/>
        </p:nvSpPr>
        <p:spPr bwMode="auto">
          <a:xfrm>
            <a:off x="2733675" y="6394450"/>
            <a:ext cx="4448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Technology to the Warfighter Quicker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0372-B300-4D04-B38F-008E3709680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503" y="609600"/>
            <a:ext cx="91440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700" kern="0" dirty="0">
                <a:solidFill>
                  <a:schemeClr val="tx1"/>
                </a:solidFill>
              </a:rPr>
              <a:t>TCRβ Repertoire Modeling Using a GPU-Based In-Silico DNA Recombination Algorithm</a:t>
            </a:r>
          </a:p>
          <a:p>
            <a:endParaRPr lang="en-US" sz="3700" kern="0" dirty="0">
              <a:solidFill>
                <a:schemeClr val="tx1"/>
              </a:solidFill>
            </a:endParaRPr>
          </a:p>
          <a:p>
            <a:endParaRPr lang="en-US" sz="3700" kern="0" dirty="0">
              <a:solidFill>
                <a:schemeClr val="tx1"/>
              </a:solidFill>
            </a:endParaRPr>
          </a:p>
          <a:p>
            <a:endParaRPr lang="en-US" sz="3700" kern="0" dirty="0">
              <a:solidFill>
                <a:schemeClr val="tx1"/>
              </a:solidFill>
            </a:endParaRPr>
          </a:p>
          <a:p>
            <a:endParaRPr lang="en-US" sz="3700" kern="0" dirty="0">
              <a:solidFill>
                <a:schemeClr val="tx1"/>
              </a:solidFill>
            </a:endParaRPr>
          </a:p>
          <a:p>
            <a:r>
              <a:rPr lang="en-US" b="0" kern="0" dirty="0">
                <a:solidFill>
                  <a:schemeClr val="tx1"/>
                </a:solidFill>
              </a:rPr>
              <a:t>In Collaboration with </a:t>
            </a:r>
          </a:p>
          <a:p>
            <a:r>
              <a:rPr lang="en-US" b="0" kern="0" dirty="0">
                <a:solidFill>
                  <a:schemeClr val="tx1"/>
                </a:solidFill>
              </a:rPr>
              <a:t>Department of </a:t>
            </a:r>
            <a:r>
              <a:rPr lang="en-US" b="0" kern="0" dirty="0" err="1">
                <a:solidFill>
                  <a:schemeClr val="tx1"/>
                </a:solidFill>
              </a:rPr>
              <a:t>Immunobiology</a:t>
            </a:r>
            <a:r>
              <a:rPr lang="en-US" b="0" kern="0" dirty="0">
                <a:solidFill>
                  <a:schemeClr val="tx1"/>
                </a:solidFill>
              </a:rPr>
              <a:t> </a:t>
            </a:r>
          </a:p>
          <a:p>
            <a:r>
              <a:rPr lang="en-US" b="0" kern="0" dirty="0">
                <a:solidFill>
                  <a:schemeClr val="tx1"/>
                </a:solidFill>
              </a:rPr>
              <a:t>(Jeffrey </a:t>
            </a:r>
            <a:r>
              <a:rPr lang="en-US" b="0" kern="0" dirty="0" err="1">
                <a:solidFill>
                  <a:schemeClr val="tx1"/>
                </a:solidFill>
              </a:rPr>
              <a:t>Frelinger</a:t>
            </a:r>
            <a:r>
              <a:rPr lang="en-US" b="0" kern="0" dirty="0">
                <a:solidFill>
                  <a:schemeClr val="tx1"/>
                </a:solidFill>
              </a:rPr>
              <a:t>, Adam </a:t>
            </a:r>
            <a:r>
              <a:rPr lang="en-US" b="0" kern="0" dirty="0" err="1">
                <a:solidFill>
                  <a:schemeClr val="tx1"/>
                </a:solidFill>
              </a:rPr>
              <a:t>Buntzman</a:t>
            </a:r>
            <a:r>
              <a:rPr lang="en-US" b="0" kern="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77759"/>
            <a:ext cx="129819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05400" y="3849477"/>
            <a:ext cx="20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ahoma" pitchFamily="34" charset="0"/>
              </a:rPr>
              <a:t>Elnaz</a:t>
            </a:r>
            <a:r>
              <a:rPr lang="en-US" dirty="0">
                <a:latin typeface="Tahoma" pitchFamily="34" charset="0"/>
              </a:rPr>
              <a:t> T. </a:t>
            </a:r>
            <a:r>
              <a:rPr lang="en-US" dirty="0" err="1">
                <a:latin typeface="Tahoma" pitchFamily="34" charset="0"/>
              </a:rPr>
              <a:t>Yazdi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64982"/>
            <a:ext cx="1298191" cy="1384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828800" y="3849359"/>
            <a:ext cx="192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itchFamily="34" charset="0"/>
              </a:rPr>
              <a:t>Gregory </a:t>
            </a:r>
            <a:r>
              <a:rPr lang="en-US" dirty="0" err="1">
                <a:latin typeface="Tahoma" pitchFamily="34" charset="0"/>
              </a:rPr>
              <a:t>Striemer</a:t>
            </a:r>
            <a:endParaRPr lang="en-US" dirty="0"/>
          </a:p>
        </p:txBody>
      </p:sp>
      <p:pic>
        <p:nvPicPr>
          <p:cNvPr id="14338" name="Picture 2" descr="Image result for jeffrey freling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05400"/>
            <a:ext cx="1298191" cy="1362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mage result for adam buntzm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90" y="5095943"/>
            <a:ext cx="1298190" cy="1384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85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Recombination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Immune systems of jawed vertebrates depend on DNA (VDJ) recombination</a:t>
            </a:r>
          </a:p>
          <a:p>
            <a:pPr lvl="1">
              <a:defRPr/>
            </a:pP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Determines diversity of antigen receptors; Immunoglobulins, T-cell receptors (TCRs)</a:t>
            </a:r>
          </a:p>
          <a:p>
            <a:pPr lvl="1">
              <a:defRPr/>
            </a:pPr>
            <a:r>
              <a:rPr lang="en-US" kern="1200" dirty="0">
                <a:solidFill>
                  <a:prstClr val="black"/>
                </a:solidFill>
                <a:latin typeface="Calibri"/>
              </a:rPr>
              <a:t>Rearrangement of gene segments to allow for antigen recognition</a:t>
            </a:r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Help scientists better understand immune system responses to foreign antigens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0372-B300-4D04-B38F-008E370968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5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Recombination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prstClr val="black"/>
                </a:solidFill>
                <a:latin typeface="Calibri"/>
              </a:rPr>
              <a:t>Consists of the rearrangement of sets of: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kern="1200" dirty="0">
                <a:solidFill>
                  <a:srgbClr val="1F497D"/>
                </a:solidFill>
                <a:latin typeface="Calibri"/>
              </a:rPr>
              <a:t>Variable (V) Genes </a:t>
            </a:r>
            <a:r>
              <a:rPr lang="en-US" sz="2600" kern="1200" dirty="0">
                <a:solidFill>
                  <a:prstClr val="black"/>
                </a:solidFill>
                <a:latin typeface="Calibri"/>
              </a:rPr>
              <a:t>(20 sequences)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kern="1200" dirty="0">
                <a:solidFill>
                  <a:srgbClr val="1F497D"/>
                </a:solidFill>
                <a:latin typeface="Calibri"/>
              </a:rPr>
              <a:t>Diversity (D) Genes </a:t>
            </a:r>
            <a:r>
              <a:rPr lang="en-US" sz="2600" kern="1200" dirty="0">
                <a:solidFill>
                  <a:prstClr val="black"/>
                </a:solidFill>
                <a:latin typeface="Calibri"/>
              </a:rPr>
              <a:t>(2 sequences)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kern="1200" dirty="0">
                <a:solidFill>
                  <a:srgbClr val="1F497D"/>
                </a:solidFill>
                <a:latin typeface="Calibri"/>
              </a:rPr>
              <a:t>Joining (J) Genes </a:t>
            </a:r>
            <a:r>
              <a:rPr lang="en-US" sz="2600" kern="1200" dirty="0">
                <a:solidFill>
                  <a:prstClr val="black"/>
                </a:solidFill>
                <a:latin typeface="Calibri"/>
              </a:rPr>
              <a:t>(12 sequences)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prstClr val="black"/>
                </a:solidFill>
                <a:latin typeface="Calibri"/>
              </a:rPr>
              <a:t>Non-templated (</a:t>
            </a:r>
            <a:r>
              <a:rPr lang="en-US" sz="3000" kern="1200" dirty="0">
                <a:solidFill>
                  <a:srgbClr val="1F497D"/>
                </a:solidFill>
                <a:latin typeface="Calibri"/>
              </a:rPr>
              <a:t>n</a:t>
            </a:r>
            <a:r>
              <a:rPr lang="en-US" sz="3000" kern="1200" dirty="0">
                <a:solidFill>
                  <a:prstClr val="black"/>
                </a:solidFill>
                <a:latin typeface="Calibri"/>
              </a:rPr>
              <a:t>) -Nucleotides create additional diversity at VDJ junctions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0372-B300-4D04-B38F-008E370968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3" descr="bug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86200"/>
            <a:ext cx="1814513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79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0372-B300-4D04-B38F-008E370968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8938" y="990600"/>
            <a:ext cx="8229600" cy="6238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Obtaining In-Vivo Sequences</a:t>
            </a:r>
            <a:endParaRPr lang="en-US" kern="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6" name="Picture 4" descr="mouse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22510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Splee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57400"/>
            <a:ext cx="122555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2438400" y="2971800"/>
            <a:ext cx="914400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24400" y="2971800"/>
            <a:ext cx="1066800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 descr="45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00200"/>
            <a:ext cx="30480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Elbow Connector 10"/>
          <p:cNvCxnSpPr/>
          <p:nvPr/>
        </p:nvCxnSpPr>
        <p:spPr>
          <a:xfrm rot="10800000" flipV="1">
            <a:off x="1219200" y="4114800"/>
            <a:ext cx="4572000" cy="1143000"/>
          </a:xfrm>
          <a:prstGeom prst="bentConnector3">
            <a:avLst>
              <a:gd name="adj1" fmla="val 107480"/>
            </a:avLst>
          </a:prstGeom>
          <a:ln w="25400">
            <a:solidFill>
              <a:srgbClr val="7030A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95400" y="5029200"/>
            <a:ext cx="7315200" cy="533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5105400"/>
            <a:ext cx="7315200" cy="369888"/>
          </a:xfrm>
          <a:prstGeom prst="rect">
            <a:avLst/>
          </a:prstGeom>
          <a:solidFill>
            <a:srgbClr val="4BACC6">
              <a:lumMod val="60000"/>
              <a:lumOff val="40000"/>
            </a:srgb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rgbClr val="FF0000"/>
                </a:solidFill>
                <a:latin typeface="Calibri"/>
              </a:rPr>
              <a:t>A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CC</a:t>
            </a:r>
            <a:r>
              <a:rPr lang="en-US" b="1" kern="0" dirty="0">
                <a:solidFill>
                  <a:srgbClr val="4F81BD"/>
                </a:solidFill>
                <a:latin typeface="Calibri"/>
              </a:rPr>
              <a:t>T</a:t>
            </a:r>
            <a:r>
              <a:rPr lang="en-US" b="1" kern="0" dirty="0">
                <a:solidFill>
                  <a:srgbClr val="FFFF00"/>
                </a:solidFill>
                <a:latin typeface="Calibri"/>
              </a:rPr>
              <a:t>G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</a:t>
            </a:r>
            <a:r>
              <a:rPr lang="en-US" b="1" kern="0" dirty="0">
                <a:solidFill>
                  <a:srgbClr val="FF0000"/>
                </a:solidFill>
                <a:latin typeface="Calibri"/>
              </a:rPr>
              <a:t>A</a:t>
            </a:r>
            <a:r>
              <a:rPr lang="en-US" b="1" kern="0" dirty="0">
                <a:solidFill>
                  <a:srgbClr val="FFFF00"/>
                </a:solidFill>
                <a:latin typeface="Calibri"/>
              </a:rPr>
              <a:t>G</a:t>
            </a:r>
            <a:r>
              <a:rPr lang="en-US" b="1" kern="0" dirty="0">
                <a:solidFill>
                  <a:srgbClr val="00B0F0"/>
                </a:solidFill>
                <a:latin typeface="Calibri"/>
              </a:rPr>
              <a:t>T</a:t>
            </a:r>
            <a:r>
              <a:rPr lang="en-US" b="1" kern="0" dirty="0">
                <a:solidFill>
                  <a:srgbClr val="FFFF00"/>
                </a:solidFill>
                <a:latin typeface="Calibri"/>
              </a:rPr>
              <a:t>G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</a:t>
            </a:r>
            <a:r>
              <a:rPr lang="en-US" b="1" kern="0" dirty="0">
                <a:solidFill>
                  <a:srgbClr val="FF0000"/>
                </a:solidFill>
                <a:latin typeface="Calibri"/>
              </a:rPr>
              <a:t>A</a:t>
            </a:r>
            <a:r>
              <a:rPr lang="en-US" b="1" kern="0" dirty="0">
                <a:solidFill>
                  <a:srgbClr val="FFFF00"/>
                </a:solidFill>
                <a:latin typeface="Calibri"/>
              </a:rPr>
              <a:t>G</a:t>
            </a:r>
            <a:r>
              <a:rPr lang="en-US" b="1" kern="0" dirty="0">
                <a:solidFill>
                  <a:srgbClr val="FF0000"/>
                </a:solidFill>
                <a:latin typeface="Calibri"/>
              </a:rPr>
              <a:t>A</a:t>
            </a:r>
            <a:r>
              <a:rPr lang="en-US" b="1" kern="0" dirty="0">
                <a:solidFill>
                  <a:srgbClr val="00B0F0"/>
                </a:solidFill>
                <a:latin typeface="Calibri"/>
              </a:rPr>
              <a:t>T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</a:t>
            </a:r>
            <a:r>
              <a:rPr lang="en-US" b="1" kern="0" dirty="0">
                <a:solidFill>
                  <a:srgbClr val="00B0F0"/>
                </a:solidFill>
                <a:latin typeface="Calibri"/>
              </a:rPr>
              <a:t>T</a:t>
            </a:r>
            <a:r>
              <a:rPr lang="en-US" b="1" kern="0" dirty="0">
                <a:solidFill>
                  <a:srgbClr val="FFFF00"/>
                </a:solidFill>
                <a:latin typeface="Calibri"/>
              </a:rPr>
              <a:t>G</a:t>
            </a:r>
            <a:r>
              <a:rPr lang="en-US" b="1" kern="0" dirty="0">
                <a:solidFill>
                  <a:prstClr val="black"/>
                </a:solidFill>
                <a:latin typeface="Calibri"/>
              </a:rPr>
              <a:t>  </a:t>
            </a:r>
            <a:r>
              <a:rPr lang="en-US" b="1" kern="0" dirty="0">
                <a:solidFill>
                  <a:srgbClr val="FFFF00"/>
                </a:solidFill>
                <a:latin typeface="Calibri"/>
              </a:rPr>
              <a:t>GGG</a:t>
            </a:r>
            <a:r>
              <a:rPr lang="en-US" b="1" kern="0" dirty="0">
                <a:solidFill>
                  <a:srgbClr val="FF0000"/>
                </a:solidFill>
                <a:latin typeface="Calibri"/>
              </a:rPr>
              <a:t>A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</a:t>
            </a:r>
            <a:r>
              <a:rPr lang="en-US" b="1" kern="0" dirty="0">
                <a:solidFill>
                  <a:srgbClr val="FF0000"/>
                </a:solidFill>
                <a:latin typeface="Calibri"/>
              </a:rPr>
              <a:t>A</a:t>
            </a:r>
            <a:r>
              <a:rPr lang="en-US" b="1" kern="0" dirty="0">
                <a:solidFill>
                  <a:srgbClr val="FFFF00"/>
                </a:solidFill>
                <a:latin typeface="Calibri"/>
              </a:rPr>
              <a:t>GGGGG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</a:t>
            </a:r>
            <a:r>
              <a:rPr lang="en-US" b="1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b="1" kern="0" dirty="0">
                <a:solidFill>
                  <a:srgbClr val="00B0F0"/>
                </a:solidFill>
                <a:latin typeface="Calibri"/>
              </a:rPr>
              <a:t>TTT</a:t>
            </a:r>
            <a:r>
              <a:rPr lang="en-US" b="1" kern="0" dirty="0">
                <a:solidFill>
                  <a:srgbClr val="FFFF00"/>
                </a:solidFill>
                <a:latin typeface="Calibri"/>
              </a:rPr>
              <a:t>G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</a:t>
            </a:r>
            <a:r>
              <a:rPr lang="en-US" b="1" kern="0" dirty="0">
                <a:solidFill>
                  <a:srgbClr val="FF0000"/>
                </a:solidFill>
                <a:latin typeface="Calibri"/>
              </a:rPr>
              <a:t>AAA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</a:t>
            </a:r>
            <a:r>
              <a:rPr lang="en-US" b="1" kern="0" dirty="0">
                <a:solidFill>
                  <a:srgbClr val="FF0000"/>
                </a:solidFill>
                <a:latin typeface="Calibri"/>
              </a:rPr>
              <a:t>A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</a:t>
            </a:r>
            <a:r>
              <a:rPr lang="en-US" b="1" kern="0" dirty="0">
                <a:solidFill>
                  <a:srgbClr val="FF0000"/>
                </a:solidFill>
                <a:latin typeface="Calibri"/>
              </a:rPr>
              <a:t>A</a:t>
            </a:r>
            <a:r>
              <a:rPr lang="en-US" b="1" kern="0" dirty="0">
                <a:solidFill>
                  <a:srgbClr val="FFFF00"/>
                </a:solidFill>
                <a:latin typeface="Calibri"/>
              </a:rPr>
              <a:t>G</a:t>
            </a:r>
            <a:r>
              <a:rPr lang="en-US" b="1" kern="0" dirty="0">
                <a:solidFill>
                  <a:srgbClr val="FF0000"/>
                </a:solidFill>
                <a:latin typeface="Calibri"/>
              </a:rPr>
              <a:t>AA</a:t>
            </a:r>
            <a:r>
              <a:rPr lang="en-US" b="1" kern="0" dirty="0">
                <a:solidFill>
                  <a:srgbClr val="FFFF00"/>
                </a:solidFill>
                <a:latin typeface="Calibri"/>
              </a:rPr>
              <a:t>G</a:t>
            </a:r>
            <a:r>
              <a:rPr lang="en-US" b="1" kern="0" dirty="0">
                <a:solidFill>
                  <a:srgbClr val="00B0F0"/>
                </a:solidFill>
                <a:latin typeface="Calibri"/>
              </a:rPr>
              <a:t>T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</a:t>
            </a:r>
            <a:r>
              <a:rPr lang="en-US" b="1" kern="0" dirty="0">
                <a:solidFill>
                  <a:srgbClr val="00B0F0"/>
                </a:solidFill>
                <a:latin typeface="Calibri"/>
              </a:rPr>
              <a:t>TT</a:t>
            </a:r>
            <a:r>
              <a:rPr lang="en-US" b="1" kern="0" dirty="0">
                <a:solidFill>
                  <a:srgbClr val="00B050"/>
                </a:solidFill>
                <a:latin typeface="Calibri"/>
              </a:rPr>
              <a:t>C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2362200" y="4648200"/>
            <a:ext cx="381000" cy="2362200"/>
          </a:xfrm>
          <a:prstGeom prst="righ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4495800" y="5029200"/>
            <a:ext cx="381000" cy="1600200"/>
          </a:xfrm>
          <a:prstGeom prst="righ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ight Brace 15"/>
          <p:cNvSpPr/>
          <p:nvPr/>
        </p:nvSpPr>
        <p:spPr>
          <a:xfrm rot="5400000">
            <a:off x="6781800" y="4495800"/>
            <a:ext cx="381000" cy="2667000"/>
          </a:xfrm>
          <a:prstGeom prst="rightBrac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30"/>
          <p:cNvSpPr txBox="1">
            <a:spLocks noChangeArrowheads="1"/>
          </p:cNvSpPr>
          <p:nvPr/>
        </p:nvSpPr>
        <p:spPr bwMode="auto">
          <a:xfrm>
            <a:off x="2438400" y="6019800"/>
            <a:ext cx="320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8" name="TextBox 31"/>
          <p:cNvSpPr txBox="1">
            <a:spLocks noChangeArrowheads="1"/>
          </p:cNvSpPr>
          <p:nvPr/>
        </p:nvSpPr>
        <p:spPr bwMode="auto">
          <a:xfrm>
            <a:off x="4495800" y="6019800"/>
            <a:ext cx="33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6840538" y="6019800"/>
            <a:ext cx="263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alibri" pitchFamily="34" charset="0"/>
              </a:rPr>
              <a:t>J</a:t>
            </a:r>
          </a:p>
        </p:txBody>
      </p:sp>
      <p:sp>
        <p:nvSpPr>
          <p:cNvPr id="20" name="TextBox 33"/>
          <p:cNvSpPr txBox="1">
            <a:spLocks noChangeArrowheads="1"/>
          </p:cNvSpPr>
          <p:nvPr/>
        </p:nvSpPr>
        <p:spPr bwMode="auto">
          <a:xfrm>
            <a:off x="1295400" y="4648200"/>
            <a:ext cx="6602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alibri" pitchFamily="34" charset="0"/>
              </a:rPr>
              <a:t>Use Sequence Alignment to “Call” V, D, and J sequences, find errors</a:t>
            </a:r>
          </a:p>
        </p:txBody>
      </p:sp>
    </p:spTree>
    <p:extLst>
      <p:ext uri="{BB962C8B-B14F-4D97-AF65-F5344CB8AC3E}">
        <p14:creationId xmlns:p14="http://schemas.microsoft.com/office/powerpoint/2010/main" val="63765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灯片编号占位符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2300509-1586-43E0-8E30-305BFD148182}" type="slidenum">
              <a:rPr lang="en-US" altLang="zh-CN" smtClean="0">
                <a:latin typeface="Tahoma" pitchFamily="34" charset="0"/>
              </a:rPr>
              <a:pPr eaLnBrk="1" hangingPunct="1"/>
              <a:t>5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68613" name="TextBox 7"/>
          <p:cNvSpPr txBox="1">
            <a:spLocks noChangeArrowheads="1"/>
          </p:cNvSpPr>
          <p:nvPr/>
        </p:nvSpPr>
        <p:spPr bwMode="auto">
          <a:xfrm>
            <a:off x="228600" y="1600200"/>
            <a:ext cx="32004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00B050"/>
                </a:solidFill>
              </a:rPr>
              <a:t>CC</a:t>
            </a:r>
            <a:r>
              <a:rPr lang="en-US" b="1">
                <a:solidFill>
                  <a:schemeClr val="accent1"/>
                </a:solidFill>
              </a:rPr>
              <a:t>T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F0"/>
                </a:solidFill>
              </a:rPr>
              <a:t>T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00B0F0"/>
                </a:solidFill>
              </a:rPr>
              <a:t>T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00B0F0"/>
                </a:solidFill>
              </a:rPr>
              <a:t>T</a:t>
            </a:r>
            <a:r>
              <a:rPr lang="en-US" b="1">
                <a:solidFill>
                  <a:srgbClr val="FFFF00"/>
                </a:solidFill>
              </a:rPr>
              <a:t>G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68614" name="TextBox 8"/>
          <p:cNvSpPr txBox="1">
            <a:spLocks noChangeArrowheads="1"/>
          </p:cNvSpPr>
          <p:nvPr/>
        </p:nvSpPr>
        <p:spPr bwMode="auto">
          <a:xfrm>
            <a:off x="3243263" y="2819400"/>
            <a:ext cx="2319337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FF00"/>
                </a:solidFill>
              </a:rPr>
              <a:t>GGG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FFFF00"/>
                </a:solidFill>
              </a:rPr>
              <a:t>GGGGG</a:t>
            </a:r>
            <a:r>
              <a:rPr lang="en-US" b="1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68615" name="TextBox 9"/>
          <p:cNvSpPr txBox="1">
            <a:spLocks noChangeArrowheads="1"/>
          </p:cNvSpPr>
          <p:nvPr/>
        </p:nvSpPr>
        <p:spPr bwMode="auto">
          <a:xfrm>
            <a:off x="5253038" y="1600200"/>
            <a:ext cx="3586162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B0F0"/>
                </a:solidFill>
              </a:rPr>
              <a:t>TTT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AAA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FF0000"/>
                </a:solidFill>
              </a:rPr>
              <a:t>AA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F0"/>
                </a:solidFill>
              </a:rPr>
              <a:t>T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00B0F0"/>
                </a:solidFill>
              </a:rPr>
              <a:t>TT</a:t>
            </a:r>
            <a:r>
              <a:rPr lang="en-US" b="1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09800" y="4267200"/>
            <a:ext cx="8382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1"/>
                </a:solidFill>
              </a:rPr>
              <a:t>T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endParaRPr lang="en-US" b="1">
              <a:solidFill>
                <a:srgbClr val="00B050"/>
              </a:solidFill>
            </a:endParaRPr>
          </a:p>
        </p:txBody>
      </p:sp>
      <p:pic>
        <p:nvPicPr>
          <p:cNvPr id="12" name="Picture 11" descr="Pac_Man_by_byaQy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43200"/>
            <a:ext cx="39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Pac_Man_by_byaQya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43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Pac_Man_by_byaQya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319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Pac_Man_by_byaQy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524000"/>
            <a:ext cx="39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1" name="TextBox 19"/>
          <p:cNvSpPr txBox="1">
            <a:spLocks noChangeArrowheads="1"/>
          </p:cNvSpPr>
          <p:nvPr/>
        </p:nvSpPr>
        <p:spPr bwMode="auto">
          <a:xfrm>
            <a:off x="1371600" y="914400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70C0"/>
                </a:solidFill>
              </a:rPr>
              <a:t>V</a:t>
            </a:r>
            <a:endParaRPr lang="en-US" sz="3600" b="1">
              <a:solidFill>
                <a:srgbClr val="00B050"/>
              </a:solidFill>
            </a:endParaRPr>
          </a:p>
        </p:txBody>
      </p:sp>
      <p:sp>
        <p:nvSpPr>
          <p:cNvPr id="68622" name="TextBox 20"/>
          <p:cNvSpPr txBox="1">
            <a:spLocks noChangeArrowheads="1"/>
          </p:cNvSpPr>
          <p:nvPr/>
        </p:nvSpPr>
        <p:spPr bwMode="auto">
          <a:xfrm>
            <a:off x="7239000" y="914400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00B050"/>
                </a:solidFill>
              </a:rPr>
              <a:t>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2286000"/>
            <a:ext cx="5334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57200" y="4267200"/>
            <a:ext cx="13716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00B050"/>
                </a:solidFill>
              </a:rPr>
              <a:t>CC</a:t>
            </a:r>
            <a:r>
              <a:rPr lang="en-US" b="1">
                <a:solidFill>
                  <a:schemeClr val="accent1"/>
                </a:solidFill>
              </a:rPr>
              <a:t>T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81400" y="4267200"/>
            <a:ext cx="12954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FFFF00"/>
                </a:solidFill>
              </a:rPr>
              <a:t>GGGG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705600" y="4267200"/>
            <a:ext cx="19812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FF0000"/>
                </a:solidFill>
              </a:rPr>
              <a:t>AA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F0"/>
                </a:solidFill>
              </a:rPr>
              <a:t>T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00B0F0"/>
                </a:solidFill>
              </a:rPr>
              <a:t>TT</a:t>
            </a:r>
            <a:r>
              <a:rPr lang="en-US" b="1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334000" y="4267200"/>
            <a:ext cx="9144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b="1" dirty="0">
                <a:solidFill>
                  <a:srgbClr val="FFFF00"/>
                </a:solidFill>
              </a:rPr>
              <a:t>G</a:t>
            </a:r>
            <a:r>
              <a:rPr lang="en-US" b="1" dirty="0">
                <a:solidFill>
                  <a:srgbClr val="6699FF"/>
                </a:solidFill>
              </a:rPr>
              <a:t>T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362200" y="3733800"/>
            <a:ext cx="60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C00000"/>
                </a:solidFill>
              </a:rPr>
              <a:t>N</a:t>
            </a:r>
            <a:endParaRPr lang="en-US" sz="3600" b="1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562600" y="3733800"/>
            <a:ext cx="76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C00000"/>
                </a:solidFill>
              </a:rPr>
              <a:t>N’</a:t>
            </a:r>
            <a:endParaRPr lang="en-US" sz="3600" b="1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752600" y="4114800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/>
              <a:t>+</a:t>
            </a:r>
            <a:endParaRPr lang="en-US" sz="3600" b="1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124200" y="4114800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/>
              <a:t>+</a:t>
            </a:r>
            <a:endParaRPr lang="en-US" sz="3600" b="1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876800" y="4114800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/>
              <a:t>+</a:t>
            </a:r>
            <a:endParaRPr lang="en-US" sz="3600" b="1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48400" y="4114800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/>
              <a:t>+</a:t>
            </a:r>
            <a:endParaRPr lang="en-US" sz="3600" b="1">
              <a:solidFill>
                <a:srgbClr val="00B05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371600" y="1970088"/>
            <a:ext cx="152400" cy="22971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810000" y="3200400"/>
            <a:ext cx="228600" cy="1066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 flipH="1">
            <a:off x="6762751" y="1970088"/>
            <a:ext cx="188118" cy="22971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600200" y="5867400"/>
            <a:ext cx="54864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00B050"/>
                </a:solidFill>
              </a:rPr>
              <a:t>CC</a:t>
            </a:r>
            <a:r>
              <a:rPr lang="en-US" b="1">
                <a:solidFill>
                  <a:schemeClr val="accent1"/>
                </a:solidFill>
              </a:rPr>
              <a:t>T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chemeClr val="accent1"/>
                </a:solidFill>
              </a:rPr>
              <a:t>T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FFFF00"/>
                </a:solidFill>
              </a:rPr>
              <a:t>GGGG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FF0000"/>
                </a:solidFill>
              </a:rPr>
              <a:t>AA</a:t>
            </a:r>
            <a:r>
              <a:rPr lang="en-US" b="1">
                <a:solidFill>
                  <a:srgbClr val="FFFF00"/>
                </a:solidFill>
              </a:rPr>
              <a:t>G</a:t>
            </a:r>
            <a:r>
              <a:rPr lang="en-US" b="1">
                <a:solidFill>
                  <a:srgbClr val="00B0F0"/>
                </a:solidFill>
              </a:rPr>
              <a:t>T</a:t>
            </a:r>
            <a:r>
              <a:rPr lang="en-US" b="1">
                <a:solidFill>
                  <a:srgbClr val="00B050"/>
                </a:solidFill>
              </a:rPr>
              <a:t>C</a:t>
            </a:r>
            <a:r>
              <a:rPr lang="en-US" b="1">
                <a:solidFill>
                  <a:srgbClr val="00B0F0"/>
                </a:solidFill>
              </a:rPr>
              <a:t>TT</a:t>
            </a:r>
            <a:r>
              <a:rPr lang="en-US" b="1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47" name="Right Brace 46"/>
          <p:cNvSpPr/>
          <p:nvPr/>
        </p:nvSpPr>
        <p:spPr>
          <a:xfrm rot="5400000">
            <a:off x="4094956" y="1315243"/>
            <a:ext cx="838200" cy="8113713"/>
          </a:xfrm>
          <a:prstGeom prst="rightBrace">
            <a:avLst>
              <a:gd name="adj1" fmla="val 8333"/>
              <a:gd name="adj2" fmla="val 49838"/>
            </a:avLst>
          </a:prstGeom>
          <a:ln w="762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757488" y="590550"/>
            <a:ext cx="4219575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70C0"/>
                </a:solidFill>
              </a:rPr>
              <a:t>V</a:t>
            </a:r>
            <a:r>
              <a:rPr lang="en-US" sz="3600" dirty="0"/>
              <a:t> + </a:t>
            </a:r>
            <a:r>
              <a:rPr lang="en-US" sz="3600" b="1" dirty="0">
                <a:solidFill>
                  <a:srgbClr val="C00000"/>
                </a:solidFill>
              </a:rPr>
              <a:t>N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3600" dirty="0"/>
              <a:t> + </a:t>
            </a:r>
            <a:r>
              <a:rPr lang="en-US" sz="3600" b="1" dirty="0">
                <a:solidFill>
                  <a:srgbClr val="C00000"/>
                </a:solidFill>
              </a:rPr>
              <a:t>N’</a:t>
            </a:r>
            <a:r>
              <a:rPr lang="en-US" sz="3600" dirty="0"/>
              <a:t> + </a:t>
            </a:r>
            <a:r>
              <a:rPr lang="en-US" sz="3600" b="1" dirty="0">
                <a:solidFill>
                  <a:srgbClr val="00B050"/>
                </a:solidFill>
              </a:rPr>
              <a:t>J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8150" y="1907382"/>
            <a:ext cx="171450" cy="23598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382000" y="1882776"/>
            <a:ext cx="188913" cy="2384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648200" y="3200400"/>
            <a:ext cx="228600" cy="1066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1692"/>
            <a:ext cx="5354638" cy="555092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DNA Recombination</a:t>
            </a:r>
            <a:endParaRPr lang="en-A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6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4" grpId="0" animBg="1"/>
      <p:bldP spid="26" grpId="0" animBg="1"/>
      <p:bldP spid="27" grpId="0" animBg="1"/>
      <p:bldP spid="30" grpId="0"/>
      <p:bldP spid="31" grpId="0"/>
      <p:bldP spid="32" grpId="0"/>
      <p:bldP spid="33" grpId="0"/>
      <p:bldP spid="34" grpId="0"/>
      <p:bldP spid="35" grpId="0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Recombination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kern="1200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kern="1200" dirty="0">
                <a:solidFill>
                  <a:srgbClr val="1F497D"/>
                </a:solidFill>
                <a:latin typeface="Calibri"/>
              </a:rPr>
              <a:t>362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possible termini variations for 20 </a:t>
            </a:r>
            <a:r>
              <a:rPr lang="en-US" kern="1200" dirty="0" err="1">
                <a:solidFill>
                  <a:prstClr val="black"/>
                </a:solidFill>
                <a:latin typeface="Calibri"/>
              </a:rPr>
              <a:t>seqs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kern="1200" dirty="0">
                <a:solidFill>
                  <a:prstClr val="black"/>
                </a:solidFill>
                <a:latin typeface="Calibri"/>
              </a:rPr>
              <a:t>J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kern="1200" dirty="0">
                <a:solidFill>
                  <a:srgbClr val="1F497D"/>
                </a:solidFill>
                <a:latin typeface="Calibri"/>
              </a:rPr>
              <a:t>283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possible variations for 12 </a:t>
            </a:r>
            <a:r>
              <a:rPr lang="en-US" kern="1200" dirty="0" err="1">
                <a:solidFill>
                  <a:prstClr val="black"/>
                </a:solidFill>
                <a:latin typeface="Calibri"/>
              </a:rPr>
              <a:t>seqs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kern="1200" dirty="0">
                <a:solidFill>
                  <a:prstClr val="black"/>
                </a:solidFill>
                <a:latin typeface="Calibri"/>
              </a:rPr>
              <a:t>D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kern="1200" dirty="0">
                <a:solidFill>
                  <a:srgbClr val="1F497D"/>
                </a:solidFill>
                <a:latin typeface="Calibri"/>
              </a:rPr>
              <a:t>230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paths for DB1, </a:t>
            </a:r>
            <a:r>
              <a:rPr lang="en-US" kern="1200" dirty="0">
                <a:solidFill>
                  <a:srgbClr val="1F497D"/>
                </a:solidFill>
                <a:latin typeface="Calibri"/>
              </a:rPr>
              <a:t>275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paths for DB2)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kern="1200" dirty="0">
                <a:solidFill>
                  <a:prstClr val="black"/>
                </a:solidFill>
                <a:latin typeface="Calibri"/>
              </a:rPr>
              <a:t>N-Nucleotide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: 4</a:t>
            </a:r>
            <a:r>
              <a:rPr lang="en-US" kern="1200" baseline="30000" dirty="0">
                <a:solidFill>
                  <a:prstClr val="black"/>
                </a:solidFill>
                <a:latin typeface="Calibri"/>
              </a:rPr>
              <a:t>m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(m is length of ‘N’)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kern="1200" dirty="0">
                <a:solidFill>
                  <a:prstClr val="black"/>
                </a:solidFill>
                <a:latin typeface="Calibri"/>
              </a:rPr>
              <a:t>Possible Recombination Paths with m=10:</a:t>
            </a: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kern="1200" dirty="0">
                <a:solidFill>
                  <a:srgbClr val="1F497D"/>
                </a:solidFill>
                <a:latin typeface="Calibri"/>
              </a:rPr>
              <a:t>398,292,334,673,920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Peta-scale Computing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3200" dirty="0">
                <a:latin typeface="Calibri" pitchFamily="34" charset="0"/>
                <a:ea typeface="Calibri" pitchFamily="34" charset="0"/>
                <a:cs typeface="Calibri" pitchFamily="34" charset="0"/>
              </a:rPr>
              <a:t>Amenable to fine-grain parallelism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1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Prior studies have only explored sub-sets of recombinant repertoire</a:t>
            </a:r>
            <a:endParaRPr lang="en-US" b="1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0372-B300-4D04-B38F-008E370968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0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Recombination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0372-B300-4D04-B38F-008E370968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762000"/>
            <a:ext cx="6515100" cy="501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69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A6847A8-655F-44A2-8F13-025D6B5F4F32}" type="slidenum">
              <a:rPr lang="en-US" altLang="zh-CN" smtClean="0">
                <a:latin typeface="Tahoma" pitchFamily="34" charset="0"/>
              </a:rPr>
              <a:pPr eaLnBrk="1" hangingPunct="1"/>
              <a:t>8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905000"/>
          </a:xfrm>
        </p:spPr>
        <p:txBody>
          <a:bodyPr/>
          <a:lstStyle/>
          <a:p>
            <a:r>
              <a:rPr lang="en-US" sz="2400">
                <a:latin typeface="Calibri" pitchFamily="34" charset="0"/>
                <a:ea typeface="Calibri" pitchFamily="34" charset="0"/>
                <a:cs typeface="Calibri" pitchFamily="34" charset="0"/>
              </a:rPr>
              <a:t>Each thread generates a unique n-nucleotide</a:t>
            </a:r>
          </a:p>
          <a:p>
            <a:r>
              <a:rPr lang="en-US" sz="2400">
                <a:latin typeface="Calibri" pitchFamily="34" charset="0"/>
                <a:ea typeface="Calibri" pitchFamily="34" charset="0"/>
                <a:cs typeface="Calibri" pitchFamily="34" charset="0"/>
              </a:rPr>
              <a:t>Total threads launched is based on length of nucleotide: 4</a:t>
            </a:r>
            <a:r>
              <a:rPr lang="en-US" sz="2400" baseline="30000"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lang="en-US" sz="2400">
                <a:latin typeface="Calibri" pitchFamily="34" charset="0"/>
                <a:ea typeface="Calibri" pitchFamily="34" charset="0"/>
                <a:cs typeface="Calibri" pitchFamily="34" charset="0"/>
              </a:rPr>
              <a:t> threads (always divisible by warp-size when m &gt; 2)</a:t>
            </a:r>
          </a:p>
          <a:p>
            <a:r>
              <a:rPr lang="en-US" sz="2400">
                <a:latin typeface="Calibri" pitchFamily="34" charset="0"/>
                <a:ea typeface="Calibri" pitchFamily="34" charset="0"/>
                <a:cs typeface="Calibri" pitchFamily="34" charset="0"/>
              </a:rPr>
              <a:t>Each thread performs its own recombination with V, D, and J</a:t>
            </a:r>
          </a:p>
        </p:txBody>
      </p:sp>
      <p:pic>
        <p:nvPicPr>
          <p:cNvPr id="71685" name="Content Placeholder 3" descr="backup_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01661"/>
            <a:ext cx="640080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1692"/>
            <a:ext cx="5354638" cy="555092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DNA Recombination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" y="5486400"/>
            <a:ext cx="8001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/>
              <a:t>NVIDIA K20X using CUDA versus Serial Code running on an Xeon 2.83GHz.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                                 </a:t>
            </a:r>
            <a:r>
              <a:rPr lang="en-US" sz="2400" b="1" dirty="0">
                <a:solidFill>
                  <a:srgbClr val="FF0000"/>
                </a:solidFill>
              </a:rPr>
              <a:t>2.34 days vs 260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0420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636" name="Picture 4" descr="Panora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2"/>
          <a:stretch>
            <a:fillRect/>
          </a:stretch>
        </p:blipFill>
        <p:spPr bwMode="auto">
          <a:xfrm>
            <a:off x="0" y="60960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4800" b="1">
                <a:solidFill>
                  <a:srgbClr val="FFCC66"/>
                </a:solidFill>
                <a:ea typeface="宋体" panose="02010600030101010101" pitchFamily="2" charset="-122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51596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DECOM-CERDEC Slide Format_w instructions">
  <a:themeElements>
    <a:clrScheme name="1_RDECOM-CERDEC Slide Format_w instructions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RDECOM-CERDEC Slide Format_w instruction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RDECOM-CERDEC Slide Format_w instruction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DECOM-CERDEC Slide Format_w instruction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DECOM-CERDEC Slide Format_w instruction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DECOM-CERDEC Slide Format_w instruction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DECOM-CERDEC Slide Format_w instruction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DECOM-CERDEC Slide Format_w instruction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DECOM-CERDEC Slide Format_w instruction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18587</TotalTime>
  <Words>323</Words>
  <Application>Microsoft Office PowerPoint</Application>
  <PresentationFormat>On-screen Show (4:3)</PresentationFormat>
  <Paragraphs>73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Calibri</vt:lpstr>
      <vt:lpstr>Tahoma</vt:lpstr>
      <vt:lpstr>Times New Roman</vt:lpstr>
      <vt:lpstr>Wingdings</vt:lpstr>
      <vt:lpstr>Default Design</vt:lpstr>
      <vt:lpstr>1_RDECOM-CERDEC Slide Format_w instructions</vt:lpstr>
      <vt:lpstr>PowerPoint Presentation</vt:lpstr>
      <vt:lpstr>DNA Recombination</vt:lpstr>
      <vt:lpstr>DNA Recombination</vt:lpstr>
      <vt:lpstr>PowerPoint Presentation</vt:lpstr>
      <vt:lpstr>DNA Recombination</vt:lpstr>
      <vt:lpstr>DNA Recombination</vt:lpstr>
      <vt:lpstr>DNA Recombination</vt:lpstr>
      <vt:lpstr>DNA Recombination</vt:lpstr>
      <vt:lpstr>PowerPoint Presentation</vt:lpstr>
    </vt:vector>
  </TitlesOfParts>
  <Company>Booz Allen Hamilton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SCD</dc:title>
  <dc:creator>akoglu@email.arizona.edu</dc:creator>
  <cp:lastModifiedBy>Nukala, Sreevatsa - (snukala)</cp:lastModifiedBy>
  <cp:revision>424</cp:revision>
  <cp:lastPrinted>2011-03-30T21:53:40Z</cp:lastPrinted>
  <dcterms:created xsi:type="dcterms:W3CDTF">2008-06-27T21:32:11Z</dcterms:created>
  <dcterms:modified xsi:type="dcterms:W3CDTF">2020-07-25T01:02:20Z</dcterms:modified>
</cp:coreProperties>
</file>