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824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CC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65" autoAdjust="0"/>
    <p:restoredTop sz="94660"/>
  </p:normalViewPr>
  <p:slideViewPr>
    <p:cSldViewPr>
      <p:cViewPr>
        <p:scale>
          <a:sx n="40" d="100"/>
          <a:sy n="40" d="100"/>
        </p:scale>
        <p:origin x="-1200" y="3558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D2BCEF-21F1-4ED7-B82C-5019371F18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348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E256-884D-40FB-A88B-D78FF60E6BF6}" type="slidenum">
              <a:rPr lang="en-US" smtClean="0">
                <a:latin typeface="Arial" pitchFamily="34" charset="0"/>
              </a:rPr>
              <a:pPr/>
              <a:t>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639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3" y="13635038"/>
            <a:ext cx="27981275" cy="94075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5" y="24871363"/>
            <a:ext cx="23044150" cy="11217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1757363"/>
            <a:ext cx="29625925" cy="7315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38" y="10240963"/>
            <a:ext cx="29625925" cy="289671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5" y="1757363"/>
            <a:ext cx="7405688" cy="374507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38" y="1757363"/>
            <a:ext cx="22067837" cy="37450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1757363"/>
            <a:ext cx="29625925" cy="7315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6238" y="10240963"/>
            <a:ext cx="29625925" cy="289671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28203525"/>
            <a:ext cx="27981275" cy="87185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18602325"/>
            <a:ext cx="27981275" cy="960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1757363"/>
            <a:ext cx="29625925" cy="7315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10240963"/>
            <a:ext cx="14736762" cy="2896711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0" y="10240963"/>
            <a:ext cx="14736763" cy="2896711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1757363"/>
            <a:ext cx="29625925" cy="7315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8" y="9825038"/>
            <a:ext cx="14544675" cy="40941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8" y="13919200"/>
            <a:ext cx="14544675" cy="252888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5" y="9825038"/>
            <a:ext cx="14549438" cy="40941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5" y="13919200"/>
            <a:ext cx="14549438" cy="252888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1757363"/>
            <a:ext cx="29625925" cy="7315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1747838"/>
            <a:ext cx="10829925" cy="74374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3" y="1747838"/>
            <a:ext cx="18402300" cy="374602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9185275"/>
            <a:ext cx="10829925" cy="3002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0" y="30724475"/>
            <a:ext cx="19751675" cy="36258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0" y="3921125"/>
            <a:ext cx="19751675" cy="26335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0" y="34350325"/>
            <a:ext cx="19751675" cy="5151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blackGray">
          <a:xfrm>
            <a:off x="0" y="4037013"/>
            <a:ext cx="32918400" cy="382587"/>
          </a:xfrm>
          <a:prstGeom prst="rect">
            <a:avLst/>
          </a:prstGeom>
          <a:solidFill>
            <a:srgbClr val="CC0033"/>
          </a:solidFill>
          <a:ln w="9525">
            <a:solidFill>
              <a:srgbClr val="CC00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179888">
              <a:defRPr/>
            </a:pPr>
            <a:endParaRPr lang="en-US" sz="8200">
              <a:solidFill>
                <a:srgbClr val="006300"/>
              </a:solidFill>
              <a:latin typeface="Arial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blackGray">
          <a:xfrm>
            <a:off x="0" y="40654288"/>
            <a:ext cx="32918400" cy="192024"/>
          </a:xfrm>
          <a:prstGeom prst="rect">
            <a:avLst/>
          </a:prstGeom>
          <a:solidFill>
            <a:srgbClr val="CC0033"/>
          </a:solidFill>
          <a:ln w="9525">
            <a:solidFill>
              <a:srgbClr val="CC00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179888">
              <a:defRPr/>
            </a:pPr>
            <a:endParaRPr lang="en-US" sz="8200">
              <a:solidFill>
                <a:srgbClr val="006300"/>
              </a:solidFill>
              <a:latin typeface="Arial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228600" y="41698645"/>
            <a:ext cx="112776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179888">
              <a:defRPr/>
            </a:pPr>
            <a:r>
              <a:rPr lang="en-US" sz="4400" dirty="0" smtClean="0">
                <a:latin typeface="Myriad Pro" pitchFamily="34" charset="0"/>
              </a:rPr>
              <a:t>Reconfigurable Computing </a:t>
            </a:r>
          </a:p>
          <a:p>
            <a:pPr defTabSz="4179888">
              <a:defRPr/>
            </a:pPr>
            <a:r>
              <a:rPr lang="en-US" sz="4400" dirty="0" smtClean="0">
                <a:latin typeface="Myriad Pro" pitchFamily="34" charset="0"/>
              </a:rPr>
              <a:t>Laboratory</a:t>
            </a:r>
            <a:endParaRPr lang="en-US" sz="4400" dirty="0">
              <a:latin typeface="Myriad Pro" pitchFamily="34" charset="0"/>
            </a:endParaRPr>
          </a:p>
        </p:txBody>
      </p:sp>
      <p:pic>
        <p:nvPicPr>
          <p:cNvPr id="1028" name="Picture 4" descr="C:\Users\CAC\Desktop\Newsletter\Pictures\LogoUA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0" y="41687759"/>
            <a:ext cx="4992286" cy="118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9"/>
          <p:cNvSpPr>
            <a:spLocks noChangeArrowheads="1"/>
          </p:cNvSpPr>
          <p:nvPr userDrawn="1"/>
        </p:nvSpPr>
        <p:spPr bwMode="blackGray">
          <a:xfrm>
            <a:off x="0" y="40462200"/>
            <a:ext cx="32918400" cy="192024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179888">
              <a:defRPr/>
            </a:pPr>
            <a:endParaRPr lang="en-US" sz="8200">
              <a:solidFill>
                <a:srgbClr val="006300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2pPr>
      <a:lvl3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3pPr>
      <a:lvl4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4pPr>
      <a:lvl5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9pPr>
    </p:titleStyle>
    <p:bodyStyle>
      <a:lvl1pPr marL="1646238" indent="-1646238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eaLnBrk="0" fontAlgn="base" hangingPunct="0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</a:defRPr>
      </a:lvl2pPr>
      <a:lvl3pPr marL="5486400" indent="-1096963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</a:defRPr>
      </a:lvl3pPr>
      <a:lvl4pPr marL="7680325" indent="-1096963" algn="l" defTabSz="4389438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838" indent="-1096963" algn="l" defTabSz="4389438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hyperlink" Target="mailto:tavakoliyazdi@email.Arizona.edu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6.png"/><Relationship Id="rId5" Type="http://schemas.openxmlformats.org/officeDocument/2006/relationships/hyperlink" Target="mailto:akoglu@amail.Arizona.edu" TargetMode="External"/><Relationship Id="rId10" Type="http://schemas.openxmlformats.org/officeDocument/2006/relationships/image" Target="../media/image5.emf"/><Relationship Id="rId4" Type="http://schemas.openxmlformats.org/officeDocument/2006/relationships/hyperlink" Target="mailto:buntzman@email.Arizona.edu" TargetMode="External"/><Relationship Id="rId9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9"/>
          <p:cNvSpPr>
            <a:spLocks noChangeShapeType="1"/>
          </p:cNvSpPr>
          <p:nvPr/>
        </p:nvSpPr>
        <p:spPr bwMode="auto">
          <a:xfrm>
            <a:off x="18899188" y="6257925"/>
            <a:ext cx="29946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Text Box 76"/>
          <p:cNvSpPr txBox="1">
            <a:spLocks noChangeArrowheads="1"/>
          </p:cNvSpPr>
          <p:nvPr/>
        </p:nvSpPr>
        <p:spPr bwMode="auto">
          <a:xfrm>
            <a:off x="3810000" y="381000"/>
            <a:ext cx="2618071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746125" eaLnBrk="0" hangingPunct="0"/>
            <a:r>
              <a:rPr lang="en-US" sz="6000" b="1" dirty="0">
                <a:solidFill>
                  <a:schemeClr val="tx2"/>
                </a:solidFill>
              </a:rPr>
              <a:t>TCRβ Repertoire </a:t>
            </a:r>
            <a:r>
              <a:rPr lang="en-US" sz="6000" b="1" dirty="0" smtClean="0">
                <a:solidFill>
                  <a:schemeClr val="tx2"/>
                </a:solidFill>
              </a:rPr>
              <a:t>Reconstruction Through GPU-Based Implementations</a:t>
            </a:r>
            <a:endParaRPr lang="en-US" sz="6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2" name="Text Box 77"/>
              <p:cNvSpPr txBox="1">
                <a:spLocks noChangeArrowheads="1"/>
              </p:cNvSpPr>
              <p:nvPr/>
            </p:nvSpPr>
            <p:spPr bwMode="auto">
              <a:xfrm>
                <a:off x="685800" y="1787999"/>
                <a:ext cx="31927800" cy="22467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137160">
                <a:spAutoFit/>
              </a:bodyPr>
              <a:lstStyle/>
              <a:p>
                <a:pPr algn="ctr" defTabSz="4179888">
                  <a:spcBef>
                    <a:spcPct val="500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 smtClean="0">
                            <a:latin typeface="Cambria Math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44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Elnaz</m:t>
                        </m:r>
                        <m:r>
                          <a:rPr lang="en-US" sz="44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4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Tavakoli</m:t>
                        </m:r>
                        <m:r>
                          <a:rPr lang="en-US" sz="44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4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Yazdi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sz="4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p>
                      <m:sSupPr>
                        <m:ctrlPr>
                          <a:rPr lang="en-US" sz="4400" i="1" smtClean="0">
                            <a:latin typeface="Cambria Math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4400" i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Adam</m:t>
                        </m:r>
                        <m:r>
                          <a:rPr lang="en-US" sz="4400" i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400" i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Buntzman</m:t>
                        </m:r>
                      </m:e>
                      <m:sup>
                        <m:r>
                          <a:rPr lang="en-US" sz="4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ŧ</m:t>
                        </m:r>
                      </m:sup>
                    </m:sSup>
                  </m:oMath>
                </a14:m>
                <a:r>
                  <a:rPr lang="en-US" sz="4400" dirty="0" smtClean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latin typeface="Cambria Math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44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Ali</m:t>
                        </m:r>
                        <m:r>
                          <a:rPr lang="en-US" sz="44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4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Akoglu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4400" dirty="0" smtClean="0">
                  <a:latin typeface="+mj-lt"/>
                  <a:cs typeface="Calibri" panose="020F0502020204030204" pitchFamily="34" charset="0"/>
                </a:endParaRPr>
              </a:p>
              <a:p>
                <a:pPr algn="ctr" defTabSz="4179888">
                  <a:spcBef>
                    <a:spcPct val="50000"/>
                  </a:spcBef>
                </a:pPr>
                <a:r>
                  <a:rPr lang="en-US" sz="3200" dirty="0" smtClean="0"/>
                  <a:t>* Department of Electrical and Computer Engineering University of Arizona 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ŧ </m:t>
                    </m:r>
                  </m:oMath>
                </a14:m>
                <a:r>
                  <a:rPr lang="en-US" sz="3200" dirty="0" smtClean="0"/>
                  <a:t>BIO</a:t>
                </a:r>
                <a:r>
                  <a:rPr lang="en-US" sz="3200" dirty="0"/>
                  <a:t>5</a:t>
                </a:r>
                <a:r>
                  <a:rPr lang="en-US" sz="3200" dirty="0" smtClean="0"/>
                  <a:t> Institute University </a:t>
                </a:r>
                <a:r>
                  <a:rPr lang="en-US" sz="3200" dirty="0" smtClean="0"/>
                  <a:t>of Arizona</a:t>
                </a:r>
              </a:p>
              <a:p>
                <a:pPr algn="ctr" defTabSz="4179888">
                  <a:spcBef>
                    <a:spcPct val="50000"/>
                  </a:spcBef>
                </a:pPr>
                <a:r>
                  <a:rPr lang="en-US" sz="3200" dirty="0" smtClean="0"/>
                  <a:t>Emails: </a:t>
                </a:r>
                <a:r>
                  <a:rPr lang="en-US" sz="3200" dirty="0" smtClean="0">
                    <a:hlinkClick r:id="rId3"/>
                  </a:rPr>
                  <a:t>tavakoliyazdi@email.Arizona.edu</a:t>
                </a:r>
                <a:r>
                  <a:rPr lang="en-US" sz="3200" dirty="0" smtClean="0"/>
                  <a:t>, </a:t>
                </a:r>
                <a:r>
                  <a:rPr lang="en-US" sz="3200" dirty="0" smtClean="0">
                    <a:hlinkClick r:id="rId4"/>
                  </a:rPr>
                  <a:t>buntzman@email.Arizona.edu</a:t>
                </a:r>
                <a:r>
                  <a:rPr lang="en-US" sz="3200" dirty="0" smtClean="0"/>
                  <a:t>, </a:t>
                </a:r>
                <a:r>
                  <a:rPr lang="en-US" sz="3200" dirty="0" smtClean="0">
                    <a:hlinkClick r:id="rId5"/>
                  </a:rPr>
                  <a:t>akoglu@amail.Arizona.edu</a:t>
                </a:r>
                <a:r>
                  <a:rPr lang="en-US" sz="3200" dirty="0" smtClean="0"/>
                  <a:t> </a:t>
                </a:r>
                <a:endParaRPr lang="en-US" sz="3200" dirty="0"/>
              </a:p>
            </p:txBody>
          </p:sp>
        </mc:Choice>
        <mc:Fallback>
          <p:sp>
            <p:nvSpPr>
              <p:cNvPr id="2052" name="Text 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787999"/>
                <a:ext cx="31927800" cy="2246769"/>
              </a:xfrm>
              <a:prstGeom prst="rect">
                <a:avLst/>
              </a:prstGeom>
              <a:blipFill rotWithShape="1">
                <a:blip r:embed="rId6"/>
                <a:stretch>
                  <a:fillRect t="-5691" b="-785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5" name="Text Box 88"/>
          <p:cNvSpPr txBox="1">
            <a:spLocks noChangeArrowheads="1"/>
          </p:cNvSpPr>
          <p:nvPr/>
        </p:nvSpPr>
        <p:spPr bwMode="auto">
          <a:xfrm>
            <a:off x="12801600" y="4724400"/>
            <a:ext cx="19278600" cy="895091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4179888" eaLnBrk="0" hangingPunct="0"/>
            <a:r>
              <a:rPr lang="en-US" sz="4000" dirty="0" smtClean="0">
                <a:solidFill>
                  <a:schemeClr val="bg1"/>
                </a:solidFill>
              </a:rPr>
              <a:t>V(D)J Recombination Process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069" name="Text Box 88"/>
          <p:cNvSpPr txBox="1">
            <a:spLocks noChangeArrowheads="1"/>
          </p:cNvSpPr>
          <p:nvPr/>
        </p:nvSpPr>
        <p:spPr bwMode="auto">
          <a:xfrm>
            <a:off x="13106400" y="27405390"/>
            <a:ext cx="18852833" cy="838200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4179888" eaLnBrk="0" hangingPunct="0"/>
            <a:r>
              <a:rPr lang="en-US" sz="4000" dirty="0" smtClean="0">
                <a:solidFill>
                  <a:schemeClr val="bg1"/>
                </a:solidFill>
              </a:rPr>
              <a:t>Comparison of Different Implementations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7" name="Text Box 82"/>
          <p:cNvSpPr txBox="1">
            <a:spLocks noChangeArrowheads="1"/>
          </p:cNvSpPr>
          <p:nvPr/>
        </p:nvSpPr>
        <p:spPr bwMode="auto">
          <a:xfrm>
            <a:off x="685800" y="4724400"/>
            <a:ext cx="11887200" cy="877887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4179888"/>
            <a:r>
              <a:rPr lang="en-US" sz="4000" dirty="0" smtClean="0">
                <a:solidFill>
                  <a:schemeClr val="bg1"/>
                </a:solidFill>
              </a:rPr>
              <a:t>Problem Description</a:t>
            </a:r>
            <a:endParaRPr lang="en-US" sz="4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0"/>
              <p:cNvSpPr txBox="1">
                <a:spLocks noChangeArrowheads="1"/>
              </p:cNvSpPr>
              <p:nvPr/>
            </p:nvSpPr>
            <p:spPr bwMode="auto">
              <a:xfrm>
                <a:off x="533399" y="5964501"/>
                <a:ext cx="11658601" cy="13219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65289" tIns="32644" rIns="65289" bIns="32644">
                <a:spAutoFit/>
              </a:bodyPr>
              <a:lstStyle/>
              <a:p>
                <a:pPr marL="1109663" lvl="2" indent="-457200" algn="just" defTabSz="652463">
                  <a:spcBef>
                    <a:spcPct val="20000"/>
                  </a:spcBef>
                  <a:buClr>
                    <a:srgbClr val="003366"/>
                  </a:buClr>
                  <a:buSzPct val="75000"/>
                  <a:buFont typeface="Wingdings" pitchFamily="2" charset="2"/>
                  <a:buChar char="n"/>
                </a:pPr>
                <a:r>
                  <a:rPr lang="en-US" sz="4000" dirty="0" smtClean="0"/>
                  <a:t>Immune system </a:t>
                </a:r>
                <a:r>
                  <a:rPr lang="en-US" sz="4000" dirty="0"/>
                  <a:t>of jawed vertebrates </a:t>
                </a:r>
                <a:r>
                  <a:rPr lang="en-US" sz="4000" dirty="0" smtClean="0"/>
                  <a:t>depends on  the diversity of antigen receptors such as, immunoglobulins and T-cell </a:t>
                </a:r>
                <a:r>
                  <a:rPr lang="en-US" sz="4000" dirty="0"/>
                  <a:t>receptors (TCRs</a:t>
                </a:r>
                <a:r>
                  <a:rPr lang="en-US" sz="4000" dirty="0" smtClean="0"/>
                  <a:t>)</a:t>
                </a:r>
              </a:p>
              <a:p>
                <a:pPr marL="1109663" lvl="2" indent="-457200" algn="just" defTabSz="652463">
                  <a:spcBef>
                    <a:spcPct val="20000"/>
                  </a:spcBef>
                  <a:buClr>
                    <a:srgbClr val="003366"/>
                  </a:buClr>
                  <a:buSzPct val="75000"/>
                  <a:buFont typeface="Wingdings" pitchFamily="2" charset="2"/>
                  <a:buChar char="n"/>
                </a:pPr>
                <a:r>
                  <a:rPr lang="en-US" sz="4000" dirty="0" smtClean="0"/>
                  <a:t>V(D)J recombination process is a central mechanism to generate diverse repertoire of TCRs</a:t>
                </a:r>
              </a:p>
              <a:p>
                <a:pPr marL="1109663" lvl="2" indent="-457200" algn="just" defTabSz="652463">
                  <a:spcBef>
                    <a:spcPct val="20000"/>
                  </a:spcBef>
                  <a:buClr>
                    <a:srgbClr val="003366"/>
                  </a:buClr>
                  <a:buSzPct val="75000"/>
                  <a:buFont typeface="Wingdings" pitchFamily="2" charset="2"/>
                  <a:buChar char="n"/>
                </a:pPr>
                <a:r>
                  <a:rPr lang="en-US" sz="4000" dirty="0" smtClean="0"/>
                  <a:t>Modeling TCR repertoire helps immunologist to study fundamental questions:</a:t>
                </a:r>
              </a:p>
              <a:p>
                <a:pPr marL="1681163" lvl="3" indent="-571500" algn="just" defTabSz="652463">
                  <a:spcBef>
                    <a:spcPct val="20000"/>
                  </a:spcBef>
                  <a:buClr>
                    <a:srgbClr val="003366"/>
                  </a:buClr>
                  <a:buSzPct val="75000"/>
                  <a:buFont typeface="Wingdings" panose="05000000000000000000" pitchFamily="2" charset="2"/>
                  <a:buChar char="Ø"/>
                </a:pPr>
                <a:r>
                  <a:rPr lang="en-US" sz="3200" dirty="0" smtClean="0"/>
                  <a:t>What </a:t>
                </a:r>
                <a:r>
                  <a:rPr lang="en-US" sz="3200" dirty="0"/>
                  <a:t>is the real size of the TCR</a:t>
                </a:r>
                <a:r>
                  <a:rPr lang="en-US" sz="3200" i="1" dirty="0"/>
                  <a:t>β </a:t>
                </a:r>
                <a:r>
                  <a:rPr lang="en-US" sz="3200" dirty="0"/>
                  <a:t>repertoire?</a:t>
                </a:r>
              </a:p>
              <a:p>
                <a:pPr marL="1681163" lvl="3" indent="-571500" algn="just" defTabSz="652463">
                  <a:spcBef>
                    <a:spcPct val="20000"/>
                  </a:spcBef>
                  <a:buClr>
                    <a:srgbClr val="003366"/>
                  </a:buClr>
                  <a:buSzPct val="75000"/>
                  <a:buFont typeface="Wingdings" panose="05000000000000000000" pitchFamily="2" charset="2"/>
                  <a:buChar char="Ø"/>
                </a:pPr>
                <a:r>
                  <a:rPr lang="en-US" sz="3200" dirty="0"/>
                  <a:t>What is the repercussion of immune system to different antigens</a:t>
                </a:r>
                <a:r>
                  <a:rPr lang="en-US" sz="3200" dirty="0" smtClean="0"/>
                  <a:t>?</a:t>
                </a:r>
              </a:p>
              <a:p>
                <a:pPr marL="1681163" lvl="3" indent="-571500" algn="just" defTabSz="652463">
                  <a:spcBef>
                    <a:spcPct val="20000"/>
                  </a:spcBef>
                  <a:buClr>
                    <a:srgbClr val="003366"/>
                  </a:buClr>
                  <a:buSzPct val="75000"/>
                  <a:buFont typeface="Wingdings" panose="05000000000000000000" pitchFamily="2" charset="2"/>
                  <a:buChar char="Ø"/>
                </a:pPr>
                <a:r>
                  <a:rPr lang="en-US" sz="3200" dirty="0" smtClean="0"/>
                  <a:t>What can we say about the frequency distribution of various TCR sequences?</a:t>
                </a:r>
                <a:endParaRPr lang="en-US" sz="3200" dirty="0"/>
              </a:p>
              <a:p>
                <a:pPr marL="1681163" lvl="3" indent="-571500" algn="just" defTabSz="652463">
                  <a:spcBef>
                    <a:spcPct val="20000"/>
                  </a:spcBef>
                  <a:buClr>
                    <a:srgbClr val="003366"/>
                  </a:buClr>
                  <a:buSzPct val="75000"/>
                  <a:buFont typeface="Wingdings" panose="05000000000000000000" pitchFamily="2" charset="2"/>
                  <a:buChar char="Ø"/>
                </a:pPr>
                <a:r>
                  <a:rPr lang="en-US" sz="3200" dirty="0" smtClean="0"/>
                  <a:t>Why </a:t>
                </a:r>
                <a:r>
                  <a:rPr lang="en-US" sz="3200" dirty="0"/>
                  <a:t>do we see some TCRβ clones reappear in many individuals, when their observance across individuals is statistically unlikely?</a:t>
                </a:r>
                <a:endParaRPr lang="en-US" sz="3200" dirty="0" smtClean="0"/>
              </a:p>
              <a:p>
                <a:pPr marL="1109663" lvl="2" indent="-457200" algn="just" defTabSz="652463">
                  <a:spcBef>
                    <a:spcPct val="20000"/>
                  </a:spcBef>
                  <a:buClr>
                    <a:srgbClr val="003366"/>
                  </a:buClr>
                  <a:buSzPct val="75000"/>
                  <a:buFont typeface="Wingdings" pitchFamily="2" charset="2"/>
                  <a:buChar char="n"/>
                </a:pPr>
                <a:r>
                  <a:rPr lang="en-US" sz="4000" dirty="0" smtClean="0"/>
                  <a:t>Challenge </a:t>
                </a:r>
              </a:p>
              <a:p>
                <a:pPr marL="1681163" lvl="3" indent="-571500" algn="just" defTabSz="652463">
                  <a:spcBef>
                    <a:spcPct val="20000"/>
                  </a:spcBef>
                  <a:buClr>
                    <a:srgbClr val="003366"/>
                  </a:buClr>
                  <a:buSzPct val="75000"/>
                  <a:buFont typeface="Wingdings" panose="05000000000000000000" pitchFamily="2" charset="2"/>
                  <a:buChar char="Ø"/>
                </a:pPr>
                <a:r>
                  <a:rPr lang="en-US" sz="4000" dirty="0" smtClean="0"/>
                  <a:t>Massive scale of data processing</a:t>
                </a:r>
              </a:p>
              <a:p>
                <a:pPr marL="2138363" lvl="4" indent="-571500" algn="just" defTabSz="652463">
                  <a:spcBef>
                    <a:spcPct val="20000"/>
                  </a:spcBef>
                  <a:buClr>
                    <a:srgbClr val="003366"/>
                  </a:buClr>
                  <a:buSzPct val="75000"/>
                  <a:buFont typeface="Wingdings" panose="05000000000000000000" pitchFamily="2" charset="2"/>
                  <a:buChar char="ü"/>
                </a:pPr>
                <a:r>
                  <a:rPr lang="en-US" sz="3200" dirty="0" smtClean="0"/>
                  <a:t>The </a:t>
                </a:r>
                <a:r>
                  <a:rPr lang="en-US" sz="3200" dirty="0"/>
                  <a:t>potential TCR </a:t>
                </a:r>
                <a:r>
                  <a:rPr lang="en-US" sz="3200" dirty="0" smtClean="0"/>
                  <a:t>repertoire in mice </a:t>
                </a:r>
                <a:r>
                  <a:rPr lang="en-US" sz="3200" dirty="0"/>
                  <a:t>contains more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  <a:r>
                  <a:rPr lang="en-US" sz="3200" dirty="0" smtClean="0"/>
                  <a:t>sequences</a:t>
                </a:r>
              </a:p>
              <a:p>
                <a:pPr marL="2138363" lvl="4" indent="-571500" algn="just" defTabSz="652463">
                  <a:spcBef>
                    <a:spcPct val="20000"/>
                  </a:spcBef>
                  <a:buClr>
                    <a:srgbClr val="003366"/>
                  </a:buClr>
                  <a:buSzPct val="75000"/>
                  <a:buFont typeface="Wingdings" panose="05000000000000000000" pitchFamily="2" charset="2"/>
                  <a:buChar char="ü"/>
                </a:pPr>
                <a:r>
                  <a:rPr lang="en-US" sz="3200" dirty="0" smtClean="0"/>
                  <a:t>The total number of paths exhausted to generate all the sequences is more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en-US" sz="3200" dirty="0" smtClean="0"/>
              </a:p>
            </p:txBody>
          </p:sp>
        </mc:Choice>
        <mc:Fallback xmlns="">
          <p:sp>
            <p:nvSpPr>
              <p:cNvPr id="30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399" y="5964501"/>
                <a:ext cx="11658601" cy="13219783"/>
              </a:xfrm>
              <a:prstGeom prst="rect">
                <a:avLst/>
              </a:prstGeom>
              <a:blipFill>
                <a:blip r:embed="rId7"/>
                <a:stretch>
                  <a:fillRect t="-922" r="-2091" b="-64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795184" y="20323222"/>
            <a:ext cx="11587316" cy="66646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32644" rIns="63995" bIns="32644">
            <a:spAutoFit/>
          </a:bodyPr>
          <a:lstStyle/>
          <a:p>
            <a:pPr marL="1109663" lvl="2" indent="-457200" algn="just" defTabSz="652463" eaLnBrk="0" hangingPunct="0">
              <a:spcBef>
                <a:spcPct val="20000"/>
              </a:spcBef>
              <a:buClr>
                <a:srgbClr val="003366"/>
              </a:buClr>
              <a:buSzPct val="75000"/>
              <a:buFont typeface="Wingdings" pitchFamily="2" charset="2"/>
              <a:buChar char="n"/>
            </a:pPr>
            <a:r>
              <a:rPr lang="en-US" sz="4000" dirty="0" smtClean="0"/>
              <a:t>We implement the DNA recombination algorithm through the graphics processing unit (GPU) using the CUDA programming environment </a:t>
            </a:r>
          </a:p>
          <a:p>
            <a:pPr marL="1109663" lvl="2" indent="-457200" algn="just" defTabSz="652463" eaLnBrk="0" hangingPunct="0">
              <a:spcBef>
                <a:spcPct val="20000"/>
              </a:spcBef>
              <a:buClr>
                <a:srgbClr val="003366"/>
              </a:buClr>
              <a:buSzPct val="75000"/>
              <a:buFont typeface="Wingdings" pitchFamily="2" charset="2"/>
              <a:buChar char="n"/>
            </a:pPr>
            <a:r>
              <a:rPr lang="en-US" sz="4000" dirty="0" smtClean="0"/>
              <a:t>We exploit two optimization techniques to improve the performance of  GPU baseline implementation</a:t>
            </a:r>
          </a:p>
          <a:p>
            <a:pPr marL="1681163" lvl="3" indent="-571500" defTabSz="652463" eaLnBrk="0" hangingPunct="0">
              <a:spcBef>
                <a:spcPct val="2000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3200" dirty="0" smtClean="0"/>
              <a:t>We take advantages of Open MPI to launch Multiple GPUs for data operations</a:t>
            </a:r>
          </a:p>
          <a:p>
            <a:pPr marL="1681163" lvl="3" indent="-571500" defTabSz="652463" eaLnBrk="0" hangingPunct="0">
              <a:spcBef>
                <a:spcPct val="2000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3200" dirty="0" smtClean="0"/>
              <a:t>We Perform bit-wise operations in the recombination process</a:t>
            </a:r>
          </a:p>
        </p:txBody>
      </p:sp>
      <p:sp>
        <p:nvSpPr>
          <p:cNvPr id="34" name="Text Box 92"/>
          <p:cNvSpPr txBox="1">
            <a:spLocks noChangeArrowheads="1"/>
          </p:cNvSpPr>
          <p:nvPr/>
        </p:nvSpPr>
        <p:spPr bwMode="auto">
          <a:xfrm>
            <a:off x="1299865" y="19215477"/>
            <a:ext cx="11353800" cy="782637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4179888"/>
            <a:r>
              <a:rPr lang="en-US" sz="4000" dirty="0" smtClean="0">
                <a:solidFill>
                  <a:schemeClr val="bg1"/>
                </a:solidFill>
              </a:rPr>
              <a:t>Approaches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4967" y="6293200"/>
            <a:ext cx="18808901" cy="1096768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12806065" y="17413288"/>
            <a:ext cx="19274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Brief view of the </a:t>
            </a:r>
            <a:r>
              <a:rPr lang="en-US" sz="2400" i="1" dirty="0" smtClean="0"/>
              <a:t>V </a:t>
            </a:r>
            <a:r>
              <a:rPr lang="en-US" sz="2400" dirty="0"/>
              <a:t>(</a:t>
            </a:r>
            <a:r>
              <a:rPr lang="en-US" sz="2400" i="1" dirty="0"/>
              <a:t>D</a:t>
            </a:r>
            <a:r>
              <a:rPr lang="en-US" sz="2400" dirty="0"/>
              <a:t>)</a:t>
            </a:r>
            <a:r>
              <a:rPr lang="en-US" sz="2400" i="1" dirty="0"/>
              <a:t>J </a:t>
            </a:r>
            <a:r>
              <a:rPr lang="en-US" sz="2400" dirty="0"/>
              <a:t>recombination process. The figure shows p-nucleotide formation with length one for </a:t>
            </a:r>
            <a:r>
              <a:rPr lang="en-US" sz="2400" i="1" dirty="0"/>
              <a:t>V </a:t>
            </a:r>
            <a:r>
              <a:rPr lang="en-US" sz="2400" i="1" dirty="0" smtClean="0"/>
              <a:t>- </a:t>
            </a:r>
            <a:r>
              <a:rPr lang="en-US" sz="2400" dirty="0" smtClean="0"/>
              <a:t>gene </a:t>
            </a:r>
            <a:r>
              <a:rPr lang="en-US" sz="2400" dirty="0"/>
              <a:t>termini, two for left side of </a:t>
            </a:r>
            <a:r>
              <a:rPr lang="en-US" sz="2400" i="1" dirty="0"/>
              <a:t>D- </a:t>
            </a:r>
            <a:r>
              <a:rPr lang="en-US" sz="2400" dirty="0"/>
              <a:t>gene termini, four for right side of </a:t>
            </a:r>
            <a:r>
              <a:rPr lang="en-US" sz="2400" i="1" dirty="0"/>
              <a:t>D- </a:t>
            </a:r>
            <a:r>
              <a:rPr lang="en-US" sz="2400" dirty="0"/>
              <a:t>gene termini and four for </a:t>
            </a:r>
            <a:r>
              <a:rPr lang="en-US" sz="2400" i="1" dirty="0"/>
              <a:t>J- </a:t>
            </a:r>
            <a:r>
              <a:rPr lang="en-US" sz="2400" dirty="0"/>
              <a:t>gene termini </a:t>
            </a:r>
            <a:r>
              <a:rPr lang="en-US" sz="2400" dirty="0" smtClean="0"/>
              <a:t>in step </a:t>
            </a:r>
            <a:r>
              <a:rPr lang="en-US" sz="2400" dirty="0"/>
              <a:t>one. Example depicts elimination of one nucleotide on </a:t>
            </a:r>
            <a:r>
              <a:rPr lang="en-US" sz="2400" dirty="0" smtClean="0"/>
              <a:t>the </a:t>
            </a:r>
            <a:r>
              <a:rPr lang="en-US" sz="2400" i="1" dirty="0" smtClean="0"/>
              <a:t>V-</a:t>
            </a:r>
            <a:r>
              <a:rPr lang="en-US" sz="2400" dirty="0" smtClean="0"/>
              <a:t>gene termini, three </a:t>
            </a:r>
            <a:r>
              <a:rPr lang="en-US" sz="2400" dirty="0"/>
              <a:t>nucleotides on both side of the </a:t>
            </a:r>
            <a:r>
              <a:rPr lang="en-US" sz="2400" i="1" dirty="0" smtClean="0"/>
              <a:t>D-</a:t>
            </a:r>
            <a:r>
              <a:rPr lang="en-US" sz="2400" dirty="0" smtClean="0"/>
              <a:t>gene </a:t>
            </a:r>
            <a:r>
              <a:rPr lang="en-US" sz="2400" dirty="0"/>
              <a:t>and two nucleotides on </a:t>
            </a:r>
            <a:r>
              <a:rPr lang="en-US" sz="2400" i="1" dirty="0"/>
              <a:t>J- </a:t>
            </a:r>
            <a:r>
              <a:rPr lang="en-US" sz="2400" dirty="0"/>
              <a:t>gene termini.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7" name="Text Box 92"/>
          <p:cNvSpPr txBox="1">
            <a:spLocks noChangeArrowheads="1"/>
          </p:cNvSpPr>
          <p:nvPr/>
        </p:nvSpPr>
        <p:spPr bwMode="auto">
          <a:xfrm>
            <a:off x="13074967" y="19215477"/>
            <a:ext cx="9175433" cy="782637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4179888"/>
            <a:r>
              <a:rPr lang="en-US" sz="4000" dirty="0" smtClean="0">
                <a:solidFill>
                  <a:schemeClr val="bg1"/>
                </a:solidFill>
              </a:rPr>
              <a:t>DNA Recombination Algorithm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438" y="20255430"/>
            <a:ext cx="7225893" cy="65582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4" name="Text Box 92"/>
          <p:cNvSpPr txBox="1">
            <a:spLocks noChangeArrowheads="1"/>
          </p:cNvSpPr>
          <p:nvPr/>
        </p:nvSpPr>
        <p:spPr bwMode="auto">
          <a:xfrm>
            <a:off x="22676167" y="19202400"/>
            <a:ext cx="9207701" cy="782637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4179888"/>
            <a:r>
              <a:rPr lang="en-US" sz="4000" dirty="0" smtClean="0">
                <a:solidFill>
                  <a:schemeClr val="bg1"/>
                </a:solidFill>
              </a:rPr>
              <a:t>GPU Hardware Architecture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240461" y="20303366"/>
            <a:ext cx="8079111" cy="65100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TextBox 23"/>
          <p:cNvSpPr txBox="1"/>
          <p:nvPr/>
        </p:nvSpPr>
        <p:spPr>
          <a:xfrm>
            <a:off x="23164800" y="26831012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K20x GPU architecture</a:t>
            </a:r>
            <a:endParaRPr lang="en-US" sz="2400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7989"/>
              </p:ext>
            </p:extLst>
          </p:nvPr>
        </p:nvGraphicFramePr>
        <p:xfrm>
          <a:off x="13118372" y="28473384"/>
          <a:ext cx="18765496" cy="96657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1606">
                  <a:extLst>
                    <a:ext uri="{9D8B030D-6E8A-4147-A177-3AD203B41FA5}">
                      <a16:colId xmlns="" xmlns:a16="http://schemas.microsoft.com/office/drawing/2014/main" val="905364432"/>
                    </a:ext>
                  </a:extLst>
                </a:gridCol>
                <a:gridCol w="4057894">
                  <a:extLst>
                    <a:ext uri="{9D8B030D-6E8A-4147-A177-3AD203B41FA5}">
                      <a16:colId xmlns="" xmlns:a16="http://schemas.microsoft.com/office/drawing/2014/main" val="2323930565"/>
                    </a:ext>
                  </a:extLst>
                </a:gridCol>
                <a:gridCol w="3907432">
                  <a:extLst>
                    <a:ext uri="{9D8B030D-6E8A-4147-A177-3AD203B41FA5}">
                      <a16:colId xmlns="" xmlns:a16="http://schemas.microsoft.com/office/drawing/2014/main" val="636538242"/>
                    </a:ext>
                  </a:extLst>
                </a:gridCol>
                <a:gridCol w="4190496">
                  <a:extLst>
                    <a:ext uri="{9D8B030D-6E8A-4147-A177-3AD203B41FA5}">
                      <a16:colId xmlns="" xmlns:a16="http://schemas.microsoft.com/office/drawing/2014/main" val="2535443845"/>
                    </a:ext>
                  </a:extLst>
                </a:gridCol>
                <a:gridCol w="4528068">
                  <a:extLst>
                    <a:ext uri="{9D8B030D-6E8A-4147-A177-3AD203B41FA5}">
                      <a16:colId xmlns="" xmlns:a16="http://schemas.microsoft.com/office/drawing/2014/main" val="1274383982"/>
                    </a:ext>
                  </a:extLst>
                </a:gridCol>
              </a:tblGrid>
              <a:tr h="187390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 Length 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Baseline</a:t>
                      </a:r>
                      <a:r>
                        <a:rPr lang="en-US" sz="3600" baseline="0" dirty="0" smtClean="0"/>
                        <a:t> GPU Implementation (GTX480) (min)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Baseline</a:t>
                      </a:r>
                      <a:r>
                        <a:rPr lang="en-US" sz="3600" baseline="0" dirty="0" smtClean="0"/>
                        <a:t> GPU Implementation (K20x) (min)</a:t>
                      </a:r>
                      <a:endParaRPr lang="en-US" sz="3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Multi-GPU</a:t>
                      </a:r>
                      <a:r>
                        <a:rPr lang="en-US" sz="3600" baseline="0" dirty="0" smtClean="0"/>
                        <a:t> implementation</a:t>
                      </a:r>
                    </a:p>
                    <a:p>
                      <a:pPr algn="ctr"/>
                      <a:r>
                        <a:rPr lang="en-US" sz="3600" baseline="0" dirty="0" smtClean="0"/>
                        <a:t>(2 GPUs–K20x)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/>
                        <a:t>(min)</a:t>
                      </a:r>
                      <a:endParaRPr lang="en-US" sz="3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Bit-Wise Representation </a:t>
                      </a:r>
                      <a:r>
                        <a:rPr lang="en-US" sz="3600" baseline="0" dirty="0" smtClean="0"/>
                        <a:t>(K20x) (min)</a:t>
                      </a:r>
                      <a:endParaRPr lang="en-US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7376026"/>
                  </a:ext>
                </a:extLst>
              </a:tr>
              <a:tr h="53140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22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28586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38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35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35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45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8615312"/>
                  </a:ext>
                </a:extLst>
              </a:tr>
              <a:tr h="53140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46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49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84533650"/>
                  </a:ext>
                </a:extLst>
              </a:tr>
              <a:tr h="53140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57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48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48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53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53691575"/>
                  </a:ext>
                </a:extLst>
              </a:tr>
              <a:tr h="53140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66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48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47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56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05460450"/>
                  </a:ext>
                </a:extLst>
              </a:tr>
              <a:tr h="53140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77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54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53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60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92436625"/>
                  </a:ext>
                </a:extLst>
              </a:tr>
              <a:tr h="53140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95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106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64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50029282"/>
                  </a:ext>
                </a:extLst>
              </a:tr>
              <a:tr h="53140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323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87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147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18386088"/>
                  </a:ext>
                </a:extLst>
              </a:tr>
              <a:tr h="53140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8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1031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418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191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411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08580006"/>
                  </a:ext>
                </a:extLst>
              </a:tr>
              <a:tr h="53140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9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4528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838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551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1469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9166155"/>
                  </a:ext>
                </a:extLst>
              </a:tr>
              <a:tr h="978907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10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17170 (~</a:t>
                      </a:r>
                      <a:r>
                        <a:rPr lang="en-US" sz="3600" b="1" baseline="0" dirty="0" smtClean="0"/>
                        <a:t> 13 days</a:t>
                      </a:r>
                      <a:r>
                        <a:rPr lang="en-US" sz="3600" b="1" dirty="0" smtClean="0"/>
                        <a:t>)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N/A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2237.8 (~2.4 days)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N/A</a:t>
                      </a:r>
                      <a:endParaRPr lang="en-US" sz="3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73930125"/>
                  </a:ext>
                </a:extLst>
              </a:tr>
            </a:tbl>
          </a:graphicData>
        </a:graphic>
      </p:graphicFrame>
      <p:pic>
        <p:nvPicPr>
          <p:cNvPr id="73" name="Picture 7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234" y="30986790"/>
            <a:ext cx="9532566" cy="67894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4" name="Text Box 92"/>
          <p:cNvSpPr txBox="1">
            <a:spLocks noChangeArrowheads="1"/>
          </p:cNvSpPr>
          <p:nvPr/>
        </p:nvSpPr>
        <p:spPr bwMode="auto">
          <a:xfrm>
            <a:off x="1335960" y="27384753"/>
            <a:ext cx="11353800" cy="782637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4179888"/>
            <a:r>
              <a:rPr lang="en-US" sz="4000" dirty="0" smtClean="0">
                <a:solidFill>
                  <a:schemeClr val="bg1"/>
                </a:solidFill>
              </a:rPr>
              <a:t>Biological Impact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7" name="Text Box 12"/>
          <p:cNvSpPr txBox="1">
            <a:spLocks noChangeArrowheads="1"/>
          </p:cNvSpPr>
          <p:nvPr/>
        </p:nvSpPr>
        <p:spPr bwMode="auto">
          <a:xfrm>
            <a:off x="685800" y="28564266"/>
            <a:ext cx="11587316" cy="22572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32644" rIns="63995" bIns="32644">
            <a:spAutoFit/>
          </a:bodyPr>
          <a:lstStyle/>
          <a:p>
            <a:pPr marL="1109663" lvl="2" indent="-457200" algn="just" defTabSz="652463" eaLnBrk="0" hangingPunct="0">
              <a:spcBef>
                <a:spcPct val="20000"/>
              </a:spcBef>
              <a:buClr>
                <a:srgbClr val="003366"/>
              </a:buClr>
              <a:buSzPct val="75000"/>
              <a:buFont typeface="Wingdings" pitchFamily="2" charset="2"/>
              <a:buChar char="n"/>
            </a:pPr>
            <a:r>
              <a:rPr lang="en-US" sz="4000" dirty="0" smtClean="0"/>
              <a:t>Convergent Recombination Hypothesis (CHR)</a:t>
            </a:r>
          </a:p>
          <a:p>
            <a:pPr marL="1681163" lvl="3" indent="-571500" algn="just" defTabSz="652463" eaLnBrk="0" hangingPunct="0">
              <a:spcBef>
                <a:spcPct val="2000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2"/>
                </a:solidFill>
              </a:rPr>
              <a:t>CRH </a:t>
            </a:r>
            <a:r>
              <a:rPr lang="en-US" sz="3200" dirty="0">
                <a:solidFill>
                  <a:schemeClr val="tx2"/>
                </a:solidFill>
              </a:rPr>
              <a:t>appears to be </a:t>
            </a:r>
            <a:r>
              <a:rPr lang="en-US" sz="3200" dirty="0" smtClean="0">
                <a:solidFill>
                  <a:schemeClr val="tx2"/>
                </a:solidFill>
              </a:rPr>
              <a:t>incorrect: In-</a:t>
            </a:r>
            <a:r>
              <a:rPr lang="en-US" sz="3200" dirty="0" err="1" smtClean="0">
                <a:solidFill>
                  <a:schemeClr val="tx2"/>
                </a:solidFill>
              </a:rPr>
              <a:t>silico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>
                <a:solidFill>
                  <a:schemeClr val="tx2"/>
                </a:solidFill>
              </a:rPr>
              <a:t>production frequencies have no predictive potential for sequence frequency </a:t>
            </a:r>
            <a:r>
              <a:rPr lang="en-US" sz="3200" dirty="0" smtClean="0">
                <a:solidFill>
                  <a:schemeClr val="tx2"/>
                </a:solidFill>
              </a:rPr>
              <a:t>in-vivo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25" name="Text Box 88"/>
          <p:cNvSpPr txBox="1">
            <a:spLocks noChangeArrowheads="1"/>
          </p:cNvSpPr>
          <p:nvPr/>
        </p:nvSpPr>
        <p:spPr bwMode="auto">
          <a:xfrm>
            <a:off x="1299865" y="38359140"/>
            <a:ext cx="30659368" cy="631429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4179888" eaLnBrk="0" hangingPunct="0"/>
            <a:r>
              <a:rPr lang="en-US" sz="4000" dirty="0" smtClean="0">
                <a:solidFill>
                  <a:schemeClr val="bg1"/>
                </a:solidFill>
              </a:rPr>
              <a:t>Reference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5960" y="39044940"/>
            <a:ext cx="306232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G. </a:t>
            </a:r>
            <a:r>
              <a:rPr lang="en-US" sz="3200" dirty="0" err="1"/>
              <a:t>Striemer</a:t>
            </a:r>
            <a:r>
              <a:rPr lang="en-US" sz="3200" dirty="0"/>
              <a:t>, H. </a:t>
            </a:r>
            <a:r>
              <a:rPr lang="en-US" sz="3200" dirty="0" err="1"/>
              <a:t>Krovi</a:t>
            </a:r>
            <a:r>
              <a:rPr lang="en-US" sz="3200" dirty="0"/>
              <a:t>, A. </a:t>
            </a:r>
            <a:r>
              <a:rPr lang="en-US" sz="3200" dirty="0" err="1"/>
              <a:t>Akoglu</a:t>
            </a:r>
            <a:r>
              <a:rPr lang="en-US" sz="3200" dirty="0"/>
              <a:t>, B. Vincent, B. Hopson, J. </a:t>
            </a:r>
            <a:r>
              <a:rPr lang="en-US" sz="3200" dirty="0" err="1" smtClean="0"/>
              <a:t>Frelinger</a:t>
            </a:r>
            <a:r>
              <a:rPr lang="en-US" sz="3200" dirty="0" smtClean="0"/>
              <a:t>, and </a:t>
            </a:r>
            <a:r>
              <a:rPr lang="en-US" sz="3200" dirty="0"/>
              <a:t>A. </a:t>
            </a:r>
            <a:r>
              <a:rPr lang="en-US" sz="3200" dirty="0" err="1"/>
              <a:t>Buntzman</a:t>
            </a:r>
            <a:r>
              <a:rPr lang="en-US" sz="3200" dirty="0"/>
              <a:t>, “</a:t>
            </a:r>
            <a:r>
              <a:rPr lang="en-US" sz="3200" dirty="0" smtClean="0"/>
              <a:t>Overcoming </a:t>
            </a:r>
            <a:r>
              <a:rPr lang="en-US" sz="3200" dirty="0"/>
              <a:t>the limitations posed by </a:t>
            </a:r>
            <a:r>
              <a:rPr lang="en-US" sz="3200" dirty="0" smtClean="0"/>
              <a:t>TCR</a:t>
            </a:r>
            <a:r>
              <a:rPr lang="en-US" sz="3200" i="1" dirty="0"/>
              <a:t>β </a:t>
            </a:r>
            <a:r>
              <a:rPr lang="en-US" sz="3200" dirty="0" smtClean="0"/>
              <a:t> repertoire </a:t>
            </a:r>
            <a:r>
              <a:rPr lang="en-US" sz="3200" dirty="0"/>
              <a:t>modeling through a </a:t>
            </a:r>
            <a:r>
              <a:rPr lang="en-US" sz="3200" dirty="0" smtClean="0"/>
              <a:t>GPU-based </a:t>
            </a:r>
            <a:r>
              <a:rPr lang="en-US" sz="3200" dirty="0"/>
              <a:t>in-</a:t>
            </a:r>
            <a:r>
              <a:rPr lang="en-US" sz="3200" dirty="0" err="1"/>
              <a:t>silico</a:t>
            </a:r>
            <a:r>
              <a:rPr lang="en-US" sz="3200" dirty="0"/>
              <a:t> </a:t>
            </a:r>
            <a:r>
              <a:rPr lang="en-US" sz="3200" dirty="0" smtClean="0"/>
              <a:t>DNA recombination algorithm</a:t>
            </a:r>
            <a:r>
              <a:rPr lang="en-US" sz="3200" dirty="0"/>
              <a:t>,” in </a:t>
            </a:r>
            <a:r>
              <a:rPr lang="en-US" sz="3200" i="1" dirty="0"/>
              <a:t>2014 IEEE 28th International Parallel and </a:t>
            </a:r>
            <a:r>
              <a:rPr lang="en-US" sz="3200" i="1" dirty="0" smtClean="0"/>
              <a:t>Distributed Processing </a:t>
            </a:r>
            <a:r>
              <a:rPr lang="en-US" sz="3200" i="1" dirty="0"/>
              <a:t>Symposium</a:t>
            </a:r>
            <a:r>
              <a:rPr lang="en-US" sz="3200" dirty="0"/>
              <a:t>, May 2014, pp. 231–240 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1026" name="Picture 2" descr="Image result for bio5 institut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51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529</Words>
  <Application>Microsoft Office PowerPoint</Application>
  <PresentationFormat>Custom</PresentationFormat>
  <Paragraphs>95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ufl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Julie Walters</dc:creator>
  <cp:lastModifiedBy>akoglu</cp:lastModifiedBy>
  <cp:revision>85</cp:revision>
  <dcterms:created xsi:type="dcterms:W3CDTF">2009-03-23T14:29:22Z</dcterms:created>
  <dcterms:modified xsi:type="dcterms:W3CDTF">2017-09-12T23:20:56Z</dcterms:modified>
</cp:coreProperties>
</file>