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4" r:id="rId2"/>
  </p:sldMasterIdLst>
  <p:notesMasterIdLst>
    <p:notesMasterId r:id="rId10"/>
  </p:notesMasterIdLst>
  <p:handoutMasterIdLst>
    <p:handoutMasterId r:id="rId11"/>
  </p:handoutMasterIdLst>
  <p:sldIdLst>
    <p:sldId id="739" r:id="rId3"/>
    <p:sldId id="743" r:id="rId4"/>
    <p:sldId id="744" r:id="rId5"/>
    <p:sldId id="740" r:id="rId6"/>
    <p:sldId id="741" r:id="rId7"/>
    <p:sldId id="745" r:id="rId8"/>
    <p:sldId id="742" r:id="rId9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60" autoAdjust="0"/>
  </p:normalViewPr>
  <p:slideViewPr>
    <p:cSldViewPr>
      <p:cViewPr varScale="1">
        <p:scale>
          <a:sx n="120" d="100"/>
          <a:sy n="120" d="100"/>
        </p:scale>
        <p:origin x="97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664"/>
    </p:cViewPr>
  </p:sorterViewPr>
  <p:notesViewPr>
    <p:cSldViewPr>
      <p:cViewPr varScale="1">
        <p:scale>
          <a:sx n="56" d="100"/>
          <a:sy n="56" d="100"/>
        </p:scale>
        <p:origin x="2592" y="4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676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113" rIns="91838" bIns="45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63043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2943" indent="-232943">
              <a:buFont typeface="Calibri" pitchFamily="34" charset="0"/>
              <a:buAutoNum type="arabicPeriod"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C6FDF-06C7-4DBF-B13F-E08F8F5B53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85FC-41FA-4F98-8663-0F1DF82AAA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640D-A93A-4F3D-B3EE-CCB7940184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6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551696"/>
            <a:ext cx="1066800" cy="28650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C6FDF-06C7-4DBF-B13F-E08F8F5B53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4" descr="ca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8" y="6380998"/>
            <a:ext cx="13958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nsf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" y="6380998"/>
            <a:ext cx="4541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6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4000" cy="5334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551696"/>
            <a:ext cx="1066800" cy="286502"/>
          </a:xfrm>
          <a:ln/>
        </p:spPr>
        <p:txBody>
          <a:bodyPr/>
          <a:lstStyle>
            <a:lvl1pPr marL="0" indent="0">
              <a:buFont typeface="+mj-lt"/>
              <a:buNone/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B90372-B300-4D04-B38F-008E370968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4" descr="ca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8" y="6380998"/>
            <a:ext cx="13958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nsf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" y="6380998"/>
            <a:ext cx="4541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2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32E0A-583A-45D1-897B-193DF98B76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1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3C516-1533-4DBD-BF4A-B93742F365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9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CE99-56D9-449D-828A-46AD13EF92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87588-C932-4F09-A917-A1F8D444DE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3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7F01-8C8B-4CAB-9241-0FA56E5CFF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38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27FB9-A7CF-404E-8400-D63685C5C3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4000" cy="5334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372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56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D477-40F7-493A-9987-85A7391981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08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85FC-41FA-4F98-8663-0F1DF82AAA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71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640D-A93A-4F3D-B3EE-CCB7940184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2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3C516-1533-4DBD-BF4A-B93742F365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3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CE99-56D9-449D-828A-46AD13EF92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5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87588-C932-4F09-A917-A1F8D444DE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3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7F01-8C8B-4CAB-9241-0FA56E5CFF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27FB9-A7CF-404E-8400-D63685C5C3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8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D477-40F7-493A-9987-85A7391981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2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fld id="{6AB363E2-A949-4999-BA43-95195336DF7A}" type="slidenum">
              <a:rPr 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/>
          </p:cNvSpPr>
          <p:nvPr/>
        </p:nvSpPr>
        <p:spPr bwMode="auto">
          <a:xfrm>
            <a:off x="1371600" y="762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4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Rectangle 3"/>
          <p:cNvSpPr>
            <a:spLocks noChangeArrowheads="1"/>
          </p:cNvSpPr>
          <p:nvPr userDrawn="1"/>
        </p:nvSpPr>
        <p:spPr bwMode="auto">
          <a:xfrm>
            <a:off x="5334000" y="0"/>
            <a:ext cx="3810000" cy="5334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32" name="Picture 10" descr="UA line logo 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r="1103" b="6172"/>
          <a:stretch>
            <a:fillRect/>
          </a:stretch>
        </p:blipFill>
        <p:spPr bwMode="auto">
          <a:xfrm>
            <a:off x="5514975" y="95250"/>
            <a:ext cx="3505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6"/>
          <p:cNvSpPr>
            <a:spLocks noChangeArrowheads="1"/>
          </p:cNvSpPr>
          <p:nvPr userDrawn="1"/>
        </p:nvSpPr>
        <p:spPr bwMode="auto">
          <a:xfrm>
            <a:off x="0" y="0"/>
            <a:ext cx="5334000" cy="5334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pPr algn="ctr" eaLnBrk="1" hangingPunct="1"/>
            <a:endParaRPr lang="en-US" sz="3600">
              <a:solidFill>
                <a:srgbClr val="000066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1681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fld id="{6AB363E2-A949-4999-BA43-95195336DF7A}" type="slidenum">
              <a:rPr 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/>
          </p:cNvSpPr>
          <p:nvPr/>
        </p:nvSpPr>
        <p:spPr bwMode="auto">
          <a:xfrm>
            <a:off x="1371600" y="762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4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Rectangle 3"/>
          <p:cNvSpPr>
            <a:spLocks noChangeArrowheads="1"/>
          </p:cNvSpPr>
          <p:nvPr userDrawn="1"/>
        </p:nvSpPr>
        <p:spPr bwMode="auto">
          <a:xfrm>
            <a:off x="5334000" y="0"/>
            <a:ext cx="3810000" cy="533400"/>
          </a:xfrm>
          <a:prstGeom prst="rect">
            <a:avLst/>
          </a:prstGeom>
          <a:solidFill>
            <a:srgbClr val="920000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3" name="Rectangle 6"/>
          <p:cNvSpPr>
            <a:spLocks noChangeArrowheads="1"/>
          </p:cNvSpPr>
          <p:nvPr userDrawn="1"/>
        </p:nvSpPr>
        <p:spPr bwMode="auto">
          <a:xfrm>
            <a:off x="0" y="0"/>
            <a:ext cx="5334000" cy="5334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pPr algn="ctr" eaLnBrk="1" hangingPunct="1"/>
            <a:endParaRPr lang="en-US" sz="3600">
              <a:solidFill>
                <a:srgbClr val="000066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9" name="Picture 10" descr="UA line logo 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r="1103" b="6172"/>
          <a:stretch>
            <a:fillRect/>
          </a:stretch>
        </p:blipFill>
        <p:spPr bwMode="auto">
          <a:xfrm>
            <a:off x="5514975" y="95250"/>
            <a:ext cx="3505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6503" y="609600"/>
            <a:ext cx="91440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700" kern="0" dirty="0">
                <a:solidFill>
                  <a:srgbClr val="000000"/>
                </a:solidFill>
              </a:rPr>
              <a:t>TCRβ Repertoire Modeling Using a GPU-Based In-Silico DNA Recombination Algorithm</a:t>
            </a:r>
          </a:p>
          <a:p>
            <a:endParaRPr lang="en-US" sz="3700" kern="0" dirty="0">
              <a:solidFill>
                <a:srgbClr val="000000"/>
              </a:solidFill>
            </a:endParaRPr>
          </a:p>
          <a:p>
            <a:endParaRPr lang="en-US" sz="3700" kern="0" dirty="0">
              <a:solidFill>
                <a:srgbClr val="000000"/>
              </a:solidFill>
            </a:endParaRPr>
          </a:p>
          <a:p>
            <a:endParaRPr lang="en-US" sz="3700" kern="0" dirty="0">
              <a:solidFill>
                <a:srgbClr val="000000"/>
              </a:solidFill>
            </a:endParaRPr>
          </a:p>
          <a:p>
            <a:endParaRPr lang="en-US" sz="3700" kern="0" dirty="0">
              <a:solidFill>
                <a:srgbClr val="000000"/>
              </a:solidFill>
            </a:endParaRPr>
          </a:p>
          <a:p>
            <a:r>
              <a:rPr lang="en-US" b="0" kern="0" dirty="0">
                <a:solidFill>
                  <a:srgbClr val="000000"/>
                </a:solidFill>
              </a:rPr>
              <a:t>In Collaboration with </a:t>
            </a:r>
          </a:p>
          <a:p>
            <a:r>
              <a:rPr lang="en-US" b="0" kern="0" dirty="0">
                <a:solidFill>
                  <a:srgbClr val="000000"/>
                </a:solidFill>
              </a:rPr>
              <a:t>Department of </a:t>
            </a:r>
            <a:r>
              <a:rPr lang="en-US" b="0" kern="0" dirty="0" err="1">
                <a:solidFill>
                  <a:srgbClr val="000000"/>
                </a:solidFill>
              </a:rPr>
              <a:t>Immunobiology</a:t>
            </a:r>
            <a:r>
              <a:rPr lang="en-US" b="0" kern="0" dirty="0">
                <a:solidFill>
                  <a:srgbClr val="000000"/>
                </a:solidFill>
              </a:rPr>
              <a:t> </a:t>
            </a:r>
          </a:p>
          <a:p>
            <a:r>
              <a:rPr lang="en-US" b="0" kern="0" dirty="0">
                <a:solidFill>
                  <a:srgbClr val="000000"/>
                </a:solidFill>
              </a:rPr>
              <a:t>(Jeffrey </a:t>
            </a:r>
            <a:r>
              <a:rPr lang="en-US" b="0" kern="0" dirty="0" err="1">
                <a:solidFill>
                  <a:srgbClr val="000000"/>
                </a:solidFill>
              </a:rPr>
              <a:t>Frelinger</a:t>
            </a:r>
            <a:r>
              <a:rPr lang="en-US" b="0" kern="0" dirty="0">
                <a:solidFill>
                  <a:srgbClr val="000000"/>
                </a:solidFill>
              </a:rPr>
              <a:t>, Adam </a:t>
            </a:r>
            <a:r>
              <a:rPr lang="en-US" b="0" kern="0" dirty="0" err="1">
                <a:solidFill>
                  <a:srgbClr val="000000"/>
                </a:solidFill>
              </a:rPr>
              <a:t>Buntzman</a:t>
            </a:r>
            <a:r>
              <a:rPr lang="en-US" b="0" kern="0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77759"/>
            <a:ext cx="129819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3849477"/>
            <a:ext cx="20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dirty="0" err="1">
                <a:solidFill>
                  <a:srgbClr val="000000"/>
                </a:solidFill>
                <a:latin typeface="Tahoma" pitchFamily="34" charset="0"/>
              </a:rPr>
              <a:t>Elnaz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</a:rPr>
              <a:t> T. </a:t>
            </a:r>
            <a:r>
              <a:rPr lang="en-US" sz="1800" dirty="0" err="1">
                <a:solidFill>
                  <a:srgbClr val="000000"/>
                </a:solidFill>
                <a:latin typeface="Tahoma" pitchFamily="34" charset="0"/>
              </a:rPr>
              <a:t>Yazdi</a:t>
            </a:r>
            <a:endParaRPr lang="en-US" sz="18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64982"/>
            <a:ext cx="1298191" cy="1384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828800" y="3849359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Tahoma" pitchFamily="34" charset="0"/>
              </a:rPr>
              <a:t>Gregory </a:t>
            </a:r>
            <a:r>
              <a:rPr lang="en-US" sz="1800" dirty="0" err="1">
                <a:solidFill>
                  <a:srgbClr val="000000"/>
                </a:solidFill>
                <a:latin typeface="Tahoma" pitchFamily="34" charset="0"/>
              </a:rPr>
              <a:t>Striemer</a:t>
            </a:r>
            <a:endParaRPr lang="en-US" sz="18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4338" name="Picture 2" descr="Image result for jeffrey freli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1298191" cy="1362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adam buntzm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95800"/>
            <a:ext cx="1298190" cy="1384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5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Immune systems of jawed vertebrates depend on DNA (VDJ) recombination</a:t>
            </a:r>
          </a:p>
          <a:p>
            <a:pPr lvl="1"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Determines diversity of antigen receptors; Immunoglobulins, T-cell receptors (TCRs)</a:t>
            </a:r>
          </a:p>
          <a:p>
            <a:pPr lvl="1"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Rearrangement of gene segments to allow for antigen recognition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Help scientists better understand immune system responses to foreign antigens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1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Consists of the rearrangement of sets of: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Variable (V)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(20 sequences)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Diversity (D)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(2 sequences)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Joining (J)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(12 sequences)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Non-templated (</a:t>
            </a:r>
            <a:r>
              <a:rPr lang="en-US" sz="3000" kern="1200" dirty="0">
                <a:solidFill>
                  <a:srgbClr val="1F497D"/>
                </a:solidFill>
                <a:latin typeface="Calibri"/>
              </a:rPr>
              <a:t>n</a:t>
            </a: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) -Nucleotides create additional diversity at VDJ junctions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3" descr="bug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181451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68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extBox 7"/>
          <p:cNvSpPr txBox="1">
            <a:spLocks noChangeArrowheads="1"/>
          </p:cNvSpPr>
          <p:nvPr/>
        </p:nvSpPr>
        <p:spPr bwMode="auto">
          <a:xfrm>
            <a:off x="228600" y="1600200"/>
            <a:ext cx="3200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50"/>
                </a:solidFill>
              </a:rPr>
              <a:t>CC</a:t>
            </a:r>
            <a:r>
              <a:rPr lang="en-US" sz="1800" b="1">
                <a:solidFill>
                  <a:srgbClr val="BBE0E3"/>
                </a:solidFill>
              </a:rPr>
              <a:t>T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F0"/>
                </a:solidFill>
              </a:rPr>
              <a:t>T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F0"/>
                </a:solidFill>
              </a:rPr>
              <a:t>T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00B0F0"/>
                </a:solidFill>
              </a:rPr>
              <a:t>T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endParaRPr lang="en-US" sz="1800" b="1">
              <a:solidFill>
                <a:srgbClr val="00B050"/>
              </a:solidFill>
            </a:endParaRPr>
          </a:p>
        </p:txBody>
      </p:sp>
      <p:sp>
        <p:nvSpPr>
          <p:cNvPr id="68614" name="TextBox 8"/>
          <p:cNvSpPr txBox="1">
            <a:spLocks noChangeArrowheads="1"/>
          </p:cNvSpPr>
          <p:nvPr/>
        </p:nvSpPr>
        <p:spPr bwMode="auto">
          <a:xfrm>
            <a:off x="3243263" y="2819400"/>
            <a:ext cx="2319337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FF00"/>
                </a:solidFill>
              </a:rPr>
              <a:t>GGG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GGGGG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8615" name="TextBox 9"/>
          <p:cNvSpPr txBox="1">
            <a:spLocks noChangeArrowheads="1"/>
          </p:cNvSpPr>
          <p:nvPr/>
        </p:nvSpPr>
        <p:spPr bwMode="auto">
          <a:xfrm>
            <a:off x="5253038" y="1600200"/>
            <a:ext cx="3586162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B0F0"/>
                </a:solidFill>
              </a:rPr>
              <a:t>TTT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AAA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FF0000"/>
                </a:solidFill>
              </a:rPr>
              <a:t>AA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F0"/>
                </a:solidFill>
              </a:rPr>
              <a:t>T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00B0F0"/>
                </a:solidFill>
              </a:rPr>
              <a:t>TT</a:t>
            </a:r>
            <a:r>
              <a:rPr lang="en-US" sz="1800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09800" y="4267200"/>
            <a:ext cx="8382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BBE0E3"/>
                </a:solidFill>
              </a:rPr>
              <a:t>T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endParaRPr lang="en-US" sz="1800" b="1">
              <a:solidFill>
                <a:srgbClr val="00B050"/>
              </a:solidFill>
            </a:endParaRPr>
          </a:p>
        </p:txBody>
      </p:sp>
      <p:pic>
        <p:nvPicPr>
          <p:cNvPr id="12" name="Picture 11" descr="Pac_Man_by_byaQy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Pac_Man_by_byaQy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Pac_Man_by_byaQy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31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Pac_Man_by_byaQy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5240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1" name="TextBox 19"/>
          <p:cNvSpPr txBox="1">
            <a:spLocks noChangeArrowheads="1"/>
          </p:cNvSpPr>
          <p:nvPr/>
        </p:nvSpPr>
        <p:spPr bwMode="auto">
          <a:xfrm>
            <a:off x="1371600" y="9144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70C0"/>
                </a:solidFill>
              </a:rPr>
              <a:t>V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68622" name="TextBox 20"/>
          <p:cNvSpPr txBox="1">
            <a:spLocks noChangeArrowheads="1"/>
          </p:cNvSpPr>
          <p:nvPr/>
        </p:nvSpPr>
        <p:spPr bwMode="auto">
          <a:xfrm>
            <a:off x="7239000" y="9144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B050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2286000"/>
            <a:ext cx="533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2D2D8A">
                    <a:lumMod val="75000"/>
                  </a:srgbClr>
                </a:solidFill>
                <a:latin typeface="Arial" pitchFamily="34" charset="0"/>
              </a:rPr>
              <a:t>D</a:t>
            </a:r>
            <a:endParaRPr lang="en-US" sz="36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7200" y="4267200"/>
            <a:ext cx="13716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50"/>
                </a:solidFill>
              </a:rPr>
              <a:t>CC</a:t>
            </a:r>
            <a:r>
              <a:rPr lang="en-US" sz="1800" b="1">
                <a:solidFill>
                  <a:srgbClr val="BBE0E3"/>
                </a:solidFill>
              </a:rPr>
              <a:t>T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endParaRPr lang="en-US" sz="1800" b="1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267200"/>
            <a:ext cx="1295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GGGG</a:t>
            </a:r>
            <a:endParaRPr lang="en-US" sz="1800" b="1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705600" y="4267200"/>
            <a:ext cx="19812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FF0000"/>
                </a:solidFill>
              </a:rPr>
              <a:t>AA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F0"/>
                </a:solidFill>
              </a:rPr>
              <a:t>T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00B0F0"/>
                </a:solidFill>
              </a:rPr>
              <a:t>TT</a:t>
            </a:r>
            <a:r>
              <a:rPr lang="en-US" sz="1800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334000" y="4267200"/>
            <a:ext cx="914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endParaRPr lang="en-US" sz="1800" b="1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62200" y="37338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C00000"/>
                </a:solidFill>
              </a:rPr>
              <a:t>N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62600" y="3733800"/>
            <a:ext cx="76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C00000"/>
                </a:solidFill>
              </a:rPr>
              <a:t>N’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7526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0000"/>
                </a:solidFill>
              </a:rPr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1242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0000"/>
                </a:solidFill>
              </a:rPr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8768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0000"/>
                </a:solidFill>
              </a:rPr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484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0000"/>
                </a:solidFill>
              </a:rPr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371600" y="1970088"/>
            <a:ext cx="152400" cy="2297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810000" y="3200400"/>
            <a:ext cx="2286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762751" y="1970088"/>
            <a:ext cx="188118" cy="2297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00200" y="5867400"/>
            <a:ext cx="5486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50"/>
                </a:solidFill>
              </a:rPr>
              <a:t>CC</a:t>
            </a:r>
            <a:r>
              <a:rPr lang="en-US" sz="1800" b="1">
                <a:solidFill>
                  <a:srgbClr val="BBE0E3"/>
                </a:solidFill>
              </a:rPr>
              <a:t>T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BBE0E3"/>
                </a:solidFill>
              </a:rPr>
              <a:t>T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GGGG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FF0000"/>
                </a:solidFill>
              </a:rPr>
              <a:t>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FF0000"/>
                </a:solidFill>
              </a:rPr>
              <a:t>AA</a:t>
            </a:r>
            <a:r>
              <a:rPr lang="en-US" sz="1800" b="1">
                <a:solidFill>
                  <a:srgbClr val="FFFF00"/>
                </a:solidFill>
              </a:rPr>
              <a:t>G</a:t>
            </a:r>
            <a:r>
              <a:rPr lang="en-US" sz="1800" b="1">
                <a:solidFill>
                  <a:srgbClr val="00B0F0"/>
                </a:solidFill>
              </a:rPr>
              <a:t>T</a:t>
            </a:r>
            <a:r>
              <a:rPr lang="en-US" sz="1800" b="1">
                <a:solidFill>
                  <a:srgbClr val="00B050"/>
                </a:solidFill>
              </a:rPr>
              <a:t>C</a:t>
            </a:r>
            <a:r>
              <a:rPr lang="en-US" sz="1800" b="1">
                <a:solidFill>
                  <a:srgbClr val="00B0F0"/>
                </a:solidFill>
              </a:rPr>
              <a:t>TT</a:t>
            </a:r>
            <a:r>
              <a:rPr lang="en-US" sz="1800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7" name="Right Brace 46"/>
          <p:cNvSpPr/>
          <p:nvPr/>
        </p:nvSpPr>
        <p:spPr>
          <a:xfrm rot="5400000">
            <a:off x="4094956" y="1315243"/>
            <a:ext cx="838200" cy="8113713"/>
          </a:xfrm>
          <a:prstGeom prst="rightBrace">
            <a:avLst>
              <a:gd name="adj1" fmla="val 8333"/>
              <a:gd name="adj2" fmla="val 49838"/>
            </a:avLst>
          </a:prstGeom>
          <a:ln w="762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57488" y="590550"/>
            <a:ext cx="4219575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70C0"/>
                </a:solidFill>
                <a:latin typeface="Arial" pitchFamily="34" charset="0"/>
              </a:rPr>
              <a:t>V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</a:rPr>
              <a:t> + </a:t>
            </a:r>
            <a:r>
              <a:rPr lang="en-US" sz="3600" b="1" dirty="0">
                <a:solidFill>
                  <a:srgbClr val="C00000"/>
                </a:solidFill>
                <a:latin typeface="Arial" pitchFamily="34" charset="0"/>
              </a:rPr>
              <a:t>N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</a:rPr>
              <a:t> + </a:t>
            </a:r>
            <a:r>
              <a:rPr lang="en-US" sz="3600" b="1" dirty="0">
                <a:solidFill>
                  <a:srgbClr val="2D2D8A">
                    <a:lumMod val="75000"/>
                  </a:srgbClr>
                </a:solidFill>
                <a:latin typeface="Arial" pitchFamily="34" charset="0"/>
              </a:rPr>
              <a:t>D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</a:rPr>
              <a:t> + </a:t>
            </a:r>
            <a:r>
              <a:rPr lang="en-US" sz="3600" b="1" dirty="0">
                <a:solidFill>
                  <a:srgbClr val="C00000"/>
                </a:solidFill>
                <a:latin typeface="Arial" pitchFamily="34" charset="0"/>
              </a:rPr>
              <a:t>N’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</a:rPr>
              <a:t> + 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</a:rPr>
              <a:t>J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8150" y="1907382"/>
            <a:ext cx="171450" cy="2359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382000" y="1882776"/>
            <a:ext cx="188913" cy="2384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48200" y="3200400"/>
            <a:ext cx="2286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692"/>
            <a:ext cx="5354638" cy="555092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DNA Recombination</a:t>
            </a:r>
            <a:endParaRPr lang="en-A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4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  <p:bldP spid="26" grpId="0" animBg="1"/>
      <p:bldP spid="27" grpId="0" animBg="1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362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possible termini variations for 20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seqs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J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283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possible variations for 12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seqs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D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230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paths for DB1, 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275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paths for DB2)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N-Nucleotide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: 4</a:t>
            </a:r>
            <a:r>
              <a:rPr lang="en-US" kern="1200" baseline="30000" dirty="0">
                <a:solidFill>
                  <a:prstClr val="black"/>
                </a:solidFill>
                <a:latin typeface="Calibri"/>
              </a:rPr>
              <a:t>m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(m is length of ‘N’)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Possible Recombination Paths with m=10: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kern="1200" dirty="0">
                <a:solidFill>
                  <a:srgbClr val="1F497D"/>
                </a:solidFill>
                <a:latin typeface="Calibri"/>
              </a:rPr>
              <a:t>398,292,334,673,920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Peta-scale Computing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Amenable to fine-grain parallelism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1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Prior studies have only explored sub-sets of recombinant repertoire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Implement baseline </a:t>
            </a:r>
            <a:endParaRPr lang="en-US" kern="1200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dirty="0"/>
              <a:t>Determine a parallelization strategy</a:t>
            </a:r>
          </a:p>
          <a:p>
            <a:r>
              <a:rPr lang="en-US" dirty="0"/>
              <a:t>Implement applicable optimization strategies</a:t>
            </a:r>
          </a:p>
          <a:p>
            <a:r>
              <a:rPr lang="en-US" dirty="0"/>
              <a:t>Implement bit-wise version</a:t>
            </a:r>
          </a:p>
          <a:p>
            <a:r>
              <a:rPr lang="en-US" dirty="0"/>
              <a:t>Implement hash function based version</a:t>
            </a:r>
          </a:p>
        </p:txBody>
      </p:sp>
    </p:spTree>
    <p:extLst>
      <p:ext uri="{BB962C8B-B14F-4D97-AF65-F5344CB8AC3E}">
        <p14:creationId xmlns:p14="http://schemas.microsoft.com/office/powerpoint/2010/main" val="98654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762000"/>
            <a:ext cx="6515100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232092"/>
      </p:ext>
    </p:extLst>
  </p:cSld>
  <p:clrMapOvr>
    <a:masterClrMapping/>
  </p:clrMapOvr>
</p:sld>
</file>

<file path=ppt/theme/theme1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Folder:CS3339</Template>
  <TotalTime>119509076</TotalTime>
  <Pages>93</Pages>
  <Words>246</Words>
  <Application>Microsoft Office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7_Default Design</vt:lpstr>
      <vt:lpstr>Default Design</vt:lpstr>
      <vt:lpstr>PowerPoint Presentation</vt:lpstr>
      <vt:lpstr>DNA Recombination</vt:lpstr>
      <vt:lpstr>DNA Recombination</vt:lpstr>
      <vt:lpstr>DNA Recombination</vt:lpstr>
      <vt:lpstr>DNA Recombination</vt:lpstr>
      <vt:lpstr>Goals</vt:lpstr>
      <vt:lpstr>DNA Recombination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ECE569</dc:title>
  <dc:creator>Akoglu, Ali - (akoglu)</dc:creator>
  <cp:lastModifiedBy>Joshua Mack</cp:lastModifiedBy>
  <cp:revision>167</cp:revision>
  <cp:lastPrinted>1997-08-28T16:06:06Z</cp:lastPrinted>
  <dcterms:created xsi:type="dcterms:W3CDTF">1997-08-27T20:06:46Z</dcterms:created>
  <dcterms:modified xsi:type="dcterms:W3CDTF">2019-09-09T19:42:46Z</dcterms:modified>
</cp:coreProperties>
</file>