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Aneesh Sridh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05T03:14:29.900">
    <p:pos x="6000" y="0"/>
    <p:text>End of Section 1: Sree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2-05T03:35:09.990">
    <p:pos x="6000" y="0"/>
    <p:text>Section 2: Marin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12-05T03:24:44.105">
    <p:pos x="6000" y="0"/>
    <p:text>End of Section 3: Aneesh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2-05T03:34:52.227">
    <p:pos x="6000" y="0"/>
    <p:text>End of section 4: Samuel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2-05T03:35:01.466">
    <p:pos x="6000" y="0"/>
    <p:text>Section 2 contd: Marin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2-05T03:32:10.087">
    <p:pos x="6000" y="0"/>
    <p:text>Aneesh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42fd3b2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42fd3b2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42fd3b2d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42fd3b2d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to 100 uM tannins helpled; too much detrimental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4c34d26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4c34d26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STEPS (Not on slides):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NGM (EXPLAIN HOW H2O2 WAS MADE)/pour 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treatments (EXPLAIN HOW)/seed 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Bleach worms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10 worms onto each 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live worms every 30 </a:t>
            </a:r>
            <a:r>
              <a:rPr lang="en"/>
              <a:t>minutes</a:t>
            </a:r>
            <a:r>
              <a:rPr lang="en"/>
              <a:t> for 90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our first motility assay informed the time range for our survival assay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42fd3b2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42fd3b2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42fd3b2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42fd3b2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42fd3b2d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a42fd3b2d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of survival low concentrations of PJ is due to the high antioxidant content of PJ. PJ also consists of other compounds such as sugars, which have a negative effect in organisms when present in abundance.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Vaccine: If an antioxidant intake is too high, the initial spike in ROS levels may be enough to kill the organism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Hormetic properties: characteristic where too much of something can lead to detrimental effects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ROS are required to an extent for proper cell functioning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42fd3b2d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42fd3b2d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1). Further reinforce idea that antioxidants increase survivability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2). Various concentrations of antioxidants to gain insight on relationship </a:t>
            </a:r>
            <a:r>
              <a:rPr lang="en"/>
              <a:t>between</a:t>
            </a:r>
            <a:r>
              <a:rPr lang="en"/>
              <a:t> conc. of antioxidants and nematode survivability per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3).Observe up to what concentration of GT Catechins can nematodes handle before killed via Vaccine-like mechanism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4.) qPCR if we have time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479edfd61_1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479edfd61_1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479edfd61_1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479edfd61_1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479edfd61_1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479edfd61_1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fa5491ee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fa5491ee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479edfd61_1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479edfd61_1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fa5491ee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fa5491ee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fa5491ee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fa5491ee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Notes: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Polyphenols contain 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flavonoids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AutoNum type="alphaLcPeriod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 favor indirect antioxidant mechanisms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AutoNum type="alphaLcPeriod"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Activate natural antioxidant defenses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46c14c2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46c14c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fa5491ee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fa5491ee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46c14c24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46c14c24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46c14c24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46c14c24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4c34d26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4c34d26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STEPS (Not on slides):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NGM/pour 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treatments/seed 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10 worms onto each 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motility after 4 hours/20 minutes (explain why this changed between trials)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our first motility assay informed the time range for our survival assay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www.ncbi.nlm.nih.gov/pmc/articles/PMC3052275/pdf/ars.2010.3203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4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5.xm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dpi.com/1420-3049/25/14/3194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mdpi.com/1420-3049/25/14/3194" TargetMode="External"/><Relationship Id="rId4" Type="http://schemas.openxmlformats.org/officeDocument/2006/relationships/hyperlink" Target="https://www.ncbi.nlm.nih.gov/pmc/articles/PMC3052275/pdf/ars.2010.3203.pdf" TargetMode="External"/><Relationship Id="rId5" Type="http://schemas.openxmlformats.org/officeDocument/2006/relationships/hyperlink" Target="https://paperpile.com/c/0BECzO/SMZu" TargetMode="External"/><Relationship Id="rId6" Type="http://schemas.openxmlformats.org/officeDocument/2006/relationships/hyperlink" Target="https://pubs.acs.org/doi/10.1021/np200011a" TargetMode="External"/><Relationship Id="rId7" Type="http://schemas.openxmlformats.org/officeDocument/2006/relationships/hyperlink" Target="https://www.aging-us.com/article/203597/te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dpi.com/1420-3049/25/14/3194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hyperlink" Target="https://www.mdpi.com/1420-3049/25/14/3194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paperpile.com/c/ZE727z/tTd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Antioxidants on the Survival of </a:t>
            </a:r>
            <a:r>
              <a:rPr i="1" lang="en"/>
              <a:t>C. elegans</a:t>
            </a:r>
            <a:r>
              <a:rPr lang="en"/>
              <a:t> under Oxidative Stress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355050"/>
            <a:ext cx="7688100" cy="17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Aneesh, Samuel, Sree, Marin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Group 38: Northeastern University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12/2/2022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Pomegranate juice at 0.1 mg/mL concentration improves the </a:t>
            </a:r>
            <a:r>
              <a:rPr lang="en"/>
              <a:t>motility</a:t>
            </a:r>
            <a:r>
              <a:rPr lang="en"/>
              <a:t> of </a:t>
            </a:r>
            <a:r>
              <a:rPr i="1" lang="en"/>
              <a:t>C. elegans</a:t>
            </a:r>
            <a:endParaRPr i="1"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675" y="2158650"/>
            <a:ext cx="596464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in Motility is concentration dependent</a:t>
            </a:r>
            <a:r>
              <a:rPr lang="en"/>
              <a:t> 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729450" y="2207475"/>
            <a:ext cx="500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aleway"/>
              <a:buChar char="●"/>
            </a:pPr>
            <a:r>
              <a:rPr lang="en" sz="16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Mixed results for motility of </a:t>
            </a:r>
            <a:r>
              <a:rPr i="1" lang="en" sz="16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C. elegans </a:t>
            </a:r>
            <a:r>
              <a:rPr lang="en" sz="16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under stress</a:t>
            </a:r>
            <a:endParaRPr sz="16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aleway"/>
              <a:buChar char="○"/>
            </a:pPr>
            <a:r>
              <a:rPr lang="en" sz="16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Low concentration of PJ is best</a:t>
            </a:r>
            <a:endParaRPr sz="16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aleway"/>
              <a:buChar char="●"/>
            </a:pPr>
            <a:r>
              <a:rPr lang="en" sz="16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Effects of PJ &amp; GT are concentration-dependent</a:t>
            </a:r>
            <a:endParaRPr sz="16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aleway"/>
              <a:buChar char="○"/>
            </a:pPr>
            <a:r>
              <a:rPr lang="en" sz="16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High concentrations of PJ - negative effects</a:t>
            </a:r>
            <a:endParaRPr sz="16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aleway"/>
              <a:buChar char="○"/>
            </a:pPr>
            <a:r>
              <a:rPr lang="en" sz="16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GT catechins reduce ATP levels for 24 hours</a:t>
            </a:r>
            <a:endParaRPr sz="16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2580" lvl="2" marL="13716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aleway"/>
              <a:buChar char="■"/>
            </a:pPr>
            <a:r>
              <a:rPr lang="en" sz="16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Initial spike of ROS</a:t>
            </a:r>
            <a:endParaRPr sz="16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774" y="2884325"/>
            <a:ext cx="2500127" cy="17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768825" y="1148125"/>
            <a:ext cx="912300" cy="19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461700" y="612925"/>
            <a:ext cx="82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survival assay was run using three concentrations of each treatment 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227025" y="1553025"/>
            <a:ext cx="35250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H2O2 plates</a:t>
            </a:r>
            <a:r>
              <a:rPr lang="en" sz="1900"/>
              <a:t> prepared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PJ treatments</a:t>
            </a:r>
            <a:r>
              <a:rPr lang="en" sz="1900"/>
              <a:t> prepared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GT treatments prepared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Controls: NGM plate &amp; NGM plate with H202, both with only </a:t>
            </a:r>
            <a:r>
              <a:rPr i="1" lang="en" sz="1900"/>
              <a:t>E. coli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10 worms picked onto each plate</a:t>
            </a:r>
            <a:endParaRPr sz="1900"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5717" l="0" r="0" t="4094"/>
          <a:stretch/>
        </p:blipFill>
        <p:spPr>
          <a:xfrm>
            <a:off x="3822200" y="1553025"/>
            <a:ext cx="5120726" cy="30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492925" y="4712400"/>
            <a:ext cx="266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.) </a:t>
            </a:r>
            <a:r>
              <a:rPr lang="en" sz="1000" u="sng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(Kumsta et al. 2011)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PJ &amp; GT</a:t>
            </a:r>
            <a:r>
              <a:rPr lang="en"/>
              <a:t> boost the survivability of </a:t>
            </a:r>
            <a:r>
              <a:rPr i="1" lang="en"/>
              <a:t>C. elegans</a:t>
            </a:r>
            <a:r>
              <a:rPr lang="en"/>
              <a:t> under neutral conditions in a concentration dependent manner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49972" l="0" r="0" t="0"/>
          <a:stretch/>
        </p:blipFill>
        <p:spPr>
          <a:xfrm>
            <a:off x="419938" y="2503175"/>
            <a:ext cx="8307421" cy="26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PJ &amp; GT </a:t>
            </a:r>
            <a:r>
              <a:rPr i="1" lang="en"/>
              <a:t>temporarily</a:t>
            </a:r>
            <a:r>
              <a:rPr lang="en"/>
              <a:t> enhance</a:t>
            </a:r>
            <a:r>
              <a:rPr lang="en"/>
              <a:t> the survivability</a:t>
            </a:r>
            <a:r>
              <a:rPr lang="en"/>
              <a:t> of </a:t>
            </a:r>
            <a:r>
              <a:rPr i="1" lang="en"/>
              <a:t>C. elegans</a:t>
            </a:r>
            <a:r>
              <a:rPr lang="en"/>
              <a:t> </a:t>
            </a:r>
            <a:r>
              <a:rPr lang="en"/>
              <a:t>under oxidative stress in a concentration dependent manner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50027"/>
          <a:stretch/>
        </p:blipFill>
        <p:spPr>
          <a:xfrm>
            <a:off x="415400" y="2503175"/>
            <a:ext cx="8316502" cy="26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9450" y="120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Antioxidants may be responsible for the increase in survivability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61100" y="2198125"/>
            <a:ext cx="88290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Enhancement of </a:t>
            </a:r>
            <a:r>
              <a:rPr i="1"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C. elegans</a:t>
            </a:r>
            <a:r>
              <a:rPr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survivability under neutral conditions</a:t>
            </a:r>
            <a:endParaRPr sz="17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aleway"/>
              <a:buChar char="○"/>
            </a:pPr>
            <a:r>
              <a:rPr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High Antioxidant content in PJ &amp; GT</a:t>
            </a:r>
            <a:endParaRPr sz="17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aleway"/>
              <a:buChar char="○"/>
            </a:pPr>
            <a:r>
              <a:rPr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Ability to neutralize ROS in cells of </a:t>
            </a:r>
            <a:r>
              <a:rPr i="1"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C. elegans</a:t>
            </a:r>
            <a:endParaRPr i="1" sz="17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aleway"/>
              <a:buChar char="○"/>
            </a:pPr>
            <a:r>
              <a:rPr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Lower concentration better because of hormetic properties</a:t>
            </a:r>
            <a:endParaRPr sz="17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Temporary enhancement of </a:t>
            </a:r>
            <a:r>
              <a:rPr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survivability</a:t>
            </a:r>
            <a:r>
              <a:rPr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of </a:t>
            </a:r>
            <a:r>
              <a:rPr i="1"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C. elegans </a:t>
            </a:r>
            <a:r>
              <a:rPr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under stress</a:t>
            </a:r>
            <a:endParaRPr sz="17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Raleway"/>
              <a:buChar char="○"/>
            </a:pPr>
            <a:r>
              <a:rPr lang="en" sz="17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Limited supply of antioxidants vs constant supply of H2O2</a:t>
            </a:r>
            <a:endParaRPr sz="17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experiment to further study the effects of antioxidants 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727650" y="2283200"/>
            <a:ext cx="77649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 sz="1600">
                <a:solidFill>
                  <a:srgbClr val="212121"/>
                </a:solidFill>
              </a:rPr>
              <a:t>Feed </a:t>
            </a:r>
            <a:r>
              <a:rPr i="1" lang="en" sz="1600">
                <a:solidFill>
                  <a:srgbClr val="212121"/>
                </a:solidFill>
              </a:rPr>
              <a:t>C. elegans </a:t>
            </a:r>
            <a:r>
              <a:rPr lang="en" sz="1600">
                <a:solidFill>
                  <a:srgbClr val="212121"/>
                </a:solidFill>
              </a:rPr>
              <a:t>i</a:t>
            </a:r>
            <a:r>
              <a:rPr lang="en" sz="1600">
                <a:solidFill>
                  <a:srgbClr val="212121"/>
                </a:solidFill>
              </a:rPr>
              <a:t>solated antioxidants from PJ &amp; GT </a:t>
            </a:r>
            <a:endParaRPr sz="1600">
              <a:solidFill>
                <a:srgbClr val="21212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○"/>
            </a:pPr>
            <a:r>
              <a:rPr lang="en" sz="1600">
                <a:solidFill>
                  <a:srgbClr val="212121"/>
                </a:solidFill>
              </a:rPr>
              <a:t>Catechins, </a:t>
            </a:r>
            <a:r>
              <a:rPr lang="en" sz="1600">
                <a:solidFill>
                  <a:srgbClr val="212121"/>
                </a:solidFill>
              </a:rPr>
              <a:t>flavonoids</a:t>
            </a:r>
            <a:r>
              <a:rPr lang="en" sz="1600">
                <a:solidFill>
                  <a:srgbClr val="212121"/>
                </a:solidFill>
              </a:rPr>
              <a:t>, tannins</a:t>
            </a:r>
            <a:endParaRPr sz="1600">
              <a:solidFill>
                <a:srgbClr val="21212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○"/>
            </a:pPr>
            <a:r>
              <a:rPr lang="en" sz="1600">
                <a:solidFill>
                  <a:srgbClr val="212121"/>
                </a:solidFill>
              </a:rPr>
              <a:t>Various concentrations of antioxidants</a:t>
            </a:r>
            <a:endParaRPr sz="1600">
              <a:solidFill>
                <a:srgbClr val="21212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 sz="1600">
                <a:solidFill>
                  <a:srgbClr val="212121"/>
                </a:solidFill>
              </a:rPr>
              <a:t>qPCR to determine transcriptional mechanism in antioxidant defense</a:t>
            </a:r>
            <a:endParaRPr sz="1600">
              <a:solidFill>
                <a:srgbClr val="21212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○"/>
            </a:pPr>
            <a:r>
              <a:rPr lang="en" sz="1600">
                <a:solidFill>
                  <a:srgbClr val="212121"/>
                </a:solidFill>
              </a:rPr>
              <a:t>Sod-1 gene transcription</a:t>
            </a:r>
            <a:endParaRPr sz="16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PJ &amp; GT increase survivability of </a:t>
            </a:r>
            <a:r>
              <a:rPr i="1" lang="en"/>
              <a:t>C. elegans</a:t>
            </a:r>
            <a:r>
              <a:rPr lang="en"/>
              <a:t> under neutral conditions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PJ &amp; GT temporarily increases survivability of </a:t>
            </a:r>
            <a:r>
              <a:rPr i="1" lang="en"/>
              <a:t>C. elegans </a:t>
            </a:r>
            <a:r>
              <a:rPr lang="en"/>
              <a:t>under oxidative stress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Both in a concentration dependent manner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concentration of PJ improves motility of </a:t>
            </a:r>
            <a:r>
              <a:rPr i="1" lang="en"/>
              <a:t>C. elegans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Hormetic properties of tannins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GT did not change motility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Catechins drop ATP levels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GT catechins act via vaccine-like mechanism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668" y="3392425"/>
            <a:ext cx="3301799" cy="1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Marin: Survival/Motility Assay Methods slides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Sam: Discussion for Survival and Motility Assays &amp; Summary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Aneesh: Background info, infographic for general </a:t>
            </a:r>
            <a:r>
              <a:rPr b="1" lang="en">
                <a:solidFill>
                  <a:srgbClr val="212121"/>
                </a:solidFill>
              </a:rPr>
              <a:t>overview</a:t>
            </a:r>
            <a:r>
              <a:rPr b="1" lang="en">
                <a:solidFill>
                  <a:srgbClr val="212121"/>
                </a:solidFill>
              </a:rPr>
              <a:t> of assays, research question, hypothesis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Sree: </a:t>
            </a:r>
            <a:r>
              <a:rPr b="1" lang="en">
                <a:solidFill>
                  <a:srgbClr val="212121"/>
                </a:solidFill>
              </a:rPr>
              <a:t>Survival</a:t>
            </a:r>
            <a:r>
              <a:rPr b="1" lang="en">
                <a:solidFill>
                  <a:srgbClr val="212121"/>
                </a:solidFill>
              </a:rPr>
              <a:t> and Motility Assay Results</a:t>
            </a:r>
            <a:endParaRPr b="1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729450" y="2078875"/>
            <a:ext cx="7688700" cy="18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We would like to offer thanks to the entire Project Lab department</a:t>
            </a:r>
            <a:endParaRPr sz="18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Special thanks to Dr. S for all of this help </a:t>
            </a:r>
            <a:r>
              <a:rPr lang="en" sz="18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throughout</a:t>
            </a:r>
            <a:r>
              <a:rPr lang="en" sz="18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 this project</a:t>
            </a:r>
            <a:endParaRPr sz="18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Thank you to all the fellow groups as well for helping and providing us with </a:t>
            </a:r>
            <a:r>
              <a:rPr lang="en" sz="18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materials when needed</a:t>
            </a:r>
            <a:endParaRPr sz="18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Induces Oxidative Stress?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1034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Oxidative stress is induced by overproduction of reactive oxygen species (ROS)</a:t>
            </a:r>
            <a:r>
              <a:rPr baseline="-25000" lang="en" sz="1700">
                <a:solidFill>
                  <a:srgbClr val="000000"/>
                </a:solidFill>
              </a:rPr>
              <a:t>1</a:t>
            </a:r>
            <a:endParaRPr baseline="-25000"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ROS are highly reactive chemicals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Formed from -O</a:t>
            </a:r>
            <a:r>
              <a:rPr baseline="-25000" lang="en" sz="1700">
                <a:solidFill>
                  <a:srgbClr val="000000"/>
                </a:solidFill>
              </a:rPr>
              <a:t>2 </a:t>
            </a:r>
            <a:r>
              <a:rPr lang="en" sz="1700">
                <a:solidFill>
                  <a:srgbClr val="000000"/>
                </a:solidFill>
              </a:rPr>
              <a:t>species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4682750"/>
            <a:ext cx="31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(Ayuda-Durán et al. 2020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700" y="1853850"/>
            <a:ext cx="1887300" cy="14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5595950" y="3306175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https://www.thoughtco.com/definition-of-hydroxyl-group-608739</a:t>
            </a:r>
            <a:endParaRPr sz="6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649500" y="1853850"/>
            <a:ext cx="7688700" cy="21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(Ayuda-Durán et al. 2020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>
                <a:solidFill>
                  <a:srgbClr val="000000"/>
                </a:solidFill>
              </a:rPr>
              <a:t>“Biorender.” </a:t>
            </a:r>
            <a:r>
              <a:rPr i="1" lang="en" sz="1000">
                <a:solidFill>
                  <a:srgbClr val="000000"/>
                </a:solidFill>
              </a:rPr>
              <a:t>BioRender App</a:t>
            </a:r>
            <a:r>
              <a:rPr lang="en" sz="1000">
                <a:solidFill>
                  <a:srgbClr val="000000"/>
                </a:solidFill>
              </a:rPr>
              <a:t>, app.biorender.com/.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(Kumsta et al. 2011)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>
                <a:solidFill>
                  <a:srgbClr val="000000"/>
                </a:solidFill>
              </a:rPr>
              <a:t> </a:t>
            </a:r>
            <a:r>
              <a:rPr lang="en" sz="10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(Satoh et al. 2005)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(Saul et al. 2011)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(Tian et al. 2021)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Hydrogen Peroxide was used to induce oxidative stress</a:t>
            </a:r>
            <a:endParaRPr sz="22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389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Exposure to hydrogen peroxide can induce oxidative stress in cellular organisms</a:t>
            </a:r>
            <a:r>
              <a:rPr baseline="-25000" lang="en" sz="1700">
                <a:solidFill>
                  <a:srgbClr val="000000"/>
                </a:solidFill>
              </a:rPr>
              <a:t>1</a:t>
            </a:r>
            <a:endParaRPr baseline="-25000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utilized a concentration of 0.1%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Half of plates in </a:t>
            </a:r>
            <a:r>
              <a:rPr lang="en" sz="1700">
                <a:solidFill>
                  <a:srgbClr val="000000"/>
                </a:solidFill>
              </a:rPr>
              <a:t>survival</a:t>
            </a:r>
            <a:r>
              <a:rPr lang="en" sz="1700">
                <a:solidFill>
                  <a:srgbClr val="000000"/>
                </a:solidFill>
              </a:rPr>
              <a:t> assay had hydrogen peroxide mixed into agar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29450" y="4682750"/>
            <a:ext cx="31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(Ayuda-Durán et al. 2020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846" y="2268425"/>
            <a:ext cx="2939229" cy="14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5527050" y="3856625"/>
            <a:ext cx="27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https://www.priyamstudycentre.com/2020/03/hydrogen-peroxide.html</a:t>
            </a:r>
            <a:endParaRPr sz="6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Antioxidants have been known to regulate ROS levels in </a:t>
            </a:r>
            <a:r>
              <a:rPr i="1" lang="en" sz="1800"/>
              <a:t>C. elegans</a:t>
            </a:r>
            <a:r>
              <a:rPr baseline="-25000" lang="en" sz="1800"/>
              <a:t>1</a:t>
            </a:r>
            <a:endParaRPr baseline="-250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400350"/>
            <a:ext cx="3842700" cy="18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lang="en" sz="1450">
                <a:solidFill>
                  <a:srgbClr val="000000"/>
                </a:solidFill>
              </a:rPr>
              <a:t>Antioxidants found in food sources can regulate ROS levels</a:t>
            </a:r>
            <a:endParaRPr sz="1450">
              <a:solidFill>
                <a:srgbClr val="000000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lang="en" sz="1450">
                <a:solidFill>
                  <a:srgbClr val="000000"/>
                </a:solidFill>
              </a:rPr>
              <a:t>Polyphenols (class of compounds in plants) contribute to resistance of ROS</a:t>
            </a:r>
            <a:endParaRPr sz="1450">
              <a:solidFill>
                <a:srgbClr val="000000"/>
              </a:solidFill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○"/>
            </a:pPr>
            <a:r>
              <a:rPr lang="en" sz="1450">
                <a:solidFill>
                  <a:srgbClr val="000000"/>
                </a:solidFill>
              </a:rPr>
              <a:t>Mostly found in plants, fruits, grains, etc.</a:t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151" y="2020387"/>
            <a:ext cx="2468400" cy="258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5669150" y="4768450"/>
            <a:ext cx="200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https://fullscript.com/blog/polyphenols</a:t>
            </a:r>
            <a:endParaRPr sz="6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Tea and Pomegranate Juice were used as antioxidants to regulate ROS levels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421725"/>
            <a:ext cx="44034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Both contain high levels of antioxidants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Pomegranate Juice contains 3x the amount of antioxidants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3</a:t>
            </a:r>
            <a:r>
              <a:rPr lang="en" sz="1600">
                <a:solidFill>
                  <a:schemeClr val="dk2"/>
                </a:solidFill>
              </a:rPr>
              <a:t> different concentrations </a:t>
            </a:r>
            <a:r>
              <a:rPr lang="en" sz="1600">
                <a:solidFill>
                  <a:schemeClr val="dk2"/>
                </a:solidFill>
              </a:rPr>
              <a:t>based on polyphenol content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0.1 mg/mL, 0.5 mg/mL, 2.5 mg/mL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Mixed with </a:t>
            </a:r>
            <a:r>
              <a:rPr i="1" lang="en" sz="1600">
                <a:solidFill>
                  <a:schemeClr val="dk2"/>
                </a:solidFill>
              </a:rPr>
              <a:t>E. coli</a:t>
            </a:r>
            <a:r>
              <a:rPr lang="en" sz="1600">
                <a:solidFill>
                  <a:schemeClr val="dk2"/>
                </a:solidFill>
              </a:rPr>
              <a:t> OP50 food source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29450" y="4682750"/>
            <a:ext cx="31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(Ayuda-Durán et al. 2020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9525" y="2078850"/>
            <a:ext cx="18192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7130063" y="3898125"/>
            <a:ext cx="19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https://www.amazon.com/Natures-Bounty-Green-Extract-Capsules/dp/B01IAI2DGM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0525" y="2421726"/>
            <a:ext cx="1551325" cy="15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5239925" y="3973050"/>
            <a:ext cx="16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https://www.heb.com/product-detail/pom-wonderful-100-pomegranate-juice/933662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22450"/>
            <a:ext cx="76884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Research Question: What are the effects of antioxidants on the survival of </a:t>
            </a:r>
            <a:r>
              <a:rPr i="1" lang="en">
                <a:solidFill>
                  <a:srgbClr val="000000"/>
                </a:solidFill>
              </a:rPr>
              <a:t>C. elegans </a:t>
            </a:r>
            <a:r>
              <a:rPr lang="en">
                <a:solidFill>
                  <a:srgbClr val="000000"/>
                </a:solidFill>
              </a:rPr>
              <a:t>under oxidative stress?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47325" y="1676075"/>
            <a:ext cx="7672800" cy="26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Hypothesis: </a:t>
            </a:r>
            <a:r>
              <a:rPr lang="en">
                <a:solidFill>
                  <a:srgbClr val="000000"/>
                </a:solidFill>
              </a:rPr>
              <a:t>Antioxidants will prolong the survival and improve the motility of </a:t>
            </a:r>
            <a:r>
              <a:rPr i="1" lang="en">
                <a:solidFill>
                  <a:srgbClr val="000000"/>
                </a:solidFill>
              </a:rPr>
              <a:t>C. elegans </a:t>
            </a:r>
            <a:r>
              <a:rPr lang="en">
                <a:solidFill>
                  <a:srgbClr val="000000"/>
                </a:solidFill>
              </a:rPr>
              <a:t>under oxidative stress.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0"/>
          <p:cNvCxnSpPr>
            <a:stCxn id="140" idx="2"/>
            <a:endCxn id="141" idx="0"/>
          </p:cNvCxnSpPr>
          <p:nvPr/>
        </p:nvCxnSpPr>
        <p:spPr>
          <a:xfrm flipH="1" rot="-5400000">
            <a:off x="5251100" y="476875"/>
            <a:ext cx="574500" cy="1599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42" name="Google Shape;142;p20"/>
          <p:cNvCxnSpPr>
            <a:stCxn id="143" idx="2"/>
            <a:endCxn id="144" idx="0"/>
          </p:cNvCxnSpPr>
          <p:nvPr/>
        </p:nvCxnSpPr>
        <p:spPr>
          <a:xfrm flipH="1" rot="-5400000">
            <a:off x="2868900" y="20807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45" name="Google Shape;145;p20"/>
          <p:cNvCxnSpPr>
            <a:stCxn id="146" idx="0"/>
            <a:endCxn id="143" idx="2"/>
          </p:cNvCxnSpPr>
          <p:nvPr/>
        </p:nvCxnSpPr>
        <p:spPr>
          <a:xfrm rot="-5400000">
            <a:off x="1802350" y="1859675"/>
            <a:ext cx="711000" cy="1287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47" name="Google Shape;147;p20"/>
          <p:cNvCxnSpPr>
            <a:stCxn id="141" idx="2"/>
            <a:endCxn id="148" idx="0"/>
          </p:cNvCxnSpPr>
          <p:nvPr/>
        </p:nvCxnSpPr>
        <p:spPr>
          <a:xfrm flipH="1" rot="-5400000">
            <a:off x="6628325" y="1857438"/>
            <a:ext cx="711000" cy="1292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49" name="Google Shape;149;p20"/>
          <p:cNvCxnSpPr>
            <a:stCxn id="150" idx="0"/>
            <a:endCxn id="141" idx="2"/>
          </p:cNvCxnSpPr>
          <p:nvPr/>
        </p:nvCxnSpPr>
        <p:spPr>
          <a:xfrm rot="-5400000">
            <a:off x="5561850" y="2083163"/>
            <a:ext cx="711000" cy="840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1" name="Google Shape;151;p20"/>
          <p:cNvCxnSpPr>
            <a:stCxn id="143" idx="0"/>
            <a:endCxn id="140" idx="2"/>
          </p:cNvCxnSpPr>
          <p:nvPr/>
        </p:nvCxnSpPr>
        <p:spPr>
          <a:xfrm rot="-5400000">
            <a:off x="3483000" y="307763"/>
            <a:ext cx="574500" cy="1937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40" name="Google Shape;140;p20"/>
          <p:cNvSpPr txBox="1"/>
          <p:nvPr/>
        </p:nvSpPr>
        <p:spPr>
          <a:xfrm>
            <a:off x="3425300" y="404725"/>
            <a:ext cx="2627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Worms get chunked onto new plates</a:t>
            </a:r>
            <a:endParaRPr b="1" sz="1000">
              <a:solidFill>
                <a:srgbClr val="21212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032650" y="15635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Worms are ready for the next step</a:t>
            </a:r>
            <a:endParaRPr b="1"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568725" y="1563588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Worms get bleached onto new NGM plates</a:t>
            </a:r>
            <a:endParaRPr b="1" sz="12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418500" y="2858975"/>
            <a:ext cx="2422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Treatments are made with appropriate concentrations of PJ &amp; GT and liquid culture; treatments seeded onto 14 plates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728000" y="28589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10 worms picked onto each treatment plate</a:t>
            </a:r>
            <a:endParaRPr b="1" sz="1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877900" y="28589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Worms chunked onto treatment plates</a:t>
            </a:r>
            <a:endParaRPr b="1" sz="1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02650" y="2858975"/>
            <a:ext cx="2422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Treatments are made with appropriate concentrations of PJ &amp; GT and liquid culture; treatments seeded onto 7 plates</a:t>
            </a:r>
            <a:endParaRPr sz="1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907452" y="4154425"/>
            <a:ext cx="2422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Over 3, 30 </a:t>
            </a: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minute</a:t>
            </a: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intervals, </a:t>
            </a: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of alive worms </a:t>
            </a: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left</a:t>
            </a: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on each treatment plate are counted and recorded</a:t>
            </a:r>
            <a:endParaRPr b="1" sz="1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771532" y="4154350"/>
            <a:ext cx="1600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713650" y="4154375"/>
            <a:ext cx="2711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After 20 minutes, thrashing assay occurs; pick </a:t>
            </a:r>
            <a:r>
              <a:rPr b="1" lang="en" sz="1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 three worms per treatment; identify amount of turns per minute</a:t>
            </a:r>
            <a:endParaRPr b="1" sz="1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 rot="-5400000">
            <a:off x="1342425" y="3593375"/>
            <a:ext cx="711000" cy="41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61E86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6" name="Google Shape;156;p20"/>
          <p:cNvCxnSpPr/>
          <p:nvPr/>
        </p:nvCxnSpPr>
        <p:spPr>
          <a:xfrm rot="10800000">
            <a:off x="5307175" y="3443388"/>
            <a:ext cx="1220400" cy="71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61E86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1903425" y="3798900"/>
            <a:ext cx="1765500" cy="15900"/>
          </a:xfrm>
          <a:prstGeom prst="straightConnector1">
            <a:avLst/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/>
          <p:nvPr/>
        </p:nvCxnSpPr>
        <p:spPr>
          <a:xfrm rot="10800000">
            <a:off x="3636125" y="3443325"/>
            <a:ext cx="7200" cy="354300"/>
          </a:xfrm>
          <a:prstGeom prst="straightConnector1">
            <a:avLst/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9" name="Google Shape;159;p20"/>
          <p:cNvCxnSpPr>
            <a:stCxn id="152" idx="3"/>
          </p:cNvCxnSpPr>
          <p:nvPr/>
        </p:nvCxnSpPr>
        <p:spPr>
          <a:xfrm>
            <a:off x="7330252" y="4446625"/>
            <a:ext cx="628800" cy="9600"/>
          </a:xfrm>
          <a:prstGeom prst="straightConnector1">
            <a:avLst/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60" name="Google Shape;160;p20"/>
          <p:cNvSpPr txBox="1"/>
          <p:nvPr/>
        </p:nvSpPr>
        <p:spPr>
          <a:xfrm>
            <a:off x="7959050" y="4051225"/>
            <a:ext cx="129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Intervals are at 30, 60 and 90 minutes 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after</a:t>
            </a: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 picking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476650" y="4799850"/>
            <a:ext cx="36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1C7F"/>
                </a:solidFill>
                <a:latin typeface="Lato"/>
                <a:ea typeface="Lato"/>
                <a:cs typeface="Lato"/>
                <a:sym typeface="Lato"/>
              </a:rPr>
              <a:t>MOTILITY ASSAY</a:t>
            </a:r>
            <a:endParaRPr>
              <a:solidFill>
                <a:srgbClr val="701C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5706050" y="4738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1C7F"/>
                </a:solidFill>
                <a:latin typeface="Lato"/>
                <a:ea typeface="Lato"/>
                <a:cs typeface="Lato"/>
                <a:sym typeface="Lato"/>
              </a:rPr>
              <a:t>SURVIVAL </a:t>
            </a:r>
            <a:r>
              <a:rPr lang="en">
                <a:solidFill>
                  <a:srgbClr val="701C7F"/>
                </a:solidFill>
                <a:latin typeface="Lato"/>
                <a:ea typeface="Lato"/>
                <a:cs typeface="Lato"/>
                <a:sym typeface="Lato"/>
              </a:rPr>
              <a:t>ASSAY</a:t>
            </a:r>
            <a:endParaRPr>
              <a:solidFill>
                <a:srgbClr val="701C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768825" y="1148125"/>
            <a:ext cx="912300" cy="19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461700" y="612925"/>
            <a:ext cx="82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motility assay was run to examine effects of </a:t>
            </a:r>
            <a:r>
              <a:rPr lang="en"/>
              <a:t>treatments on movement of worms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227025" y="1553025"/>
            <a:ext cx="35250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H2O2 plates prepared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PJ treatments prepared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GT treatments prepared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Controls: NGM plate &amp; NGM plate with H202, both with only </a:t>
            </a:r>
            <a:r>
              <a:rPr i="1" lang="en" sz="1600"/>
              <a:t>E. coli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 worms picked onto each plate; motility was counted for 3 worms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Worms left on plates for 4 hours (run 1), then 20 minutes (run 2)</a:t>
            </a:r>
            <a:endParaRPr sz="1600"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75" y="1546413"/>
            <a:ext cx="5087173" cy="325773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332200" y="47396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.) </a:t>
            </a:r>
            <a:r>
              <a:rPr lang="en" sz="1000" u="sng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(Somuah-Asante and Sakamoto 2022)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