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48"/>
    <p:restoredTop sz="84045"/>
  </p:normalViewPr>
  <p:slideViewPr>
    <p:cSldViewPr snapToGrid="0" snapToObjects="1">
      <p:cViewPr varScale="1">
        <p:scale>
          <a:sx n="131" d="100"/>
          <a:sy n="131" d="100"/>
        </p:scale>
        <p:origin x="14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F71E8C-C9E2-8748-8CBF-EE979DE2B186}" type="datetimeFigureOut">
              <a:rPr lang="en-US" smtClean="0"/>
              <a:t>2/22/22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3C0EE5-3C51-4446-9EC0-35F9BA8BD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71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C0EE5-3C51-4446-9EC0-35F9BA8BDA0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436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600" b="1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524000" y="3510157"/>
            <a:ext cx="9144000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05988" y="6382667"/>
            <a:ext cx="2358792" cy="338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555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66" y="89208"/>
            <a:ext cx="10515600" cy="660787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814038"/>
            <a:ext cx="12192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05988" y="6382667"/>
            <a:ext cx="2358792" cy="338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33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66" y="89208"/>
            <a:ext cx="10515600" cy="660787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814038"/>
            <a:ext cx="12192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05988" y="6382667"/>
            <a:ext cx="2358792" cy="338808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05988" y="1123098"/>
            <a:ext cx="10515600" cy="4351338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66" y="89208"/>
            <a:ext cx="10515600" cy="660787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814038"/>
            <a:ext cx="12192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05988" y="6382667"/>
            <a:ext cx="2358792" cy="338808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564459" y="1429383"/>
            <a:ext cx="6278135" cy="45588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356839" y="1429383"/>
            <a:ext cx="4482790" cy="4558821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05988" y="6382667"/>
            <a:ext cx="2358792" cy="338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77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4D4D2-800B-4845-B904-A89C1FE5625F}" type="datetimeFigureOut">
              <a:rPr lang="en-US" smtClean="0"/>
              <a:t>2/22/22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AE957B-D721-0042-80D0-B7548D90C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854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6" r:id="rId3"/>
    <p:sldLayoutId id="2147483657" r:id="rId4"/>
    <p:sldLayoutId id="214748365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scientificamerican.com/article/the-dark-side-of-crispr/" TargetMode="External"/><Relationship Id="rId5" Type="http://schemas.openxmlformats.org/officeDocument/2006/relationships/hyperlink" Target="https://www.sciencedirect.com/science/article/pii/S0092867414006047" TargetMode="External"/><Relationship Id="rId4" Type="http://schemas.openxmlformats.org/officeDocument/2006/relationships/hyperlink" Target="https://www.sciencedirect.com/science/article/pii/S0952791514001563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8477" y="2975084"/>
            <a:ext cx="9144000" cy="1655762"/>
          </a:xfrm>
        </p:spPr>
        <p:txBody>
          <a:bodyPr>
            <a:normAutofit fontScale="85000" lnSpcReduction="20000"/>
          </a:bodyPr>
          <a:lstStyle/>
          <a:p>
            <a:r>
              <a:rPr lang="en-US" sz="4800" dirty="0"/>
              <a:t>Poster Presentation:</a:t>
            </a:r>
          </a:p>
          <a:p>
            <a:r>
              <a:rPr lang="en-US" sz="4800" dirty="0"/>
              <a:t>A reusable framework for text analysis and comparison</a:t>
            </a:r>
          </a:p>
        </p:txBody>
      </p:sp>
    </p:spTree>
    <p:extLst>
      <p:ext uri="{BB962C8B-B14F-4D97-AF65-F5344CB8AC3E}">
        <p14:creationId xmlns:p14="http://schemas.microsoft.com/office/powerpoint/2010/main" val="1358816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10529BFE-6797-C64B-B371-2E259E8116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80" y="3429000"/>
            <a:ext cx="5414896" cy="2906525"/>
          </a:xfrm>
          <a:prstGeom prst="rect">
            <a:avLst/>
          </a:prstGeom>
        </p:spPr>
      </p:pic>
      <p:pic>
        <p:nvPicPr>
          <p:cNvPr id="12" name="Picture 11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59D81734-874F-A641-A063-127A55339E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3397" y="3416243"/>
            <a:ext cx="5462427" cy="29320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82B7F17-7687-7F45-A8B9-5FF7F37E0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Natural Language Processing on Texts about CRISPR</a:t>
            </a:r>
            <a:br>
              <a:rPr lang="en-US" dirty="0"/>
            </a:br>
            <a:r>
              <a:rPr lang="en-US" sz="2700" dirty="0" err="1"/>
              <a:t>Sreevatsa</a:t>
            </a:r>
            <a:r>
              <a:rPr lang="en-US" sz="2700" dirty="0"/>
              <a:t> </a:t>
            </a:r>
            <a:r>
              <a:rPr lang="en-US" sz="2700" dirty="0" err="1"/>
              <a:t>Nukala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9C0B36-317E-BB47-98B1-14FB7906B3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00800" y="996756"/>
            <a:ext cx="5607165" cy="2665379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/>
              <a:t>References</a:t>
            </a:r>
            <a:br>
              <a:rPr lang="en-US" sz="2000" dirty="0"/>
            </a:br>
            <a:r>
              <a:rPr lang="en-US" dirty="0"/>
              <a:t>[1] R. </a:t>
            </a:r>
            <a:r>
              <a:rPr lang="en-US" dirty="0" err="1"/>
              <a:t>Barrangou</a:t>
            </a:r>
            <a:r>
              <a:rPr lang="en-US" dirty="0"/>
              <a:t>, “The roles of </a:t>
            </a:r>
            <a:r>
              <a:rPr lang="en-US" dirty="0" err="1"/>
              <a:t>crispr</a:t>
            </a:r>
            <a:r>
              <a:rPr lang="en-US" dirty="0"/>
              <a:t>–</a:t>
            </a:r>
            <a:r>
              <a:rPr lang="en-US" dirty="0" err="1"/>
              <a:t>cas</a:t>
            </a:r>
            <a:r>
              <a:rPr lang="en-US" dirty="0"/>
              <a:t> systems in adaptive immunity and </a:t>
            </a:r>
            <a:r>
              <a:rPr lang="en-US" dirty="0" err="1"/>
              <a:t>beyond,”Current</a:t>
            </a:r>
            <a:r>
              <a:rPr lang="en-US" dirty="0"/>
              <a:t> Opinion in Immunology, vol. 32, pp. 36–41, 2015, innate immunity. [Online]. Available: </a:t>
            </a:r>
            <a:r>
              <a:rPr lang="en-US" dirty="0">
                <a:hlinkClick r:id="rId4"/>
              </a:rPr>
              <a:t>https://www.sciencedirect.com/science/article/pii/S0952791514001563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[2] F. B. </a:t>
            </a:r>
            <a:r>
              <a:rPr lang="en-US" dirty="0" err="1"/>
              <a:t>Ayano</a:t>
            </a:r>
            <a:r>
              <a:rPr lang="en-US" dirty="0"/>
              <a:t> ̆</a:t>
            </a:r>
            <a:r>
              <a:rPr lang="en-US" dirty="0" err="1"/>
              <a:t>glu</a:t>
            </a:r>
            <a:r>
              <a:rPr lang="en-US" dirty="0"/>
              <a:t>, A. E. El ̧</a:t>
            </a:r>
            <a:r>
              <a:rPr lang="en-US" dirty="0" err="1"/>
              <a:t>cin</a:t>
            </a:r>
            <a:r>
              <a:rPr lang="en-US" dirty="0"/>
              <a:t>, and Y. M. El ̧</a:t>
            </a:r>
            <a:r>
              <a:rPr lang="en-US" dirty="0" err="1"/>
              <a:t>cin</a:t>
            </a:r>
            <a:r>
              <a:rPr lang="en-US" dirty="0"/>
              <a:t>, “Bioethical issues in genome editing by</a:t>
            </a:r>
            <a:r>
              <a:rPr lang="en-US" sz="2000" dirty="0"/>
              <a:t> </a:t>
            </a:r>
            <a:r>
              <a:rPr lang="en-US" dirty="0"/>
              <a:t>CRISPR-Cas9 technology,” Turk. J. Biol., vol. 44, no. 2, pp. 110–120, Apr. 2020.</a:t>
            </a:r>
            <a:r>
              <a:rPr lang="en-US" sz="2000" dirty="0"/>
              <a:t> </a:t>
            </a:r>
            <a:r>
              <a:rPr lang="en-US" dirty="0"/>
              <a:t>3</a:t>
            </a:r>
          </a:p>
          <a:p>
            <a:pPr marL="0" indent="0">
              <a:buNone/>
            </a:pPr>
            <a:r>
              <a:rPr lang="en-US" dirty="0"/>
              <a:t>[3] P. Hsu, E. Lander, and F. Zhang, “Development and applications of crispr-cas9 for</a:t>
            </a:r>
            <a:br>
              <a:rPr lang="en-US" dirty="0"/>
            </a:br>
            <a:r>
              <a:rPr lang="en-US" dirty="0"/>
              <a:t>genome engineering,” Cell, vol. 157, no. 6, pp. 1262–1278, 2014. [Online]. Available: </a:t>
            </a:r>
            <a:r>
              <a:rPr lang="en-US" dirty="0">
                <a:hlinkClick r:id="rId5"/>
              </a:rPr>
              <a:t>https://www.sciencedirect.com/science/article/pii/S0092867414006047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[4] S. </a:t>
            </a:r>
            <a:r>
              <a:rPr lang="en-US" dirty="0" err="1"/>
              <a:t>Sufian</a:t>
            </a:r>
            <a:r>
              <a:rPr lang="en-US" dirty="0"/>
              <a:t>, “The dark side of </a:t>
            </a:r>
            <a:r>
              <a:rPr lang="en-US" dirty="0" err="1"/>
              <a:t>crispr</a:t>
            </a:r>
            <a:r>
              <a:rPr lang="en-US" dirty="0"/>
              <a:t>,” Scientific American, Feb 2021. [Online]. Available:</a:t>
            </a:r>
            <a:br>
              <a:rPr lang="en-US" dirty="0"/>
            </a:br>
            <a:r>
              <a:rPr lang="en-US" dirty="0">
                <a:hlinkClick r:id="rId6"/>
              </a:rPr>
              <a:t>https://www.scientificamerican.com/article/the-dark-side-of-crispr/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[5] “Full stack genome engineering,” </a:t>
            </a:r>
            <a:r>
              <a:rPr lang="en-US" dirty="0" err="1"/>
              <a:t>Synthego</a:t>
            </a:r>
            <a:r>
              <a:rPr lang="en-US" dirty="0"/>
              <a:t>. [Online]. Available: https://</a:t>
            </a:r>
            <a:r>
              <a:rPr lang="en-US" dirty="0" err="1"/>
              <a:t>www.synthego.com</a:t>
            </a:r>
            <a:r>
              <a:rPr lang="en-US" dirty="0"/>
              <a:t>/learn/</a:t>
            </a:r>
            <a:r>
              <a:rPr lang="en-US" dirty="0" err="1"/>
              <a:t>crispr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[6] L. </a:t>
            </a:r>
            <a:r>
              <a:rPr lang="en-US" dirty="0" err="1"/>
              <a:t>Warneck-Silvestrin</a:t>
            </a:r>
            <a:r>
              <a:rPr lang="en-US" dirty="0"/>
              <a:t>, “The promises of </a:t>
            </a:r>
            <a:r>
              <a:rPr lang="en-US" dirty="0" err="1"/>
              <a:t>crispr</a:t>
            </a:r>
            <a:r>
              <a:rPr lang="en-US" dirty="0"/>
              <a:t> genome editing in biomedicine,”</a:t>
            </a:r>
            <a:r>
              <a:rPr lang="en-US" dirty="0" err="1"/>
              <a:t>Labiotech.eu</a:t>
            </a:r>
            <a:r>
              <a:rPr lang="en-US" dirty="0"/>
              <a:t>, Mar 2021. [Online]. Available: https://</a:t>
            </a:r>
            <a:r>
              <a:rPr lang="en-US" dirty="0" err="1"/>
              <a:t>www.labiotech.eu</a:t>
            </a:r>
            <a:r>
              <a:rPr lang="en-US" dirty="0"/>
              <a:t>/interview/</a:t>
            </a:r>
            <a:r>
              <a:rPr lang="en-US" dirty="0" err="1"/>
              <a:t>crispr</a:t>
            </a:r>
            <a:r>
              <a:rPr lang="en-US" dirty="0"/>
              <a:t>-therapeutics-genome-editing/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.</a:t>
            </a:r>
          </a:p>
          <a:p>
            <a:endParaRPr lang="en-US" sz="2400" dirty="0"/>
          </a:p>
        </p:txBody>
      </p:sp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745FF435-61A2-3841-9F93-29B1DF9A66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0927" y="870297"/>
            <a:ext cx="5340095" cy="267004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1ABC382-05D4-624E-A111-59EC726FB8F1}"/>
              </a:ext>
            </a:extLst>
          </p:cNvPr>
          <p:cNvSpPr txBox="1"/>
          <p:nvPr/>
        </p:nvSpPr>
        <p:spPr>
          <a:xfrm>
            <a:off x="1293398" y="3450855"/>
            <a:ext cx="47615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Arial" charset="0"/>
                <a:ea typeface="Arial" charset="0"/>
                <a:cs typeface="Arial" charset="0"/>
              </a:rPr>
              <a:t>Sentiment analyses of original and processed/cleaned versions of texts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FC4FFD-0C75-E742-AA94-2CAF1EC6BD3F}"/>
              </a:ext>
            </a:extLst>
          </p:cNvPr>
          <p:cNvSpPr txBox="1"/>
          <p:nvPr/>
        </p:nvSpPr>
        <p:spPr>
          <a:xfrm>
            <a:off x="895995" y="6156545"/>
            <a:ext cx="47615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Arial" charset="0"/>
                <a:ea typeface="Arial" charset="0"/>
                <a:cs typeface="Arial" charset="0"/>
              </a:rPr>
              <a:t>Sankey diagram of text to most common words (absolute frequency)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2F0C044-9719-E843-8528-2AC836FFF136}"/>
              </a:ext>
            </a:extLst>
          </p:cNvPr>
          <p:cNvSpPr txBox="1"/>
          <p:nvPr/>
        </p:nvSpPr>
        <p:spPr>
          <a:xfrm>
            <a:off x="7050120" y="6156545"/>
            <a:ext cx="47615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Arial" charset="0"/>
                <a:ea typeface="Arial" charset="0"/>
                <a:cs typeface="Arial" charset="0"/>
              </a:rPr>
              <a:t>Sankey diagram of text to most common words (relative frequency)</a:t>
            </a:r>
          </a:p>
        </p:txBody>
      </p:sp>
    </p:spTree>
    <p:extLst>
      <p:ext uri="{BB962C8B-B14F-4D97-AF65-F5344CB8AC3E}">
        <p14:creationId xmlns:p14="http://schemas.microsoft.com/office/powerpoint/2010/main" val="3929037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38100">
          <a:solidFill>
            <a:srgbClr val="C00000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4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rgbClr val="C00000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3200" smtClean="0">
            <a:latin typeface="Arial" charset="0"/>
            <a:ea typeface="Arial" charset="0"/>
            <a:cs typeface="Arial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3" id="{190CBDDB-25AF-8448-915D-F5892636F84F}" vid="{6D2D882E-D7DF-E347-B3A5-820D04F7DBA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Northeastern</Template>
  <TotalTime>7141</TotalTime>
  <Words>348</Words>
  <Application>Microsoft Macintosh PowerPoint</Application>
  <PresentationFormat>Widescreen</PresentationFormat>
  <Paragraphs>13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Natural Language Processing on Texts about CRISPR Sreevatsa Nukala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DS4300 - High-Scale Storage</dc:title>
  <dc:creator>Rachlin, John</dc:creator>
  <cp:lastModifiedBy>Sreevatsa Nukala</cp:lastModifiedBy>
  <cp:revision>78</cp:revision>
  <cp:lastPrinted>2018-02-13T18:02:34Z</cp:lastPrinted>
  <dcterms:created xsi:type="dcterms:W3CDTF">2017-09-23T00:39:11Z</dcterms:created>
  <dcterms:modified xsi:type="dcterms:W3CDTF">2022-02-22T12:59:21Z</dcterms:modified>
</cp:coreProperties>
</file>