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5.jpg" ContentType="image/jpg"/>
  <Override PartName="/ppt/media/image11.jpg" ContentType="image/jpg"/>
  <Override PartName="/ppt/media/image13.jpg" ContentType="image/png"/>
  <Override PartName="/ppt/media/image14.jpg" ContentType="image/jpg"/>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68" r:id="rId1"/>
  </p:sldMasterIdLst>
  <p:notesMasterIdLst>
    <p:notesMasterId r:id="rId17"/>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71" r:id="rId14"/>
    <p:sldId id="268" r:id="rId15"/>
    <p:sldId id="272" r:id="rId16"/>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https://d.docs.live.net/34eeddec11d30e21/Desktop/SREESHA%20DATA%20ANALYSIS%20EXCEL.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srinethi%20s\Downloads\employee_data.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[SREESHA DATA ANALYSIS EXCEL.xlsx]CHARTS!PivotTable4</c:name>
    <c:fmtId val="4"/>
  </c:pivotSource>
  <c:chart>
    <c:autoTitleDeleted val="0"/>
    <c:pivotFmts>
      <c:pivotFmt>
        <c:idx val="0"/>
      </c:pivotFmt>
      <c:pivotFmt>
        <c:idx val="1"/>
      </c:pivotFmt>
      <c:pivotFmt>
        <c:idx val="2"/>
      </c:pivotFmt>
      <c:pivotFmt>
        <c:idx val="3"/>
      </c:pivotFmt>
      <c:pivotFmt>
        <c:idx val="4"/>
      </c:pivotFmt>
      <c:pivotFmt>
        <c:idx val="5"/>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a:scene3d>
            <a:camera prst="orthographicFront">
              <a:rot lat="0" lon="0" rev="0"/>
            </a:camera>
            <a:lightRig rig="threePt" dir="t">
              <a:rot lat="0" lon="0" rev="19800000"/>
            </a:lightRig>
          </a:scene3d>
          <a:sp3d prstMaterial="flat">
            <a:bevelT w="25400" h="3175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a:scene3d>
            <a:camera prst="orthographicFront">
              <a:rot lat="0" lon="0" rev="0"/>
            </a:camera>
            <a:lightRig rig="threePt" dir="t">
              <a:rot lat="0" lon="0" rev="19800000"/>
            </a:lightRig>
          </a:scene3d>
          <a:sp3d prstMaterial="flat">
            <a:bevelT w="25400" h="3175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a:scene3d>
            <a:camera prst="orthographicFront">
              <a:rot lat="0" lon="0" rev="0"/>
            </a:camera>
            <a:lightRig rig="threePt" dir="t">
              <a:rot lat="0" lon="0" rev="19800000"/>
            </a:lightRig>
          </a:scene3d>
          <a:sp3d prstMaterial="flat">
            <a:bevelT w="25400" h="3175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a:scene3d>
            <a:camera prst="orthographicFront">
              <a:rot lat="0" lon="0" rev="0"/>
            </a:camera>
            <a:lightRig rig="threePt" dir="t">
              <a:rot lat="0" lon="0" rev="19800000"/>
            </a:lightRig>
          </a:scene3d>
          <a:sp3d prstMaterial="flat">
            <a:bevelT w="25400" h="3175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a:scene3d>
            <a:camera prst="orthographicFront">
              <a:rot lat="0" lon="0" rev="0"/>
            </a:camera>
            <a:lightRig rig="threePt" dir="t">
              <a:rot lat="0" lon="0" rev="19800000"/>
            </a:lightRig>
          </a:scene3d>
          <a:sp3d prstMaterial="flat">
            <a:bevelT w="25400" h="3175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a:scene3d>
            <a:camera prst="orthographicFront">
              <a:rot lat="0" lon="0" rev="0"/>
            </a:camera>
            <a:lightRig rig="threePt" dir="t">
              <a:rot lat="0" lon="0" rev="19800000"/>
            </a:lightRig>
          </a:scene3d>
          <a:sp3d prstMaterial="flat">
            <a:bevelT w="25400" h="3175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a:scene3d>
            <a:camera prst="orthographicFront">
              <a:rot lat="0" lon="0" rev="0"/>
            </a:camera>
            <a:lightRig rig="threePt" dir="t">
              <a:rot lat="0" lon="0" rev="19800000"/>
            </a:lightRig>
          </a:scene3d>
          <a:sp3d prstMaterial="flat">
            <a:bevelT w="25400" h="3175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a:scene3d>
            <a:camera prst="orthographicFront">
              <a:rot lat="0" lon="0" rev="0"/>
            </a:camera>
            <a:lightRig rig="threePt" dir="t">
              <a:rot lat="0" lon="0" rev="19800000"/>
            </a:lightRig>
          </a:scene3d>
          <a:sp3d prstMaterial="flat">
            <a:bevelT w="25400" h="3175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a:scene3d>
            <a:camera prst="orthographicFront">
              <a:rot lat="0" lon="0" rev="0"/>
            </a:camera>
            <a:lightRig rig="threePt" dir="t">
              <a:rot lat="0" lon="0" rev="19800000"/>
            </a:lightRig>
          </a:scene3d>
          <a:sp3d prstMaterial="flat">
            <a:bevelT w="25400" h="3175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a:scene3d>
            <a:camera prst="orthographicFront">
              <a:rot lat="0" lon="0" rev="0"/>
            </a:camera>
            <a:lightRig rig="threePt" dir="t">
              <a:rot lat="0" lon="0" rev="19800000"/>
            </a:lightRig>
          </a:scene3d>
          <a:sp3d prstMaterial="flat">
            <a:bevelT w="25400" h="3175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a:scene3d>
            <a:camera prst="orthographicFront">
              <a:rot lat="0" lon="0" rev="0"/>
            </a:camera>
            <a:lightRig rig="threePt" dir="t">
              <a:rot lat="0" lon="0" rev="19800000"/>
            </a:lightRig>
          </a:scene3d>
          <a:sp3d prstMaterial="flat">
            <a:bevelT w="25400" h="3175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a:scene3d>
            <a:camera prst="orthographicFront">
              <a:rot lat="0" lon="0" rev="0"/>
            </a:camera>
            <a:lightRig rig="threePt" dir="t">
              <a:rot lat="0" lon="0" rev="19800000"/>
            </a:lightRig>
          </a:scene3d>
          <a:sp3d prstMaterial="flat">
            <a:bevelT w="25400" h="3175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a:scene3d>
            <a:camera prst="orthographicFront">
              <a:rot lat="0" lon="0" rev="0"/>
            </a:camera>
            <a:lightRig rig="threePt" dir="t">
              <a:rot lat="0" lon="0" rev="19800000"/>
            </a:lightRig>
          </a:scene3d>
          <a:sp3d prstMaterial="flat">
            <a:bevelT w="25400" h="3175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a:scene3d>
            <a:camera prst="orthographicFront">
              <a:rot lat="0" lon="0" rev="0"/>
            </a:camera>
            <a:lightRig rig="threePt" dir="t">
              <a:rot lat="0" lon="0" rev="19800000"/>
            </a:lightRig>
          </a:scene3d>
          <a:sp3d prstMaterial="flat">
            <a:bevelT w="25400" h="3175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a:scene3d>
            <a:camera prst="orthographicFront">
              <a:rot lat="0" lon="0" rev="0"/>
            </a:camera>
            <a:lightRig rig="threePt" dir="t">
              <a:rot lat="0" lon="0" rev="19800000"/>
            </a:lightRig>
          </a:scene3d>
          <a:sp3d prstMaterial="flat">
            <a:bevelT w="25400" h="3175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CHARTS!$B$3:$B$4</c:f>
              <c:strCache>
                <c:ptCount val="1"/>
                <c:pt idx="0">
                  <c:v>High</c:v>
                </c:pt>
              </c:strCache>
            </c:strRef>
          </c:tx>
          <c:spPr>
            <a:gradFill rotWithShape="1">
              <a:gsLst>
                <a:gs pos="0">
                  <a:schemeClr val="accent1">
                    <a:shade val="85000"/>
                    <a:satMod val="130000"/>
                  </a:schemeClr>
                </a:gs>
                <a:gs pos="34000">
                  <a:schemeClr val="accent1">
                    <a:shade val="87000"/>
                    <a:satMod val="125000"/>
                  </a:schemeClr>
                </a:gs>
                <a:gs pos="70000">
                  <a:schemeClr val="accent1">
                    <a:tint val="100000"/>
                    <a:shade val="90000"/>
                    <a:satMod val="130000"/>
                  </a:schemeClr>
                </a:gs>
                <a:gs pos="100000">
                  <a:schemeClr val="accent1">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invertIfNegative val="0"/>
          <c:cat>
            <c:strRef>
              <c:f>CHARTS!$A$5:$A$16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CHARTS!$B$5:$B$16</c:f>
              <c:numCache>
                <c:formatCode>General</c:formatCode>
                <c:ptCount val="11"/>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2652-40B5-8D05-B3FC1189F091}"/>
            </c:ext>
          </c:extLst>
        </c:ser>
        <c:ser>
          <c:idx val="1"/>
          <c:order val="1"/>
          <c:tx>
            <c:strRef>
              <c:f>CHARTS!$C$3:$C$4</c:f>
              <c:strCache>
                <c:ptCount val="1"/>
                <c:pt idx="0">
                  <c:v>Low</c:v>
                </c:pt>
              </c:strCache>
            </c:strRef>
          </c:tx>
          <c:spPr>
            <a:gradFill rotWithShape="1">
              <a:gsLst>
                <a:gs pos="0">
                  <a:schemeClr val="accent2">
                    <a:shade val="85000"/>
                    <a:satMod val="130000"/>
                  </a:schemeClr>
                </a:gs>
                <a:gs pos="34000">
                  <a:schemeClr val="accent2">
                    <a:shade val="87000"/>
                    <a:satMod val="125000"/>
                  </a:schemeClr>
                </a:gs>
                <a:gs pos="70000">
                  <a:schemeClr val="accent2">
                    <a:tint val="100000"/>
                    <a:shade val="90000"/>
                    <a:satMod val="130000"/>
                  </a:schemeClr>
                </a:gs>
                <a:gs pos="100000">
                  <a:schemeClr val="accent2">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invertIfNegative val="0"/>
          <c:cat>
            <c:strRef>
              <c:f>CHARTS!$A$5:$A$16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CHARTS!$C$5:$C$16</c:f>
              <c:numCache>
                <c:formatCode>General</c:formatCode>
                <c:ptCount val="11"/>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2652-40B5-8D05-B3FC1189F091}"/>
            </c:ext>
          </c:extLst>
        </c:ser>
        <c:ser>
          <c:idx val="2"/>
          <c:order val="2"/>
          <c:tx>
            <c:strRef>
              <c:f>CHARTS!$D$3:$D$4</c:f>
              <c:strCache>
                <c:ptCount val="1"/>
                <c:pt idx="0">
                  <c:v>Medium</c:v>
                </c:pt>
              </c:strCache>
            </c:strRef>
          </c:tx>
          <c:spPr>
            <a:gradFill rotWithShape="1">
              <a:gsLst>
                <a:gs pos="0">
                  <a:schemeClr val="accent3">
                    <a:shade val="85000"/>
                    <a:satMod val="130000"/>
                  </a:schemeClr>
                </a:gs>
                <a:gs pos="34000">
                  <a:schemeClr val="accent3">
                    <a:shade val="87000"/>
                    <a:satMod val="125000"/>
                  </a:schemeClr>
                </a:gs>
                <a:gs pos="70000">
                  <a:schemeClr val="accent3">
                    <a:tint val="100000"/>
                    <a:shade val="90000"/>
                    <a:satMod val="130000"/>
                  </a:schemeClr>
                </a:gs>
                <a:gs pos="100000">
                  <a:schemeClr val="accent3">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invertIfNegative val="0"/>
          <c:cat>
            <c:strRef>
              <c:f>CHARTS!$A$5:$A$16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CHARTS!$D$5:$D$16</c:f>
              <c:numCache>
                <c:formatCode>General</c:formatCode>
                <c:ptCount val="11"/>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2-2652-40B5-8D05-B3FC1189F091}"/>
            </c:ext>
          </c:extLst>
        </c:ser>
        <c:ser>
          <c:idx val="3"/>
          <c:order val="3"/>
          <c:tx>
            <c:strRef>
              <c:f>CHARTS!$E$3:$E$4</c:f>
              <c:strCache>
                <c:ptCount val="1"/>
                <c:pt idx="0">
                  <c:v>Very High</c:v>
                </c:pt>
              </c:strCache>
            </c:strRef>
          </c:tx>
          <c:spPr>
            <a:gradFill rotWithShape="1">
              <a:gsLst>
                <a:gs pos="0">
                  <a:schemeClr val="accent4">
                    <a:shade val="85000"/>
                    <a:satMod val="130000"/>
                  </a:schemeClr>
                </a:gs>
                <a:gs pos="34000">
                  <a:schemeClr val="accent4">
                    <a:shade val="87000"/>
                    <a:satMod val="125000"/>
                  </a:schemeClr>
                </a:gs>
                <a:gs pos="70000">
                  <a:schemeClr val="accent4">
                    <a:tint val="100000"/>
                    <a:shade val="90000"/>
                    <a:satMod val="130000"/>
                  </a:schemeClr>
                </a:gs>
                <a:gs pos="100000">
                  <a:schemeClr val="accent4">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invertIfNegative val="0"/>
          <c:cat>
            <c:strRef>
              <c:f>CHARTS!$A$5:$A$16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CHARTS!$E$5:$E$16</c:f>
              <c:numCache>
                <c:formatCode>General</c:formatCode>
                <c:ptCount val="11"/>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3-2652-40B5-8D05-B3FC1189F091}"/>
            </c:ext>
          </c:extLst>
        </c:ser>
        <c:ser>
          <c:idx val="4"/>
          <c:order val="4"/>
          <c:tx>
            <c:strRef>
              <c:f>CHARTS!$F$3:$F$4</c:f>
              <c:strCache>
                <c:ptCount val="1"/>
                <c:pt idx="0">
                  <c:v>(blank)</c:v>
                </c:pt>
              </c:strCache>
            </c:strRef>
          </c:tx>
          <c:spPr>
            <a:gradFill rotWithShape="1">
              <a:gsLst>
                <a:gs pos="0">
                  <a:schemeClr val="accent5">
                    <a:shade val="85000"/>
                    <a:satMod val="130000"/>
                  </a:schemeClr>
                </a:gs>
                <a:gs pos="34000">
                  <a:schemeClr val="accent5">
                    <a:shade val="87000"/>
                    <a:satMod val="125000"/>
                  </a:schemeClr>
                </a:gs>
                <a:gs pos="70000">
                  <a:schemeClr val="accent5">
                    <a:tint val="100000"/>
                    <a:shade val="90000"/>
                    <a:satMod val="130000"/>
                  </a:schemeClr>
                </a:gs>
                <a:gs pos="100000">
                  <a:schemeClr val="accent5">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invertIfNegative val="0"/>
          <c:cat>
            <c:strRef>
              <c:f>CHARTS!$A$5:$A$16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CHARTS!$F$5:$F$16</c:f>
              <c:numCache>
                <c:formatCode>General</c:formatCode>
                <c:ptCount val="11"/>
                <c:pt idx="0">
                  <c:v>153</c:v>
                </c:pt>
                <c:pt idx="1">
                  <c:v>155</c:v>
                </c:pt>
                <c:pt idx="2">
                  <c:v>148</c:v>
                </c:pt>
                <c:pt idx="3">
                  <c:v>139</c:v>
                </c:pt>
                <c:pt idx="4">
                  <c:v>150</c:v>
                </c:pt>
                <c:pt idx="5">
                  <c:v>158</c:v>
                </c:pt>
                <c:pt idx="6">
                  <c:v>142</c:v>
                </c:pt>
                <c:pt idx="7">
                  <c:v>137</c:v>
                </c:pt>
                <c:pt idx="8">
                  <c:v>147</c:v>
                </c:pt>
                <c:pt idx="9">
                  <c:v>138</c:v>
                </c:pt>
              </c:numCache>
            </c:numRef>
          </c:val>
          <c:extLst>
            <c:ext xmlns:c16="http://schemas.microsoft.com/office/drawing/2014/chart" uri="{C3380CC4-5D6E-409C-BE32-E72D297353CC}">
              <c16:uniqueId val="{00000004-2652-40B5-8D05-B3FC1189F091}"/>
            </c:ext>
          </c:extLst>
        </c:ser>
        <c:dLbls>
          <c:showLegendKey val="0"/>
          <c:showVal val="0"/>
          <c:showCatName val="0"/>
          <c:showSerName val="0"/>
          <c:showPercent val="0"/>
          <c:showBubbleSize val="0"/>
        </c:dLbls>
        <c:gapWidth val="100"/>
        <c:overlap val="-24"/>
        <c:axId val="208588080"/>
        <c:axId val="208608720"/>
      </c:barChart>
      <c:catAx>
        <c:axId val="208588080"/>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208608720"/>
        <c:crosses val="autoZero"/>
        <c:auto val="1"/>
        <c:lblAlgn val="ctr"/>
        <c:lblOffset val="100"/>
        <c:noMultiLvlLbl val="0"/>
      </c:catAx>
      <c:valAx>
        <c:axId val="208608720"/>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20858808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[employee_data.xlsx]Sheet2!PivotTable1</c:name>
    <c:fmtId val="12"/>
  </c:pivotSource>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Employee data analysis</a:t>
            </a:r>
          </a:p>
        </c:rich>
      </c:tx>
      <c:layout>
        <c:manualLayout>
          <c:xMode val="edge"/>
          <c:yMode val="edge"/>
          <c:x val="0.28318840579710147"/>
          <c:y val="2.2222222222222223E-2"/>
        </c:manualLayout>
      </c:layout>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solidFill>
            <a:schemeClr val="accent1"/>
          </a:solidFill>
          <a:ln w="25400">
            <a:solidFill>
              <a:schemeClr val="lt1"/>
            </a:solidFill>
          </a:ln>
          <a:effectLst/>
          <a:scene3d>
            <a:camera prst="orthographicFront">
              <a:rot lat="0" lon="0" rev="0"/>
            </a:camera>
            <a:lightRig rig="threePt" dir="t">
              <a:rot lat="0" lon="0" rev="19800000"/>
            </a:lightRig>
          </a:scene3d>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cene3d>
            <a:camera prst="orthographicFront">
              <a:rot lat="0" lon="0" rev="0"/>
            </a:camera>
            <a:lightRig rig="threePt" dir="t">
              <a:rot lat="0" lon="0" rev="19800000"/>
            </a:lightRig>
          </a:scene3d>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5400">
            <a:solidFill>
              <a:schemeClr val="lt1"/>
            </a:solidFill>
          </a:ln>
          <a:effectLst/>
          <a:scene3d>
            <a:camera prst="orthographicFront">
              <a:rot lat="0" lon="0" rev="0"/>
            </a:camera>
            <a:lightRig rig="threePt" dir="t">
              <a:rot lat="0" lon="0" rev="19800000"/>
            </a:lightRig>
          </a:scene3d>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5400">
            <a:solidFill>
              <a:schemeClr val="lt1"/>
            </a:solidFill>
          </a:ln>
          <a:effectLst/>
          <a:scene3d>
            <a:camera prst="orthographicFront">
              <a:rot lat="0" lon="0" rev="0"/>
            </a:camera>
            <a:lightRig rig="threePt" dir="t">
              <a:rot lat="0" lon="0" rev="19800000"/>
            </a:lightRig>
          </a:scene3d>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5400">
            <a:solidFill>
              <a:schemeClr val="lt1"/>
            </a:solidFill>
          </a:ln>
          <a:effectLst/>
          <a:scene3d>
            <a:camera prst="orthographicFront">
              <a:rot lat="0" lon="0" rev="0"/>
            </a:camera>
            <a:lightRig rig="threePt" dir="t">
              <a:rot lat="0" lon="0" rev="19800000"/>
            </a:lightRig>
          </a:scene3d>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5400">
            <a:solidFill>
              <a:schemeClr val="lt1"/>
            </a:solidFill>
          </a:ln>
          <a:effectLst/>
          <a:scene3d>
            <a:camera prst="orthographicFront">
              <a:rot lat="0" lon="0" rev="0"/>
            </a:camera>
            <a:lightRig rig="threePt" dir="t">
              <a:rot lat="0" lon="0" rev="19800000"/>
            </a:lightRig>
          </a:scene3d>
          <a:sp3d contourW="25400">
            <a:contourClr>
              <a:schemeClr val="lt1"/>
            </a:contourClr>
          </a:sp3d>
        </c:spPr>
      </c:pivotFmt>
      <c:pivotFmt>
        <c:idx val="6"/>
        <c:spPr>
          <a:solidFill>
            <a:schemeClr val="accent1"/>
          </a:solidFill>
          <a:ln w="25400">
            <a:solidFill>
              <a:schemeClr val="lt1"/>
            </a:solidFill>
          </a:ln>
          <a:effectLst/>
          <a:scene3d>
            <a:camera prst="orthographicFront">
              <a:rot lat="0" lon="0" rev="0"/>
            </a:camera>
            <a:lightRig rig="threePt" dir="t">
              <a:rot lat="0" lon="0" rev="19800000"/>
            </a:lightRig>
          </a:scene3d>
          <a:sp3d contourW="25400">
            <a:contourClr>
              <a:schemeClr val="lt1"/>
            </a:contourClr>
          </a:sp3d>
        </c:spPr>
      </c:pivotFmt>
      <c:pivotFmt>
        <c:idx val="7"/>
        <c:spPr>
          <a:solidFill>
            <a:schemeClr val="accent1"/>
          </a:solidFill>
          <a:ln w="25400">
            <a:solidFill>
              <a:schemeClr val="lt1"/>
            </a:solidFill>
          </a:ln>
          <a:effectLst/>
          <a:scene3d>
            <a:camera prst="orthographicFront">
              <a:rot lat="0" lon="0" rev="0"/>
            </a:camera>
            <a:lightRig rig="threePt" dir="t">
              <a:rot lat="0" lon="0" rev="19800000"/>
            </a:lightRig>
          </a:scene3d>
          <a:sp3d contourW="25400">
            <a:contourClr>
              <a:schemeClr val="lt1"/>
            </a:contourClr>
          </a:sp3d>
        </c:spPr>
      </c:pivotFmt>
      <c:pivotFmt>
        <c:idx val="8"/>
        <c:spPr>
          <a:solidFill>
            <a:schemeClr val="accent1"/>
          </a:solidFill>
          <a:ln w="25400">
            <a:solidFill>
              <a:schemeClr val="lt1"/>
            </a:solidFill>
          </a:ln>
          <a:effectLst/>
          <a:scene3d>
            <a:camera prst="orthographicFront">
              <a:rot lat="0" lon="0" rev="0"/>
            </a:camera>
            <a:lightRig rig="threePt" dir="t">
              <a:rot lat="0" lon="0" rev="19800000"/>
            </a:lightRig>
          </a:scene3d>
          <a:sp3d contourW="25400">
            <a:contourClr>
              <a:schemeClr val="lt1"/>
            </a:contourClr>
          </a:sp3d>
        </c:spPr>
      </c:pivotFmt>
      <c:pivotFmt>
        <c:idx val="9"/>
        <c:spPr>
          <a:solidFill>
            <a:schemeClr val="accent1"/>
          </a:solidFill>
          <a:ln w="25400">
            <a:solidFill>
              <a:schemeClr val="lt1"/>
            </a:solidFill>
          </a:ln>
          <a:effectLst/>
          <a:scene3d>
            <a:camera prst="orthographicFront">
              <a:rot lat="0" lon="0" rev="0"/>
            </a:camera>
            <a:lightRig rig="threePt" dir="t">
              <a:rot lat="0" lon="0" rev="19800000"/>
            </a:lightRig>
          </a:scene3d>
          <a:sp3d contourW="25400">
            <a:contourClr>
              <a:schemeClr val="lt1"/>
            </a:contourClr>
          </a:sp3d>
        </c:spPr>
      </c:pivotFmt>
      <c:pivotFmt>
        <c:idx val="10"/>
        <c:spPr>
          <a:solidFill>
            <a:schemeClr val="accent1"/>
          </a:solidFill>
          <a:ln w="25400">
            <a:solidFill>
              <a:schemeClr val="lt1"/>
            </a:solidFill>
          </a:ln>
          <a:effectLst/>
          <a:scene3d>
            <a:camera prst="orthographicFront">
              <a:rot lat="0" lon="0" rev="0"/>
            </a:camera>
            <a:lightRig rig="threePt" dir="t">
              <a:rot lat="0" lon="0" rev="19800000"/>
            </a:lightRig>
          </a:scene3d>
          <a:sp3d contourW="25400">
            <a:contourClr>
              <a:schemeClr val="lt1"/>
            </a:contourClr>
          </a:sp3d>
        </c:spPr>
      </c:pivotFmt>
      <c:pivotFmt>
        <c:idx val="11"/>
        <c:spPr>
          <a:solidFill>
            <a:schemeClr val="accent1"/>
          </a:solidFill>
          <a:ln w="25400">
            <a:solidFill>
              <a:schemeClr val="lt1"/>
            </a:solidFill>
          </a:ln>
          <a:effectLst/>
          <a:scene3d>
            <a:camera prst="orthographicFront">
              <a:rot lat="0" lon="0" rev="0"/>
            </a:camera>
            <a:lightRig rig="threePt" dir="t">
              <a:rot lat="0" lon="0" rev="19800000"/>
            </a:lightRig>
          </a:scene3d>
          <a:sp3d contourW="25400">
            <a:contourClr>
              <a:schemeClr val="lt1"/>
            </a:contourClr>
          </a:sp3d>
        </c:spPr>
      </c:pivotFmt>
      <c:pivotFmt>
        <c:idx val="12"/>
        <c:spPr>
          <a:solidFill>
            <a:schemeClr val="accent1"/>
          </a:solidFill>
          <a:ln w="25400">
            <a:solidFill>
              <a:schemeClr val="lt1"/>
            </a:solidFill>
          </a:ln>
          <a:effectLst/>
          <a:scene3d>
            <a:camera prst="orthographicFront">
              <a:rot lat="0" lon="0" rev="0"/>
            </a:camera>
            <a:lightRig rig="threePt" dir="t">
              <a:rot lat="0" lon="0" rev="19800000"/>
            </a:lightRig>
          </a:scene3d>
          <a:sp3d contourW="25400">
            <a:contourClr>
              <a:schemeClr val="lt1"/>
            </a:contourClr>
          </a:sp3d>
        </c:spPr>
      </c:pivotFmt>
      <c:pivotFmt>
        <c:idx val="13"/>
        <c:spPr>
          <a:solidFill>
            <a:schemeClr val="accent1"/>
          </a:solidFill>
          <a:ln w="25400">
            <a:solidFill>
              <a:schemeClr val="lt1"/>
            </a:solidFill>
          </a:ln>
          <a:effectLst/>
          <a:scene3d>
            <a:camera prst="orthographicFront">
              <a:rot lat="0" lon="0" rev="0"/>
            </a:camera>
            <a:lightRig rig="threePt" dir="t">
              <a:rot lat="0" lon="0" rev="19800000"/>
            </a:lightRig>
          </a:scene3d>
          <a:sp3d contourW="25400">
            <a:contourClr>
              <a:schemeClr val="lt1"/>
            </a:contourClr>
          </a:sp3d>
        </c:spPr>
      </c:pivotFmt>
      <c:pivotFmt>
        <c:idx val="14"/>
        <c:spPr>
          <a:solidFill>
            <a:schemeClr val="accent1"/>
          </a:solidFill>
          <a:ln w="25400">
            <a:solidFill>
              <a:schemeClr val="lt1"/>
            </a:solidFill>
          </a:ln>
          <a:effectLst/>
          <a:scene3d>
            <a:camera prst="orthographicFront">
              <a:rot lat="0" lon="0" rev="0"/>
            </a:camera>
            <a:lightRig rig="threePt" dir="t">
              <a:rot lat="0" lon="0" rev="19800000"/>
            </a:lightRig>
          </a:scene3d>
          <a:sp3d contourW="25400">
            <a:contourClr>
              <a:schemeClr val="lt1"/>
            </a:contourClr>
          </a:sp3d>
        </c:spPr>
      </c:pivotFmt>
      <c:pivotFmt>
        <c:idx val="15"/>
        <c:spPr>
          <a:solidFill>
            <a:schemeClr val="accent1"/>
          </a:solidFill>
          <a:ln w="25400">
            <a:solidFill>
              <a:schemeClr val="lt1"/>
            </a:solidFill>
          </a:ln>
          <a:effectLst/>
          <a:scene3d>
            <a:camera prst="orthographicFront">
              <a:rot lat="0" lon="0" rev="0"/>
            </a:camera>
            <a:lightRig rig="threePt" dir="t">
              <a:rot lat="0" lon="0" rev="19800000"/>
            </a:lightRig>
          </a:scene3d>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w="25400">
            <a:solidFill>
              <a:schemeClr val="lt1"/>
            </a:solidFill>
          </a:ln>
          <a:effectLst/>
          <a:scene3d>
            <a:camera prst="orthographicFront">
              <a:rot lat="0" lon="0" rev="0"/>
            </a:camera>
            <a:lightRig rig="threePt" dir="t">
              <a:rot lat="0" lon="0" rev="19800000"/>
            </a:lightRig>
          </a:scene3d>
          <a:sp3d contourW="25400">
            <a:contourClr>
              <a:schemeClr val="lt1"/>
            </a:contourClr>
          </a:sp3d>
        </c:spPr>
      </c:pivotFmt>
      <c:pivotFmt>
        <c:idx val="17"/>
        <c:spPr>
          <a:solidFill>
            <a:schemeClr val="accent1"/>
          </a:solidFill>
          <a:ln w="25400">
            <a:solidFill>
              <a:schemeClr val="lt1"/>
            </a:solidFill>
          </a:ln>
          <a:effectLst/>
          <a:scene3d>
            <a:camera prst="orthographicFront">
              <a:rot lat="0" lon="0" rev="0"/>
            </a:camera>
            <a:lightRig rig="threePt" dir="t">
              <a:rot lat="0" lon="0" rev="19800000"/>
            </a:lightRig>
          </a:scene3d>
          <a:sp3d contourW="25400">
            <a:contourClr>
              <a:schemeClr val="lt1"/>
            </a:contourClr>
          </a:sp3d>
        </c:spPr>
      </c:pivotFmt>
      <c:pivotFmt>
        <c:idx val="18"/>
        <c:spPr>
          <a:solidFill>
            <a:schemeClr val="accent1"/>
          </a:solidFill>
          <a:ln w="25400">
            <a:solidFill>
              <a:schemeClr val="lt1"/>
            </a:solidFill>
          </a:ln>
          <a:effectLst/>
          <a:scene3d>
            <a:camera prst="orthographicFront">
              <a:rot lat="0" lon="0" rev="0"/>
            </a:camera>
            <a:lightRig rig="threePt" dir="t">
              <a:rot lat="0" lon="0" rev="19800000"/>
            </a:lightRig>
          </a:scene3d>
          <a:sp3d contourW="25400">
            <a:contourClr>
              <a:schemeClr val="lt1"/>
            </a:contourClr>
          </a:sp3d>
        </c:spPr>
      </c:pivotFmt>
      <c:pivotFmt>
        <c:idx val="19"/>
        <c:spPr>
          <a:solidFill>
            <a:schemeClr val="accent1"/>
          </a:solidFill>
          <a:ln w="25400">
            <a:solidFill>
              <a:schemeClr val="lt1"/>
            </a:solidFill>
          </a:ln>
          <a:effectLst/>
          <a:scene3d>
            <a:camera prst="orthographicFront">
              <a:rot lat="0" lon="0" rev="0"/>
            </a:camera>
            <a:lightRig rig="threePt" dir="t">
              <a:rot lat="0" lon="0" rev="19800000"/>
            </a:lightRig>
          </a:scene3d>
          <a:sp3d contourW="25400">
            <a:contourClr>
              <a:schemeClr val="lt1"/>
            </a:contourClr>
          </a:sp3d>
        </c:spPr>
      </c:pivotFmt>
      <c:pivotFmt>
        <c:idx val="20"/>
        <c:spPr>
          <a:solidFill>
            <a:schemeClr val="accent1"/>
          </a:solidFill>
          <a:ln w="25400">
            <a:solidFill>
              <a:schemeClr val="lt1"/>
            </a:solidFill>
          </a:ln>
          <a:effectLst/>
          <a:scene3d>
            <a:camera prst="orthographicFront">
              <a:rot lat="0" lon="0" rev="0"/>
            </a:camera>
            <a:lightRig rig="threePt" dir="t">
              <a:rot lat="0" lon="0" rev="19800000"/>
            </a:lightRig>
          </a:scene3d>
          <a:sp3d contourW="25400">
            <a:contourClr>
              <a:schemeClr val="lt1"/>
            </a:contourClr>
          </a:sp3d>
        </c:spPr>
      </c:pivotFmt>
      <c:pivotFmt>
        <c:idx val="21"/>
        <c:spPr>
          <a:solidFill>
            <a:schemeClr val="accent1"/>
          </a:solidFill>
          <a:ln w="25400">
            <a:solidFill>
              <a:schemeClr val="lt1"/>
            </a:solidFill>
          </a:ln>
          <a:effectLst/>
          <a:scene3d>
            <a:camera prst="orthographicFront">
              <a:rot lat="0" lon="0" rev="0"/>
            </a:camera>
            <a:lightRig rig="threePt" dir="t">
              <a:rot lat="0" lon="0" rev="19800000"/>
            </a:lightRig>
          </a:scene3d>
          <a:sp3d contourW="25400">
            <a:contourClr>
              <a:schemeClr val="lt1"/>
            </a:contourClr>
          </a:sp3d>
        </c:spPr>
      </c:pivotFmt>
      <c:pivotFmt>
        <c:idx val="22"/>
        <c:spPr>
          <a:solidFill>
            <a:schemeClr val="accent1"/>
          </a:solidFill>
          <a:ln w="25400">
            <a:solidFill>
              <a:schemeClr val="lt1"/>
            </a:solidFill>
          </a:ln>
          <a:effectLst/>
          <a:scene3d>
            <a:camera prst="orthographicFront">
              <a:rot lat="0" lon="0" rev="0"/>
            </a:camera>
            <a:lightRig rig="threePt" dir="t">
              <a:rot lat="0" lon="0" rev="19800000"/>
            </a:lightRig>
          </a:scene3d>
          <a:sp3d contourW="25400">
            <a:contourClr>
              <a:schemeClr val="lt1"/>
            </a:contourClr>
          </a:sp3d>
        </c:spPr>
      </c:pivotFmt>
      <c:pivotFmt>
        <c:idx val="23"/>
        <c:spPr>
          <a:solidFill>
            <a:schemeClr val="accent1"/>
          </a:solidFill>
          <a:ln w="25400">
            <a:solidFill>
              <a:schemeClr val="lt1"/>
            </a:solidFill>
          </a:ln>
          <a:effectLst/>
          <a:scene3d>
            <a:camera prst="orthographicFront">
              <a:rot lat="0" lon="0" rev="0"/>
            </a:camera>
            <a:lightRig rig="threePt" dir="t">
              <a:rot lat="0" lon="0" rev="19800000"/>
            </a:lightRig>
          </a:scene3d>
          <a:sp3d contourW="25400">
            <a:contourClr>
              <a:schemeClr val="lt1"/>
            </a:contourClr>
          </a:sp3d>
        </c:spPr>
      </c:pivotFmt>
      <c:pivotFmt>
        <c:idx val="24"/>
        <c:spPr>
          <a:solidFill>
            <a:schemeClr val="accent1"/>
          </a:solidFill>
          <a:ln w="25400">
            <a:solidFill>
              <a:schemeClr val="lt1"/>
            </a:solidFill>
          </a:ln>
          <a:effectLst/>
          <a:scene3d>
            <a:camera prst="orthographicFront">
              <a:rot lat="0" lon="0" rev="0"/>
            </a:camera>
            <a:lightRig rig="threePt" dir="t">
              <a:rot lat="0" lon="0" rev="19800000"/>
            </a:lightRig>
          </a:scene3d>
          <a:sp3d contourW="25400">
            <a:contourClr>
              <a:schemeClr val="lt1"/>
            </a:contourClr>
          </a:sp3d>
        </c:spPr>
      </c:pivotFmt>
      <c:pivotFmt>
        <c:idx val="25"/>
        <c:spPr>
          <a:solidFill>
            <a:schemeClr val="accent1"/>
          </a:solidFill>
          <a:ln w="25400">
            <a:solidFill>
              <a:schemeClr val="lt1"/>
            </a:solidFill>
          </a:ln>
          <a:effectLst/>
          <a:scene3d>
            <a:camera prst="orthographicFront">
              <a:rot lat="0" lon="0" rev="0"/>
            </a:camera>
            <a:lightRig rig="threePt" dir="t">
              <a:rot lat="0" lon="0" rev="19800000"/>
            </a:lightRig>
          </a:scene3d>
          <a:sp3d contourW="25400">
            <a:contourClr>
              <a:schemeClr val="lt1"/>
            </a:contourClr>
          </a:sp3d>
        </c:spPr>
      </c:pivotFmt>
      <c:pivotFmt>
        <c:idx val="26"/>
        <c:spPr>
          <a:solidFill>
            <a:schemeClr val="accent1"/>
          </a:solidFill>
          <a:ln w="25400">
            <a:solidFill>
              <a:schemeClr val="lt1"/>
            </a:solidFill>
          </a:ln>
          <a:effectLst/>
          <a:scene3d>
            <a:camera prst="orthographicFront">
              <a:rot lat="0" lon="0" rev="0"/>
            </a:camera>
            <a:lightRig rig="threePt" dir="t">
              <a:rot lat="0" lon="0" rev="19800000"/>
            </a:lightRig>
          </a:scene3d>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w="25400">
            <a:solidFill>
              <a:schemeClr val="lt1"/>
            </a:solidFill>
          </a:ln>
          <a:effectLst/>
          <a:scene3d>
            <a:camera prst="orthographicFront">
              <a:rot lat="0" lon="0" rev="0"/>
            </a:camera>
            <a:lightRig rig="threePt" dir="t">
              <a:rot lat="0" lon="0" rev="19800000"/>
            </a:lightRig>
          </a:scene3d>
          <a:sp3d contourW="25400">
            <a:contourClr>
              <a:schemeClr val="lt1"/>
            </a:contourClr>
          </a:sp3d>
        </c:spPr>
      </c:pivotFmt>
      <c:pivotFmt>
        <c:idx val="28"/>
        <c:spPr>
          <a:solidFill>
            <a:schemeClr val="accent1"/>
          </a:solidFill>
          <a:ln w="25400">
            <a:solidFill>
              <a:schemeClr val="lt1"/>
            </a:solidFill>
          </a:ln>
          <a:effectLst/>
          <a:scene3d>
            <a:camera prst="orthographicFront">
              <a:rot lat="0" lon="0" rev="0"/>
            </a:camera>
            <a:lightRig rig="threePt" dir="t">
              <a:rot lat="0" lon="0" rev="19800000"/>
            </a:lightRig>
          </a:scene3d>
          <a:sp3d contourW="25400">
            <a:contourClr>
              <a:schemeClr val="lt1"/>
            </a:contourClr>
          </a:sp3d>
        </c:spPr>
      </c:pivotFmt>
      <c:pivotFmt>
        <c:idx val="29"/>
        <c:spPr>
          <a:solidFill>
            <a:schemeClr val="accent1"/>
          </a:solidFill>
          <a:ln w="25400">
            <a:solidFill>
              <a:schemeClr val="lt1"/>
            </a:solidFill>
          </a:ln>
          <a:effectLst/>
          <a:scene3d>
            <a:camera prst="orthographicFront">
              <a:rot lat="0" lon="0" rev="0"/>
            </a:camera>
            <a:lightRig rig="threePt" dir="t">
              <a:rot lat="0" lon="0" rev="19800000"/>
            </a:lightRig>
          </a:scene3d>
          <a:sp3d contourW="25400">
            <a:contourClr>
              <a:schemeClr val="lt1"/>
            </a:contourClr>
          </a:sp3d>
        </c:spPr>
      </c:pivotFmt>
      <c:pivotFmt>
        <c:idx val="30"/>
        <c:spPr>
          <a:solidFill>
            <a:schemeClr val="accent1"/>
          </a:solidFill>
          <a:ln w="25400">
            <a:solidFill>
              <a:schemeClr val="lt1"/>
            </a:solidFill>
          </a:ln>
          <a:effectLst/>
          <a:scene3d>
            <a:camera prst="orthographicFront">
              <a:rot lat="0" lon="0" rev="0"/>
            </a:camera>
            <a:lightRig rig="threePt" dir="t">
              <a:rot lat="0" lon="0" rev="19800000"/>
            </a:lightRig>
          </a:scene3d>
          <a:sp3d contourW="25400">
            <a:contourClr>
              <a:schemeClr val="lt1"/>
            </a:contourClr>
          </a:sp3d>
        </c:spPr>
      </c:pivotFmt>
      <c:pivotFmt>
        <c:idx val="31"/>
        <c:spPr>
          <a:solidFill>
            <a:schemeClr val="accent1"/>
          </a:solidFill>
          <a:ln w="25400">
            <a:solidFill>
              <a:schemeClr val="lt1"/>
            </a:solidFill>
          </a:ln>
          <a:effectLst/>
          <a:scene3d>
            <a:camera prst="orthographicFront">
              <a:rot lat="0" lon="0" rev="0"/>
            </a:camera>
            <a:lightRig rig="threePt" dir="t">
              <a:rot lat="0" lon="0" rev="19800000"/>
            </a:lightRig>
          </a:scene3d>
          <a:sp3d contourW="25400">
            <a:contourClr>
              <a:schemeClr val="lt1"/>
            </a:contourClr>
          </a:sp3d>
        </c:spPr>
      </c:pivotFmt>
      <c:pivotFmt>
        <c:idx val="32"/>
        <c:spPr>
          <a:solidFill>
            <a:schemeClr val="accent1"/>
          </a:solidFill>
          <a:ln w="25400">
            <a:solidFill>
              <a:schemeClr val="lt1"/>
            </a:solidFill>
          </a:ln>
          <a:effectLst/>
          <a:scene3d>
            <a:camera prst="orthographicFront">
              <a:rot lat="0" lon="0" rev="0"/>
            </a:camera>
            <a:lightRig rig="threePt" dir="t">
              <a:rot lat="0" lon="0" rev="19800000"/>
            </a:lightRig>
          </a:scene3d>
          <a:sp3d contourW="25400">
            <a:contourClr>
              <a:schemeClr val="lt1"/>
            </a:contourClr>
          </a:sp3d>
        </c:spPr>
      </c:pivotFmt>
      <c:pivotFmt>
        <c:idx val="33"/>
        <c:spPr>
          <a:solidFill>
            <a:schemeClr val="accent1"/>
          </a:solidFill>
          <a:ln w="25400">
            <a:solidFill>
              <a:schemeClr val="lt1"/>
            </a:solidFill>
          </a:ln>
          <a:effectLst/>
          <a:scene3d>
            <a:camera prst="orthographicFront">
              <a:rot lat="0" lon="0" rev="0"/>
            </a:camera>
            <a:lightRig rig="threePt" dir="t">
              <a:rot lat="0" lon="0" rev="19800000"/>
            </a:lightRig>
          </a:scene3d>
          <a:sp3d contourW="25400">
            <a:contourClr>
              <a:schemeClr val="lt1"/>
            </a:contourClr>
          </a:sp3d>
        </c:spPr>
      </c:pivotFmt>
      <c:pivotFmt>
        <c:idx val="34"/>
        <c:spPr>
          <a:solidFill>
            <a:schemeClr val="accent1"/>
          </a:solidFill>
          <a:ln w="25400">
            <a:solidFill>
              <a:schemeClr val="lt1"/>
            </a:solidFill>
          </a:ln>
          <a:effectLst/>
          <a:scene3d>
            <a:camera prst="orthographicFront">
              <a:rot lat="0" lon="0" rev="0"/>
            </a:camera>
            <a:lightRig rig="threePt" dir="t">
              <a:rot lat="0" lon="0" rev="19800000"/>
            </a:lightRig>
          </a:scene3d>
          <a:sp3d contourW="25400">
            <a:contourClr>
              <a:schemeClr val="lt1"/>
            </a:contourClr>
          </a:sp3d>
        </c:spPr>
      </c:pivotFmt>
      <c:pivotFmt>
        <c:idx val="35"/>
        <c:spPr>
          <a:solidFill>
            <a:schemeClr val="accent1"/>
          </a:solidFill>
          <a:ln w="25400">
            <a:solidFill>
              <a:schemeClr val="lt1"/>
            </a:solidFill>
          </a:ln>
          <a:effectLst/>
          <a:scene3d>
            <a:camera prst="orthographicFront">
              <a:rot lat="0" lon="0" rev="0"/>
            </a:camera>
            <a:lightRig rig="threePt" dir="t">
              <a:rot lat="0" lon="0" rev="19800000"/>
            </a:lightRig>
          </a:scene3d>
          <a:sp3d contourW="25400">
            <a:contourClr>
              <a:schemeClr val="lt1"/>
            </a:contourClr>
          </a:sp3d>
        </c:spPr>
      </c:pivotFmt>
      <c:pivotFmt>
        <c:idx val="36"/>
        <c:spPr>
          <a:solidFill>
            <a:schemeClr val="accent1"/>
          </a:solidFill>
          <a:ln w="25400">
            <a:solidFill>
              <a:schemeClr val="lt1"/>
            </a:solidFill>
          </a:ln>
          <a:effectLst/>
          <a:scene3d>
            <a:camera prst="orthographicFront">
              <a:rot lat="0" lon="0" rev="0"/>
            </a:camera>
            <a:lightRig rig="threePt" dir="t">
              <a:rot lat="0" lon="0" rev="19800000"/>
            </a:lightRig>
          </a:scene3d>
          <a:sp3d contourW="25400">
            <a:contourClr>
              <a:schemeClr val="lt1"/>
            </a:contourClr>
          </a:sp3d>
        </c:spPr>
      </c:pivotFmt>
      <c:pivotFmt>
        <c:idx val="37"/>
        <c:spPr>
          <a:solidFill>
            <a:schemeClr val="accent1"/>
          </a:solidFill>
          <a:ln w="25400">
            <a:solidFill>
              <a:schemeClr val="lt1"/>
            </a:solidFill>
          </a:ln>
          <a:effectLst/>
          <a:scene3d>
            <a:camera prst="orthographicFront">
              <a:rot lat="0" lon="0" rev="0"/>
            </a:camera>
            <a:lightRig rig="threePt" dir="t">
              <a:rot lat="0" lon="0" rev="19800000"/>
            </a:lightRig>
          </a:scene3d>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w="25400">
            <a:solidFill>
              <a:schemeClr val="lt1"/>
            </a:solidFill>
          </a:ln>
          <a:effectLst/>
          <a:scene3d>
            <a:camera prst="orthographicFront">
              <a:rot lat="0" lon="0" rev="0"/>
            </a:camera>
            <a:lightRig rig="threePt" dir="t">
              <a:rot lat="0" lon="0" rev="19800000"/>
            </a:lightRig>
          </a:scene3d>
          <a:sp3d contourW="25400">
            <a:contourClr>
              <a:schemeClr val="lt1"/>
            </a:contourClr>
          </a:sp3d>
        </c:spPr>
      </c:pivotFmt>
      <c:pivotFmt>
        <c:idx val="39"/>
        <c:spPr>
          <a:solidFill>
            <a:schemeClr val="accent1"/>
          </a:solidFill>
          <a:ln w="25400">
            <a:solidFill>
              <a:schemeClr val="lt1"/>
            </a:solidFill>
          </a:ln>
          <a:effectLst/>
          <a:scene3d>
            <a:camera prst="orthographicFront">
              <a:rot lat="0" lon="0" rev="0"/>
            </a:camera>
            <a:lightRig rig="threePt" dir="t">
              <a:rot lat="0" lon="0" rev="19800000"/>
            </a:lightRig>
          </a:scene3d>
          <a:sp3d contourW="25400">
            <a:contourClr>
              <a:schemeClr val="lt1"/>
            </a:contourClr>
          </a:sp3d>
        </c:spPr>
      </c:pivotFmt>
      <c:pivotFmt>
        <c:idx val="40"/>
        <c:spPr>
          <a:solidFill>
            <a:schemeClr val="accent1"/>
          </a:solidFill>
          <a:ln w="25400">
            <a:solidFill>
              <a:schemeClr val="lt1"/>
            </a:solidFill>
          </a:ln>
          <a:effectLst/>
          <a:scene3d>
            <a:camera prst="orthographicFront">
              <a:rot lat="0" lon="0" rev="0"/>
            </a:camera>
            <a:lightRig rig="threePt" dir="t">
              <a:rot lat="0" lon="0" rev="19800000"/>
            </a:lightRig>
          </a:scene3d>
          <a:sp3d contourW="25400">
            <a:contourClr>
              <a:schemeClr val="lt1"/>
            </a:contourClr>
          </a:sp3d>
        </c:spPr>
      </c:pivotFmt>
      <c:pivotFmt>
        <c:idx val="41"/>
        <c:spPr>
          <a:solidFill>
            <a:schemeClr val="accent1"/>
          </a:solidFill>
          <a:ln w="25400">
            <a:solidFill>
              <a:schemeClr val="lt1"/>
            </a:solidFill>
          </a:ln>
          <a:effectLst/>
          <a:scene3d>
            <a:camera prst="orthographicFront">
              <a:rot lat="0" lon="0" rev="0"/>
            </a:camera>
            <a:lightRig rig="threePt" dir="t">
              <a:rot lat="0" lon="0" rev="19800000"/>
            </a:lightRig>
          </a:scene3d>
          <a:sp3d contourW="25400">
            <a:contourClr>
              <a:schemeClr val="lt1"/>
            </a:contourClr>
          </a:sp3d>
        </c:spPr>
      </c:pivotFmt>
      <c:pivotFmt>
        <c:idx val="42"/>
        <c:spPr>
          <a:solidFill>
            <a:schemeClr val="accent1"/>
          </a:solidFill>
          <a:ln w="25400">
            <a:solidFill>
              <a:schemeClr val="lt1"/>
            </a:solidFill>
          </a:ln>
          <a:effectLst/>
          <a:scene3d>
            <a:camera prst="orthographicFront">
              <a:rot lat="0" lon="0" rev="0"/>
            </a:camera>
            <a:lightRig rig="threePt" dir="t">
              <a:rot lat="0" lon="0" rev="19800000"/>
            </a:lightRig>
          </a:scene3d>
          <a:sp3d contourW="25400">
            <a:contourClr>
              <a:schemeClr val="lt1"/>
            </a:contourClr>
          </a:sp3d>
        </c:spPr>
      </c:pivotFmt>
      <c:pivotFmt>
        <c:idx val="43"/>
        <c:spPr>
          <a:solidFill>
            <a:schemeClr val="accent1"/>
          </a:solidFill>
          <a:ln w="25400">
            <a:solidFill>
              <a:schemeClr val="lt1"/>
            </a:solidFill>
          </a:ln>
          <a:effectLst/>
          <a:scene3d>
            <a:camera prst="orthographicFront">
              <a:rot lat="0" lon="0" rev="0"/>
            </a:camera>
            <a:lightRig rig="threePt" dir="t">
              <a:rot lat="0" lon="0" rev="19800000"/>
            </a:lightRig>
          </a:scene3d>
          <a:sp3d contourW="25400">
            <a:contourClr>
              <a:schemeClr val="lt1"/>
            </a:contourClr>
          </a:sp3d>
        </c:spPr>
      </c:pivotFmt>
      <c:pivotFmt>
        <c:idx val="44"/>
        <c:spPr>
          <a:solidFill>
            <a:schemeClr val="accent1"/>
          </a:solidFill>
          <a:ln w="25400">
            <a:solidFill>
              <a:schemeClr val="lt1"/>
            </a:solidFill>
          </a:ln>
          <a:effectLst/>
          <a:scene3d>
            <a:camera prst="orthographicFront">
              <a:rot lat="0" lon="0" rev="0"/>
            </a:camera>
            <a:lightRig rig="threePt" dir="t">
              <a:rot lat="0" lon="0" rev="19800000"/>
            </a:lightRig>
          </a:scene3d>
          <a:sp3d contourW="25400">
            <a:contourClr>
              <a:schemeClr val="lt1"/>
            </a:contourClr>
          </a:sp3d>
        </c:spPr>
      </c:pivotFmt>
      <c:pivotFmt>
        <c:idx val="45"/>
        <c:spPr>
          <a:solidFill>
            <a:schemeClr val="accent1"/>
          </a:solidFill>
          <a:ln w="25400">
            <a:solidFill>
              <a:schemeClr val="lt1"/>
            </a:solidFill>
          </a:ln>
          <a:effectLst/>
          <a:scene3d>
            <a:camera prst="orthographicFront">
              <a:rot lat="0" lon="0" rev="0"/>
            </a:camera>
            <a:lightRig rig="threePt" dir="t">
              <a:rot lat="0" lon="0" rev="19800000"/>
            </a:lightRig>
          </a:scene3d>
          <a:sp3d contourW="25400">
            <a:contourClr>
              <a:schemeClr val="lt1"/>
            </a:contourClr>
          </a:sp3d>
        </c:spPr>
      </c:pivotFmt>
      <c:pivotFmt>
        <c:idx val="46"/>
        <c:spPr>
          <a:solidFill>
            <a:schemeClr val="accent1"/>
          </a:solidFill>
          <a:ln w="25400">
            <a:solidFill>
              <a:schemeClr val="lt1"/>
            </a:solidFill>
          </a:ln>
          <a:effectLst/>
          <a:scene3d>
            <a:camera prst="orthographicFront">
              <a:rot lat="0" lon="0" rev="0"/>
            </a:camera>
            <a:lightRig rig="threePt" dir="t">
              <a:rot lat="0" lon="0" rev="19800000"/>
            </a:lightRig>
          </a:scene3d>
          <a:sp3d contourW="25400">
            <a:contourClr>
              <a:schemeClr val="lt1"/>
            </a:contourClr>
          </a:sp3d>
        </c:spPr>
      </c:pivotFmt>
      <c:pivotFmt>
        <c:idx val="47"/>
        <c:spPr>
          <a:solidFill>
            <a:schemeClr val="accent1"/>
          </a:solidFill>
          <a:ln w="25400">
            <a:solidFill>
              <a:schemeClr val="lt1"/>
            </a:solidFill>
          </a:ln>
          <a:effectLst/>
          <a:scene3d>
            <a:camera prst="orthographicFront">
              <a:rot lat="0" lon="0" rev="0"/>
            </a:camera>
            <a:lightRig rig="threePt" dir="t">
              <a:rot lat="0" lon="0" rev="19800000"/>
            </a:lightRig>
          </a:scene3d>
          <a:sp3d contourW="25400">
            <a:contourClr>
              <a:schemeClr val="lt1"/>
            </a:contourClr>
          </a:sp3d>
        </c:spPr>
      </c:pivotFmt>
      <c:pivotFmt>
        <c:idx val="48"/>
        <c:spPr>
          <a:solidFill>
            <a:schemeClr val="accent1"/>
          </a:solidFill>
          <a:ln w="25400">
            <a:solidFill>
              <a:schemeClr val="lt1"/>
            </a:solidFill>
          </a:ln>
          <a:effectLst/>
          <a:scene3d>
            <a:camera prst="orthographicFront">
              <a:rot lat="0" lon="0" rev="0"/>
            </a:camera>
            <a:lightRig rig="threePt" dir="t">
              <a:rot lat="0" lon="0" rev="19800000"/>
            </a:lightRig>
          </a:scene3d>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w="25400">
            <a:solidFill>
              <a:schemeClr val="lt1"/>
            </a:solidFill>
          </a:ln>
          <a:effectLst/>
          <a:scene3d>
            <a:camera prst="orthographicFront">
              <a:rot lat="0" lon="0" rev="0"/>
            </a:camera>
            <a:lightRig rig="threePt" dir="t">
              <a:rot lat="0" lon="0" rev="19800000"/>
            </a:lightRig>
          </a:scene3d>
          <a:sp3d contourW="25400">
            <a:contourClr>
              <a:schemeClr val="lt1"/>
            </a:contourClr>
          </a:sp3d>
        </c:spPr>
      </c:pivotFmt>
      <c:pivotFmt>
        <c:idx val="50"/>
        <c:spPr>
          <a:solidFill>
            <a:schemeClr val="accent1"/>
          </a:solidFill>
          <a:ln w="25400">
            <a:solidFill>
              <a:schemeClr val="lt1"/>
            </a:solidFill>
          </a:ln>
          <a:effectLst/>
          <a:scene3d>
            <a:camera prst="orthographicFront">
              <a:rot lat="0" lon="0" rev="0"/>
            </a:camera>
            <a:lightRig rig="threePt" dir="t">
              <a:rot lat="0" lon="0" rev="19800000"/>
            </a:lightRig>
          </a:scene3d>
          <a:sp3d contourW="25400">
            <a:contourClr>
              <a:schemeClr val="lt1"/>
            </a:contourClr>
          </a:sp3d>
        </c:spPr>
      </c:pivotFmt>
      <c:pivotFmt>
        <c:idx val="51"/>
        <c:spPr>
          <a:solidFill>
            <a:schemeClr val="accent1"/>
          </a:solidFill>
          <a:ln w="25400">
            <a:solidFill>
              <a:schemeClr val="lt1"/>
            </a:solidFill>
          </a:ln>
          <a:effectLst/>
          <a:scene3d>
            <a:camera prst="orthographicFront">
              <a:rot lat="0" lon="0" rev="0"/>
            </a:camera>
            <a:lightRig rig="threePt" dir="t">
              <a:rot lat="0" lon="0" rev="19800000"/>
            </a:lightRig>
          </a:scene3d>
          <a:sp3d contourW="25400">
            <a:contourClr>
              <a:schemeClr val="lt1"/>
            </a:contourClr>
          </a:sp3d>
        </c:spPr>
      </c:pivotFmt>
      <c:pivotFmt>
        <c:idx val="52"/>
        <c:spPr>
          <a:solidFill>
            <a:schemeClr val="accent1"/>
          </a:solidFill>
          <a:ln w="25400">
            <a:solidFill>
              <a:schemeClr val="lt1"/>
            </a:solidFill>
          </a:ln>
          <a:effectLst/>
          <a:scene3d>
            <a:camera prst="orthographicFront">
              <a:rot lat="0" lon="0" rev="0"/>
            </a:camera>
            <a:lightRig rig="threePt" dir="t">
              <a:rot lat="0" lon="0" rev="19800000"/>
            </a:lightRig>
          </a:scene3d>
          <a:sp3d contourW="25400">
            <a:contourClr>
              <a:schemeClr val="lt1"/>
            </a:contourClr>
          </a:sp3d>
        </c:spPr>
      </c:pivotFmt>
      <c:pivotFmt>
        <c:idx val="53"/>
        <c:spPr>
          <a:solidFill>
            <a:schemeClr val="accent1"/>
          </a:solidFill>
          <a:ln w="25400">
            <a:solidFill>
              <a:schemeClr val="lt1"/>
            </a:solidFill>
          </a:ln>
          <a:effectLst/>
          <a:scene3d>
            <a:camera prst="orthographicFront">
              <a:rot lat="0" lon="0" rev="0"/>
            </a:camera>
            <a:lightRig rig="threePt" dir="t">
              <a:rot lat="0" lon="0" rev="19800000"/>
            </a:lightRig>
          </a:scene3d>
          <a:sp3d contourW="25400">
            <a:contourClr>
              <a:schemeClr val="lt1"/>
            </a:contourClr>
          </a:sp3d>
        </c:spPr>
      </c:pivotFmt>
      <c:pivotFmt>
        <c:idx val="54"/>
        <c:spPr>
          <a:solidFill>
            <a:schemeClr val="accent1"/>
          </a:solidFill>
          <a:ln w="25400">
            <a:solidFill>
              <a:schemeClr val="lt1"/>
            </a:solidFill>
          </a:ln>
          <a:effectLst/>
          <a:scene3d>
            <a:camera prst="orthographicFront">
              <a:rot lat="0" lon="0" rev="0"/>
            </a:camera>
            <a:lightRig rig="threePt" dir="t">
              <a:rot lat="0" lon="0" rev="19800000"/>
            </a:lightRig>
          </a:scene3d>
          <a:sp3d contourW="25400">
            <a:contourClr>
              <a:schemeClr val="lt1"/>
            </a:contourClr>
          </a:sp3d>
        </c:spPr>
      </c:pivotFmt>
      <c:pivotFmt>
        <c:idx val="55"/>
        <c:spPr>
          <a:solidFill>
            <a:schemeClr val="accent1"/>
          </a:solidFill>
          <a:ln w="25400">
            <a:solidFill>
              <a:schemeClr val="lt1"/>
            </a:solidFill>
          </a:ln>
          <a:effectLst/>
          <a:scene3d>
            <a:camera prst="orthographicFront">
              <a:rot lat="0" lon="0" rev="0"/>
            </a:camera>
            <a:lightRig rig="threePt" dir="t">
              <a:rot lat="0" lon="0" rev="19800000"/>
            </a:lightRig>
          </a:scene3d>
          <a:sp3d contourW="25400">
            <a:contourClr>
              <a:schemeClr val="lt1"/>
            </a:contourClr>
          </a:sp3d>
        </c:spPr>
      </c:pivotFmt>
      <c:pivotFmt>
        <c:idx val="56"/>
        <c:spPr>
          <a:solidFill>
            <a:schemeClr val="accent1"/>
          </a:solidFill>
          <a:ln w="25400">
            <a:solidFill>
              <a:schemeClr val="lt1"/>
            </a:solidFill>
          </a:ln>
          <a:effectLst/>
          <a:scene3d>
            <a:camera prst="orthographicFront">
              <a:rot lat="0" lon="0" rev="0"/>
            </a:camera>
            <a:lightRig rig="threePt" dir="t">
              <a:rot lat="0" lon="0" rev="19800000"/>
            </a:lightRig>
          </a:scene3d>
          <a:sp3d contourW="25400">
            <a:contourClr>
              <a:schemeClr val="lt1"/>
            </a:contourClr>
          </a:sp3d>
        </c:spPr>
      </c:pivotFmt>
      <c:pivotFmt>
        <c:idx val="57"/>
        <c:spPr>
          <a:solidFill>
            <a:schemeClr val="accent1"/>
          </a:solidFill>
          <a:ln w="25400">
            <a:solidFill>
              <a:schemeClr val="lt1"/>
            </a:solidFill>
          </a:ln>
          <a:effectLst/>
          <a:scene3d>
            <a:camera prst="orthographicFront">
              <a:rot lat="0" lon="0" rev="0"/>
            </a:camera>
            <a:lightRig rig="threePt" dir="t">
              <a:rot lat="0" lon="0" rev="19800000"/>
            </a:lightRig>
          </a:scene3d>
          <a:sp3d contourW="25400">
            <a:contourClr>
              <a:schemeClr val="lt1"/>
            </a:contourClr>
          </a:sp3d>
        </c:spPr>
      </c:pivotFmt>
      <c:pivotFmt>
        <c:idx val="58"/>
        <c:spPr>
          <a:solidFill>
            <a:schemeClr val="accent1"/>
          </a:solidFill>
          <a:ln w="25400">
            <a:solidFill>
              <a:schemeClr val="lt1"/>
            </a:solidFill>
          </a:ln>
          <a:effectLst/>
          <a:scene3d>
            <a:camera prst="orthographicFront">
              <a:rot lat="0" lon="0" rev="0"/>
            </a:camera>
            <a:lightRig rig="threePt" dir="t">
              <a:rot lat="0" lon="0" rev="19800000"/>
            </a:lightRig>
          </a:scene3d>
          <a:sp3d contourW="25400">
            <a:contourClr>
              <a:schemeClr val="lt1"/>
            </a:contourClr>
          </a:sp3d>
        </c:spPr>
      </c:pivotFmt>
      <c:pivotFmt>
        <c:idx val="59"/>
        <c:spPr>
          <a:solidFill>
            <a:schemeClr val="accent1"/>
          </a:solidFill>
          <a:ln w="25400">
            <a:solidFill>
              <a:schemeClr val="lt1"/>
            </a:solidFill>
          </a:ln>
          <a:effectLst/>
          <a:scene3d>
            <a:camera prst="orthographicFront">
              <a:rot lat="0" lon="0" rev="0"/>
            </a:camera>
            <a:lightRig rig="threePt" dir="t">
              <a:rot lat="0" lon="0" rev="19800000"/>
            </a:lightRig>
          </a:scene3d>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0"/>
        <c:spPr>
          <a:solidFill>
            <a:schemeClr val="accent1"/>
          </a:solidFill>
          <a:ln w="25400">
            <a:solidFill>
              <a:schemeClr val="lt1"/>
            </a:solidFill>
          </a:ln>
          <a:effectLst/>
          <a:scene3d>
            <a:camera prst="orthographicFront">
              <a:rot lat="0" lon="0" rev="0"/>
            </a:camera>
            <a:lightRig rig="threePt" dir="t">
              <a:rot lat="0" lon="0" rev="19800000"/>
            </a:lightRig>
          </a:scene3d>
          <a:sp3d contourW="25400">
            <a:contourClr>
              <a:schemeClr val="lt1"/>
            </a:contourClr>
          </a:sp3d>
        </c:spPr>
      </c:pivotFmt>
      <c:pivotFmt>
        <c:idx val="61"/>
        <c:spPr>
          <a:solidFill>
            <a:schemeClr val="accent1"/>
          </a:solidFill>
          <a:ln w="25400">
            <a:solidFill>
              <a:schemeClr val="lt1"/>
            </a:solidFill>
          </a:ln>
          <a:effectLst/>
          <a:scene3d>
            <a:camera prst="orthographicFront">
              <a:rot lat="0" lon="0" rev="0"/>
            </a:camera>
            <a:lightRig rig="threePt" dir="t">
              <a:rot lat="0" lon="0" rev="19800000"/>
            </a:lightRig>
          </a:scene3d>
          <a:sp3d contourW="25400">
            <a:contourClr>
              <a:schemeClr val="lt1"/>
            </a:contourClr>
          </a:sp3d>
        </c:spPr>
      </c:pivotFmt>
      <c:pivotFmt>
        <c:idx val="62"/>
        <c:spPr>
          <a:solidFill>
            <a:schemeClr val="accent1"/>
          </a:solidFill>
          <a:ln w="25400">
            <a:solidFill>
              <a:schemeClr val="lt1"/>
            </a:solidFill>
          </a:ln>
          <a:effectLst/>
          <a:scene3d>
            <a:camera prst="orthographicFront">
              <a:rot lat="0" lon="0" rev="0"/>
            </a:camera>
            <a:lightRig rig="threePt" dir="t">
              <a:rot lat="0" lon="0" rev="19800000"/>
            </a:lightRig>
          </a:scene3d>
          <a:sp3d contourW="25400">
            <a:contourClr>
              <a:schemeClr val="lt1"/>
            </a:contourClr>
          </a:sp3d>
        </c:spPr>
      </c:pivotFmt>
      <c:pivotFmt>
        <c:idx val="63"/>
        <c:spPr>
          <a:solidFill>
            <a:schemeClr val="accent1"/>
          </a:solidFill>
          <a:ln w="25400">
            <a:solidFill>
              <a:schemeClr val="lt1"/>
            </a:solidFill>
          </a:ln>
          <a:effectLst/>
          <a:scene3d>
            <a:camera prst="orthographicFront">
              <a:rot lat="0" lon="0" rev="0"/>
            </a:camera>
            <a:lightRig rig="threePt" dir="t">
              <a:rot lat="0" lon="0" rev="19800000"/>
            </a:lightRig>
          </a:scene3d>
          <a:sp3d contourW="25400">
            <a:contourClr>
              <a:schemeClr val="lt1"/>
            </a:contourClr>
          </a:sp3d>
        </c:spPr>
      </c:pivotFmt>
      <c:pivotFmt>
        <c:idx val="64"/>
        <c:spPr>
          <a:solidFill>
            <a:schemeClr val="accent1"/>
          </a:solidFill>
          <a:ln w="25400">
            <a:solidFill>
              <a:schemeClr val="lt1"/>
            </a:solidFill>
          </a:ln>
          <a:effectLst/>
          <a:scene3d>
            <a:camera prst="orthographicFront">
              <a:rot lat="0" lon="0" rev="0"/>
            </a:camera>
            <a:lightRig rig="threePt" dir="t">
              <a:rot lat="0" lon="0" rev="19800000"/>
            </a:lightRig>
          </a:scene3d>
          <a:sp3d contourW="25400">
            <a:contourClr>
              <a:schemeClr val="lt1"/>
            </a:contourClr>
          </a:sp3d>
        </c:spPr>
      </c:pivotFmt>
      <c:pivotFmt>
        <c:idx val="65"/>
        <c:spPr>
          <a:solidFill>
            <a:schemeClr val="accent1"/>
          </a:solidFill>
          <a:ln w="25400">
            <a:solidFill>
              <a:schemeClr val="lt1"/>
            </a:solidFill>
          </a:ln>
          <a:effectLst/>
          <a:scene3d>
            <a:camera prst="orthographicFront">
              <a:rot lat="0" lon="0" rev="0"/>
            </a:camera>
            <a:lightRig rig="threePt" dir="t">
              <a:rot lat="0" lon="0" rev="19800000"/>
            </a:lightRig>
          </a:scene3d>
          <a:sp3d contourW="25400">
            <a:contourClr>
              <a:schemeClr val="lt1"/>
            </a:contourClr>
          </a:sp3d>
        </c:spPr>
      </c:pivotFmt>
      <c:pivotFmt>
        <c:idx val="66"/>
        <c:spPr>
          <a:solidFill>
            <a:schemeClr val="accent1"/>
          </a:solidFill>
          <a:ln w="25400">
            <a:solidFill>
              <a:schemeClr val="lt1"/>
            </a:solidFill>
          </a:ln>
          <a:effectLst/>
          <a:scene3d>
            <a:camera prst="orthographicFront">
              <a:rot lat="0" lon="0" rev="0"/>
            </a:camera>
            <a:lightRig rig="threePt" dir="t">
              <a:rot lat="0" lon="0" rev="19800000"/>
            </a:lightRig>
          </a:scene3d>
          <a:sp3d contourW="25400">
            <a:contourClr>
              <a:schemeClr val="lt1"/>
            </a:contourClr>
          </a:sp3d>
        </c:spPr>
      </c:pivotFmt>
      <c:pivotFmt>
        <c:idx val="67"/>
        <c:spPr>
          <a:solidFill>
            <a:schemeClr val="accent1"/>
          </a:solidFill>
          <a:ln w="25400">
            <a:solidFill>
              <a:schemeClr val="lt1"/>
            </a:solidFill>
          </a:ln>
          <a:effectLst/>
          <a:scene3d>
            <a:camera prst="orthographicFront">
              <a:rot lat="0" lon="0" rev="0"/>
            </a:camera>
            <a:lightRig rig="threePt" dir="t">
              <a:rot lat="0" lon="0" rev="19800000"/>
            </a:lightRig>
          </a:scene3d>
          <a:sp3d contourW="25400">
            <a:contourClr>
              <a:schemeClr val="lt1"/>
            </a:contourClr>
          </a:sp3d>
        </c:spPr>
      </c:pivotFmt>
      <c:pivotFmt>
        <c:idx val="68"/>
        <c:spPr>
          <a:solidFill>
            <a:schemeClr val="accent1"/>
          </a:solidFill>
          <a:ln w="25400">
            <a:solidFill>
              <a:schemeClr val="lt1"/>
            </a:solidFill>
          </a:ln>
          <a:effectLst/>
          <a:scene3d>
            <a:camera prst="orthographicFront">
              <a:rot lat="0" lon="0" rev="0"/>
            </a:camera>
            <a:lightRig rig="threePt" dir="t">
              <a:rot lat="0" lon="0" rev="19800000"/>
            </a:lightRig>
          </a:scene3d>
          <a:sp3d contourW="25400">
            <a:contourClr>
              <a:schemeClr val="lt1"/>
            </a:contourClr>
          </a:sp3d>
        </c:spPr>
      </c:pivotFmt>
      <c:pivotFmt>
        <c:idx val="69"/>
        <c:spPr>
          <a:solidFill>
            <a:schemeClr val="accent1"/>
          </a:solidFill>
          <a:ln w="25400">
            <a:solidFill>
              <a:schemeClr val="lt1"/>
            </a:solidFill>
          </a:ln>
          <a:effectLst/>
          <a:scene3d>
            <a:camera prst="orthographicFront">
              <a:rot lat="0" lon="0" rev="0"/>
            </a:camera>
            <a:lightRig rig="threePt" dir="t">
              <a:rot lat="0" lon="0" rev="19800000"/>
            </a:lightRig>
          </a:scene3d>
          <a:sp3d contourW="25400">
            <a:contourClr>
              <a:schemeClr val="lt1"/>
            </a:contourClr>
          </a:sp3d>
        </c:spPr>
      </c:pivotFmt>
      <c:pivotFmt>
        <c:idx val="70"/>
        <c:spPr>
          <a:solidFill>
            <a:schemeClr val="accent1"/>
          </a:solidFill>
          <a:ln w="25400">
            <a:solidFill>
              <a:schemeClr val="lt1"/>
            </a:solidFill>
          </a:ln>
          <a:effectLst/>
          <a:scene3d>
            <a:camera prst="orthographicFront">
              <a:rot lat="0" lon="0" rev="0"/>
            </a:camera>
            <a:lightRig rig="threePt" dir="t">
              <a:rot lat="0" lon="0" rev="19800000"/>
            </a:lightRig>
          </a:scene3d>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1"/>
        <c:spPr>
          <a:solidFill>
            <a:schemeClr val="accent1"/>
          </a:solidFill>
          <a:ln w="25400">
            <a:solidFill>
              <a:schemeClr val="lt1"/>
            </a:solidFill>
          </a:ln>
          <a:effectLst/>
          <a:scene3d>
            <a:camera prst="orthographicFront">
              <a:rot lat="0" lon="0" rev="0"/>
            </a:camera>
            <a:lightRig rig="threePt" dir="t">
              <a:rot lat="0" lon="0" rev="19800000"/>
            </a:lightRig>
          </a:scene3d>
          <a:sp3d contourW="25400">
            <a:contourClr>
              <a:schemeClr val="lt1"/>
            </a:contourClr>
          </a:sp3d>
        </c:spPr>
      </c:pivotFmt>
      <c:pivotFmt>
        <c:idx val="72"/>
        <c:spPr>
          <a:solidFill>
            <a:schemeClr val="accent1"/>
          </a:solidFill>
          <a:ln w="25400">
            <a:solidFill>
              <a:schemeClr val="lt1"/>
            </a:solidFill>
          </a:ln>
          <a:effectLst/>
          <a:scene3d>
            <a:camera prst="orthographicFront">
              <a:rot lat="0" lon="0" rev="0"/>
            </a:camera>
            <a:lightRig rig="threePt" dir="t">
              <a:rot lat="0" lon="0" rev="19800000"/>
            </a:lightRig>
          </a:scene3d>
          <a:sp3d contourW="25400">
            <a:contourClr>
              <a:schemeClr val="lt1"/>
            </a:contourClr>
          </a:sp3d>
        </c:spPr>
      </c:pivotFmt>
      <c:pivotFmt>
        <c:idx val="73"/>
        <c:spPr>
          <a:solidFill>
            <a:schemeClr val="accent1"/>
          </a:solidFill>
          <a:ln w="25400">
            <a:solidFill>
              <a:schemeClr val="lt1"/>
            </a:solidFill>
          </a:ln>
          <a:effectLst/>
          <a:scene3d>
            <a:camera prst="orthographicFront">
              <a:rot lat="0" lon="0" rev="0"/>
            </a:camera>
            <a:lightRig rig="threePt" dir="t">
              <a:rot lat="0" lon="0" rev="19800000"/>
            </a:lightRig>
          </a:scene3d>
          <a:sp3d contourW="25400">
            <a:contourClr>
              <a:schemeClr val="lt1"/>
            </a:contourClr>
          </a:sp3d>
        </c:spPr>
      </c:pivotFmt>
      <c:pivotFmt>
        <c:idx val="74"/>
        <c:spPr>
          <a:solidFill>
            <a:schemeClr val="accent1"/>
          </a:solidFill>
          <a:ln w="25400">
            <a:solidFill>
              <a:schemeClr val="lt1"/>
            </a:solidFill>
          </a:ln>
          <a:effectLst/>
          <a:scene3d>
            <a:camera prst="orthographicFront">
              <a:rot lat="0" lon="0" rev="0"/>
            </a:camera>
            <a:lightRig rig="threePt" dir="t">
              <a:rot lat="0" lon="0" rev="19800000"/>
            </a:lightRig>
          </a:scene3d>
          <a:sp3d contourW="25400">
            <a:contourClr>
              <a:schemeClr val="lt1"/>
            </a:contourClr>
          </a:sp3d>
        </c:spPr>
      </c:pivotFmt>
      <c:pivotFmt>
        <c:idx val="75"/>
        <c:spPr>
          <a:solidFill>
            <a:schemeClr val="accent1"/>
          </a:solidFill>
          <a:ln w="25400">
            <a:solidFill>
              <a:schemeClr val="lt1"/>
            </a:solidFill>
          </a:ln>
          <a:effectLst/>
          <a:scene3d>
            <a:camera prst="orthographicFront">
              <a:rot lat="0" lon="0" rev="0"/>
            </a:camera>
            <a:lightRig rig="threePt" dir="t">
              <a:rot lat="0" lon="0" rev="19800000"/>
            </a:lightRig>
          </a:scene3d>
          <a:sp3d contourW="25400">
            <a:contourClr>
              <a:schemeClr val="lt1"/>
            </a:contourClr>
          </a:sp3d>
        </c:spPr>
      </c:pivotFmt>
      <c:pivotFmt>
        <c:idx val="76"/>
        <c:spPr>
          <a:solidFill>
            <a:schemeClr val="accent1"/>
          </a:solidFill>
          <a:ln w="25400">
            <a:solidFill>
              <a:schemeClr val="lt1"/>
            </a:solidFill>
          </a:ln>
          <a:effectLst/>
          <a:scene3d>
            <a:camera prst="orthographicFront">
              <a:rot lat="0" lon="0" rev="0"/>
            </a:camera>
            <a:lightRig rig="threePt" dir="t">
              <a:rot lat="0" lon="0" rev="19800000"/>
            </a:lightRig>
          </a:scene3d>
          <a:sp3d contourW="25400">
            <a:contourClr>
              <a:schemeClr val="lt1"/>
            </a:contourClr>
          </a:sp3d>
        </c:spPr>
      </c:pivotFmt>
      <c:pivotFmt>
        <c:idx val="77"/>
        <c:spPr>
          <a:solidFill>
            <a:schemeClr val="accent1"/>
          </a:solidFill>
          <a:ln w="25400">
            <a:solidFill>
              <a:schemeClr val="lt1"/>
            </a:solidFill>
          </a:ln>
          <a:effectLst/>
          <a:scene3d>
            <a:camera prst="orthographicFront">
              <a:rot lat="0" lon="0" rev="0"/>
            </a:camera>
            <a:lightRig rig="threePt" dir="t">
              <a:rot lat="0" lon="0" rev="19800000"/>
            </a:lightRig>
          </a:scene3d>
          <a:sp3d contourW="25400">
            <a:contourClr>
              <a:schemeClr val="lt1"/>
            </a:contourClr>
          </a:sp3d>
        </c:spPr>
      </c:pivotFmt>
      <c:pivotFmt>
        <c:idx val="78"/>
        <c:spPr>
          <a:solidFill>
            <a:schemeClr val="accent1"/>
          </a:solidFill>
          <a:ln w="25400">
            <a:solidFill>
              <a:schemeClr val="lt1"/>
            </a:solidFill>
          </a:ln>
          <a:effectLst/>
          <a:scene3d>
            <a:camera prst="orthographicFront">
              <a:rot lat="0" lon="0" rev="0"/>
            </a:camera>
            <a:lightRig rig="threePt" dir="t">
              <a:rot lat="0" lon="0" rev="19800000"/>
            </a:lightRig>
          </a:scene3d>
          <a:sp3d contourW="25400">
            <a:contourClr>
              <a:schemeClr val="lt1"/>
            </a:contourClr>
          </a:sp3d>
        </c:spPr>
      </c:pivotFmt>
      <c:pivotFmt>
        <c:idx val="79"/>
        <c:spPr>
          <a:solidFill>
            <a:schemeClr val="accent1"/>
          </a:solidFill>
          <a:ln w="25400">
            <a:solidFill>
              <a:schemeClr val="lt1"/>
            </a:solidFill>
          </a:ln>
          <a:effectLst/>
          <a:scene3d>
            <a:camera prst="orthographicFront">
              <a:rot lat="0" lon="0" rev="0"/>
            </a:camera>
            <a:lightRig rig="threePt" dir="t">
              <a:rot lat="0" lon="0" rev="19800000"/>
            </a:lightRig>
          </a:scene3d>
          <a:sp3d contourW="25400">
            <a:contourClr>
              <a:schemeClr val="lt1"/>
            </a:contourClr>
          </a:sp3d>
        </c:spPr>
      </c:pivotFmt>
      <c:pivotFmt>
        <c:idx val="80"/>
        <c:spPr>
          <a:solidFill>
            <a:schemeClr val="accent1"/>
          </a:solidFill>
          <a:ln w="25400">
            <a:solidFill>
              <a:schemeClr val="lt1"/>
            </a:solidFill>
          </a:ln>
          <a:effectLst/>
          <a:scene3d>
            <a:camera prst="orthographicFront">
              <a:rot lat="0" lon="0" rev="0"/>
            </a:camera>
            <a:lightRig rig="threePt" dir="t">
              <a:rot lat="0" lon="0" rev="19800000"/>
            </a:lightRig>
          </a:scene3d>
          <a:sp3d contourW="25400">
            <a:contourClr>
              <a:schemeClr val="lt1"/>
            </a:contourClr>
          </a:sp3d>
        </c:spPr>
      </c:pivotFmt>
      <c:pivotFmt>
        <c:idx val="81"/>
        <c:spPr>
          <a:solidFill>
            <a:schemeClr val="accent1"/>
          </a:solidFill>
          <a:ln w="25400">
            <a:solidFill>
              <a:schemeClr val="lt1"/>
            </a:solidFill>
          </a:ln>
          <a:effectLst/>
          <a:scene3d>
            <a:camera prst="orthographicFront">
              <a:rot lat="0" lon="0" rev="0"/>
            </a:camera>
            <a:lightRig rig="threePt" dir="t">
              <a:rot lat="0" lon="0" rev="19800000"/>
            </a:lightRig>
          </a:scene3d>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2"/>
        <c:spPr>
          <a:solidFill>
            <a:schemeClr val="accent1"/>
          </a:solidFill>
          <a:ln w="25400">
            <a:solidFill>
              <a:schemeClr val="lt1"/>
            </a:solidFill>
          </a:ln>
          <a:effectLst/>
          <a:scene3d>
            <a:camera prst="orthographicFront">
              <a:rot lat="0" lon="0" rev="0"/>
            </a:camera>
            <a:lightRig rig="threePt" dir="t">
              <a:rot lat="0" lon="0" rev="19800000"/>
            </a:lightRig>
          </a:scene3d>
          <a:sp3d contourW="25400">
            <a:contourClr>
              <a:schemeClr val="lt1"/>
            </a:contourClr>
          </a:sp3d>
        </c:spPr>
      </c:pivotFmt>
      <c:pivotFmt>
        <c:idx val="83"/>
        <c:spPr>
          <a:solidFill>
            <a:schemeClr val="accent1"/>
          </a:solidFill>
          <a:ln w="25400">
            <a:solidFill>
              <a:schemeClr val="lt1"/>
            </a:solidFill>
          </a:ln>
          <a:effectLst/>
          <a:scene3d>
            <a:camera prst="orthographicFront">
              <a:rot lat="0" lon="0" rev="0"/>
            </a:camera>
            <a:lightRig rig="threePt" dir="t">
              <a:rot lat="0" lon="0" rev="19800000"/>
            </a:lightRig>
          </a:scene3d>
          <a:sp3d contourW="25400">
            <a:contourClr>
              <a:schemeClr val="lt1"/>
            </a:contourClr>
          </a:sp3d>
        </c:spPr>
      </c:pivotFmt>
      <c:pivotFmt>
        <c:idx val="84"/>
        <c:spPr>
          <a:solidFill>
            <a:schemeClr val="accent1"/>
          </a:solidFill>
          <a:ln w="25400">
            <a:solidFill>
              <a:schemeClr val="lt1"/>
            </a:solidFill>
          </a:ln>
          <a:effectLst/>
          <a:scene3d>
            <a:camera prst="orthographicFront">
              <a:rot lat="0" lon="0" rev="0"/>
            </a:camera>
            <a:lightRig rig="threePt" dir="t">
              <a:rot lat="0" lon="0" rev="19800000"/>
            </a:lightRig>
          </a:scene3d>
          <a:sp3d contourW="25400">
            <a:contourClr>
              <a:schemeClr val="lt1"/>
            </a:contourClr>
          </a:sp3d>
        </c:spPr>
      </c:pivotFmt>
      <c:pivotFmt>
        <c:idx val="85"/>
        <c:spPr>
          <a:solidFill>
            <a:schemeClr val="accent1"/>
          </a:solidFill>
          <a:ln w="25400">
            <a:solidFill>
              <a:schemeClr val="lt1"/>
            </a:solidFill>
          </a:ln>
          <a:effectLst/>
          <a:scene3d>
            <a:camera prst="orthographicFront">
              <a:rot lat="0" lon="0" rev="0"/>
            </a:camera>
            <a:lightRig rig="threePt" dir="t">
              <a:rot lat="0" lon="0" rev="19800000"/>
            </a:lightRig>
          </a:scene3d>
          <a:sp3d contourW="25400">
            <a:contourClr>
              <a:schemeClr val="lt1"/>
            </a:contourClr>
          </a:sp3d>
        </c:spPr>
      </c:pivotFmt>
      <c:pivotFmt>
        <c:idx val="86"/>
        <c:spPr>
          <a:solidFill>
            <a:schemeClr val="accent1"/>
          </a:solidFill>
          <a:ln w="25400">
            <a:solidFill>
              <a:schemeClr val="lt1"/>
            </a:solidFill>
          </a:ln>
          <a:effectLst/>
          <a:scene3d>
            <a:camera prst="orthographicFront">
              <a:rot lat="0" lon="0" rev="0"/>
            </a:camera>
            <a:lightRig rig="threePt" dir="t">
              <a:rot lat="0" lon="0" rev="19800000"/>
            </a:lightRig>
          </a:scene3d>
          <a:sp3d contourW="25400">
            <a:contourClr>
              <a:schemeClr val="lt1"/>
            </a:contourClr>
          </a:sp3d>
        </c:spPr>
      </c:pivotFmt>
      <c:pivotFmt>
        <c:idx val="87"/>
        <c:spPr>
          <a:solidFill>
            <a:schemeClr val="accent1"/>
          </a:solidFill>
          <a:ln w="25400">
            <a:solidFill>
              <a:schemeClr val="lt1"/>
            </a:solidFill>
          </a:ln>
          <a:effectLst/>
          <a:scene3d>
            <a:camera prst="orthographicFront">
              <a:rot lat="0" lon="0" rev="0"/>
            </a:camera>
            <a:lightRig rig="threePt" dir="t">
              <a:rot lat="0" lon="0" rev="19800000"/>
            </a:lightRig>
          </a:scene3d>
          <a:sp3d contourW="25400">
            <a:contourClr>
              <a:schemeClr val="lt1"/>
            </a:contourClr>
          </a:sp3d>
        </c:spPr>
      </c:pivotFmt>
      <c:pivotFmt>
        <c:idx val="88"/>
        <c:spPr>
          <a:solidFill>
            <a:schemeClr val="accent1"/>
          </a:solidFill>
          <a:ln w="25400">
            <a:solidFill>
              <a:schemeClr val="lt1"/>
            </a:solidFill>
          </a:ln>
          <a:effectLst/>
          <a:scene3d>
            <a:camera prst="orthographicFront">
              <a:rot lat="0" lon="0" rev="0"/>
            </a:camera>
            <a:lightRig rig="threePt" dir="t">
              <a:rot lat="0" lon="0" rev="19800000"/>
            </a:lightRig>
          </a:scene3d>
          <a:sp3d contourW="25400">
            <a:contourClr>
              <a:schemeClr val="lt1"/>
            </a:contourClr>
          </a:sp3d>
        </c:spPr>
      </c:pivotFmt>
      <c:pivotFmt>
        <c:idx val="89"/>
        <c:spPr>
          <a:solidFill>
            <a:schemeClr val="accent1"/>
          </a:solidFill>
          <a:ln w="25400">
            <a:solidFill>
              <a:schemeClr val="lt1"/>
            </a:solidFill>
          </a:ln>
          <a:effectLst/>
          <a:scene3d>
            <a:camera prst="orthographicFront">
              <a:rot lat="0" lon="0" rev="0"/>
            </a:camera>
            <a:lightRig rig="threePt" dir="t">
              <a:rot lat="0" lon="0" rev="19800000"/>
            </a:lightRig>
          </a:scene3d>
          <a:sp3d contourW="25400">
            <a:contourClr>
              <a:schemeClr val="lt1"/>
            </a:contourClr>
          </a:sp3d>
        </c:spPr>
      </c:pivotFmt>
      <c:pivotFmt>
        <c:idx val="90"/>
        <c:spPr>
          <a:solidFill>
            <a:schemeClr val="accent1"/>
          </a:solidFill>
          <a:ln w="25400">
            <a:solidFill>
              <a:schemeClr val="lt1"/>
            </a:solidFill>
          </a:ln>
          <a:effectLst/>
          <a:scene3d>
            <a:camera prst="orthographicFront">
              <a:rot lat="0" lon="0" rev="0"/>
            </a:camera>
            <a:lightRig rig="threePt" dir="t">
              <a:rot lat="0" lon="0" rev="19800000"/>
            </a:lightRig>
          </a:scene3d>
          <a:sp3d contourW="25400">
            <a:contourClr>
              <a:schemeClr val="lt1"/>
            </a:contourClr>
          </a:sp3d>
        </c:spPr>
      </c:pivotFmt>
      <c:pivotFmt>
        <c:idx val="91"/>
        <c:spPr>
          <a:solidFill>
            <a:schemeClr val="accent1"/>
          </a:solidFill>
          <a:ln w="25400">
            <a:solidFill>
              <a:schemeClr val="lt1"/>
            </a:solidFill>
          </a:ln>
          <a:effectLst/>
          <a:scene3d>
            <a:camera prst="orthographicFront">
              <a:rot lat="0" lon="0" rev="0"/>
            </a:camera>
            <a:lightRig rig="threePt" dir="t">
              <a:rot lat="0" lon="0" rev="19800000"/>
            </a:lightRig>
          </a:scene3d>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3.614457831325301E-2"/>
          <c:y val="0.1749047619047619"/>
          <c:w val="0.8518592480156848"/>
          <c:h val="0.74414285714285711"/>
        </c:manualLayout>
      </c:layout>
      <c:pie3DChart>
        <c:varyColors val="1"/>
        <c:ser>
          <c:idx val="0"/>
          <c:order val="0"/>
          <c:tx>
            <c:strRef>
              <c:f>Sheet2!$B$3:$B$4</c:f>
              <c:strCache>
                <c:ptCount val="1"/>
                <c:pt idx="0">
                  <c:v>HIGH</c:v>
                </c:pt>
              </c:strCache>
            </c:strRef>
          </c:tx>
          <c:explosion val="4"/>
          <c:dPt>
            <c:idx val="0"/>
            <c:bubble3D val="0"/>
            <c:spPr>
              <a:gradFill rotWithShape="1">
                <a:gsLst>
                  <a:gs pos="0">
                    <a:schemeClr val="accent1">
                      <a:shade val="85000"/>
                      <a:satMod val="130000"/>
                    </a:schemeClr>
                  </a:gs>
                  <a:gs pos="34000">
                    <a:schemeClr val="accent1">
                      <a:shade val="87000"/>
                      <a:satMod val="125000"/>
                    </a:schemeClr>
                  </a:gs>
                  <a:gs pos="70000">
                    <a:schemeClr val="accent1">
                      <a:tint val="100000"/>
                      <a:shade val="90000"/>
                      <a:satMod val="130000"/>
                    </a:schemeClr>
                  </a:gs>
                  <a:gs pos="100000">
                    <a:schemeClr val="accent1">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extLst>
              <c:ext xmlns:c16="http://schemas.microsoft.com/office/drawing/2014/chart" uri="{C3380CC4-5D6E-409C-BE32-E72D297353CC}">
                <c16:uniqueId val="{00000001-E2E8-4EB2-87EE-D4FC66B1E4B0}"/>
              </c:ext>
            </c:extLst>
          </c:dPt>
          <c:dPt>
            <c:idx val="1"/>
            <c:bubble3D val="0"/>
            <c:spPr>
              <a:gradFill rotWithShape="1">
                <a:gsLst>
                  <a:gs pos="0">
                    <a:schemeClr val="accent2">
                      <a:shade val="85000"/>
                      <a:satMod val="130000"/>
                    </a:schemeClr>
                  </a:gs>
                  <a:gs pos="34000">
                    <a:schemeClr val="accent2">
                      <a:shade val="87000"/>
                      <a:satMod val="125000"/>
                    </a:schemeClr>
                  </a:gs>
                  <a:gs pos="70000">
                    <a:schemeClr val="accent2">
                      <a:tint val="100000"/>
                      <a:shade val="90000"/>
                      <a:satMod val="130000"/>
                    </a:schemeClr>
                  </a:gs>
                  <a:gs pos="100000">
                    <a:schemeClr val="accent2">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extLst>
              <c:ext xmlns:c16="http://schemas.microsoft.com/office/drawing/2014/chart" uri="{C3380CC4-5D6E-409C-BE32-E72D297353CC}">
                <c16:uniqueId val="{00000003-E2E8-4EB2-87EE-D4FC66B1E4B0}"/>
              </c:ext>
            </c:extLst>
          </c:dPt>
          <c:dPt>
            <c:idx val="2"/>
            <c:bubble3D val="0"/>
            <c:spPr>
              <a:gradFill rotWithShape="1">
                <a:gsLst>
                  <a:gs pos="0">
                    <a:schemeClr val="accent3">
                      <a:shade val="85000"/>
                      <a:satMod val="130000"/>
                    </a:schemeClr>
                  </a:gs>
                  <a:gs pos="34000">
                    <a:schemeClr val="accent3">
                      <a:shade val="87000"/>
                      <a:satMod val="125000"/>
                    </a:schemeClr>
                  </a:gs>
                  <a:gs pos="70000">
                    <a:schemeClr val="accent3">
                      <a:tint val="100000"/>
                      <a:shade val="90000"/>
                      <a:satMod val="130000"/>
                    </a:schemeClr>
                  </a:gs>
                  <a:gs pos="100000">
                    <a:schemeClr val="accent3">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extLst>
              <c:ext xmlns:c16="http://schemas.microsoft.com/office/drawing/2014/chart" uri="{C3380CC4-5D6E-409C-BE32-E72D297353CC}">
                <c16:uniqueId val="{00000005-E2E8-4EB2-87EE-D4FC66B1E4B0}"/>
              </c:ext>
            </c:extLst>
          </c:dPt>
          <c:dPt>
            <c:idx val="3"/>
            <c:bubble3D val="0"/>
            <c:spPr>
              <a:gradFill rotWithShape="1">
                <a:gsLst>
                  <a:gs pos="0">
                    <a:schemeClr val="accent4">
                      <a:shade val="85000"/>
                      <a:satMod val="130000"/>
                    </a:schemeClr>
                  </a:gs>
                  <a:gs pos="34000">
                    <a:schemeClr val="accent4">
                      <a:shade val="87000"/>
                      <a:satMod val="125000"/>
                    </a:schemeClr>
                  </a:gs>
                  <a:gs pos="70000">
                    <a:schemeClr val="accent4">
                      <a:tint val="100000"/>
                      <a:shade val="90000"/>
                      <a:satMod val="130000"/>
                    </a:schemeClr>
                  </a:gs>
                  <a:gs pos="100000">
                    <a:schemeClr val="accent4">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extLst>
              <c:ext xmlns:c16="http://schemas.microsoft.com/office/drawing/2014/chart" uri="{C3380CC4-5D6E-409C-BE32-E72D297353CC}">
                <c16:uniqueId val="{00000007-E2E8-4EB2-87EE-D4FC66B1E4B0}"/>
              </c:ext>
            </c:extLst>
          </c:dPt>
          <c:dPt>
            <c:idx val="4"/>
            <c:bubble3D val="0"/>
            <c:spPr>
              <a:gradFill rotWithShape="1">
                <a:gsLst>
                  <a:gs pos="0">
                    <a:schemeClr val="accent5">
                      <a:shade val="85000"/>
                      <a:satMod val="130000"/>
                    </a:schemeClr>
                  </a:gs>
                  <a:gs pos="34000">
                    <a:schemeClr val="accent5">
                      <a:shade val="87000"/>
                      <a:satMod val="125000"/>
                    </a:schemeClr>
                  </a:gs>
                  <a:gs pos="70000">
                    <a:schemeClr val="accent5">
                      <a:tint val="100000"/>
                      <a:shade val="90000"/>
                      <a:satMod val="130000"/>
                    </a:schemeClr>
                  </a:gs>
                  <a:gs pos="100000">
                    <a:schemeClr val="accent5">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extLst>
              <c:ext xmlns:c16="http://schemas.microsoft.com/office/drawing/2014/chart" uri="{C3380CC4-5D6E-409C-BE32-E72D297353CC}">
                <c16:uniqueId val="{00000009-E2E8-4EB2-87EE-D4FC66B1E4B0}"/>
              </c:ext>
            </c:extLst>
          </c:dPt>
          <c:dPt>
            <c:idx val="5"/>
            <c:bubble3D val="0"/>
            <c:spPr>
              <a:gradFill rotWithShape="1">
                <a:gsLst>
                  <a:gs pos="0">
                    <a:schemeClr val="accent6">
                      <a:shade val="85000"/>
                      <a:satMod val="130000"/>
                    </a:schemeClr>
                  </a:gs>
                  <a:gs pos="34000">
                    <a:schemeClr val="accent6">
                      <a:shade val="87000"/>
                      <a:satMod val="125000"/>
                    </a:schemeClr>
                  </a:gs>
                  <a:gs pos="70000">
                    <a:schemeClr val="accent6">
                      <a:tint val="100000"/>
                      <a:shade val="90000"/>
                      <a:satMod val="130000"/>
                    </a:schemeClr>
                  </a:gs>
                  <a:gs pos="100000">
                    <a:schemeClr val="accent6">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extLst>
              <c:ext xmlns:c16="http://schemas.microsoft.com/office/drawing/2014/chart" uri="{C3380CC4-5D6E-409C-BE32-E72D297353CC}">
                <c16:uniqueId val="{0000000B-E2E8-4EB2-87EE-D4FC66B1E4B0}"/>
              </c:ext>
            </c:extLst>
          </c:dPt>
          <c:dPt>
            <c:idx val="6"/>
            <c:bubble3D val="0"/>
            <c:spPr>
              <a:gradFill rotWithShape="1">
                <a:gsLst>
                  <a:gs pos="0">
                    <a:schemeClr val="accent1">
                      <a:lumMod val="60000"/>
                      <a:shade val="85000"/>
                      <a:satMod val="130000"/>
                    </a:schemeClr>
                  </a:gs>
                  <a:gs pos="34000">
                    <a:schemeClr val="accent1">
                      <a:lumMod val="60000"/>
                      <a:shade val="87000"/>
                      <a:satMod val="125000"/>
                    </a:schemeClr>
                  </a:gs>
                  <a:gs pos="70000">
                    <a:schemeClr val="accent1">
                      <a:lumMod val="60000"/>
                      <a:tint val="100000"/>
                      <a:shade val="90000"/>
                      <a:satMod val="130000"/>
                    </a:schemeClr>
                  </a:gs>
                  <a:gs pos="100000">
                    <a:schemeClr val="accent1">
                      <a:lumMod val="6000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extLst>
              <c:ext xmlns:c16="http://schemas.microsoft.com/office/drawing/2014/chart" uri="{C3380CC4-5D6E-409C-BE32-E72D297353CC}">
                <c16:uniqueId val="{0000000D-E2E8-4EB2-87EE-D4FC66B1E4B0}"/>
              </c:ext>
            </c:extLst>
          </c:dPt>
          <c:dPt>
            <c:idx val="7"/>
            <c:bubble3D val="0"/>
            <c:spPr>
              <a:gradFill rotWithShape="1">
                <a:gsLst>
                  <a:gs pos="0">
                    <a:schemeClr val="accent2">
                      <a:lumMod val="60000"/>
                      <a:shade val="85000"/>
                      <a:satMod val="130000"/>
                    </a:schemeClr>
                  </a:gs>
                  <a:gs pos="34000">
                    <a:schemeClr val="accent2">
                      <a:lumMod val="60000"/>
                      <a:shade val="87000"/>
                      <a:satMod val="125000"/>
                    </a:schemeClr>
                  </a:gs>
                  <a:gs pos="70000">
                    <a:schemeClr val="accent2">
                      <a:lumMod val="60000"/>
                      <a:tint val="100000"/>
                      <a:shade val="90000"/>
                      <a:satMod val="130000"/>
                    </a:schemeClr>
                  </a:gs>
                  <a:gs pos="100000">
                    <a:schemeClr val="accent2">
                      <a:lumMod val="6000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extLst>
              <c:ext xmlns:c16="http://schemas.microsoft.com/office/drawing/2014/chart" uri="{C3380CC4-5D6E-409C-BE32-E72D297353CC}">
                <c16:uniqueId val="{0000000F-E2E8-4EB2-87EE-D4FC66B1E4B0}"/>
              </c:ext>
            </c:extLst>
          </c:dPt>
          <c:dPt>
            <c:idx val="8"/>
            <c:bubble3D val="0"/>
            <c:spPr>
              <a:gradFill rotWithShape="1">
                <a:gsLst>
                  <a:gs pos="0">
                    <a:schemeClr val="accent3">
                      <a:lumMod val="60000"/>
                      <a:shade val="85000"/>
                      <a:satMod val="130000"/>
                    </a:schemeClr>
                  </a:gs>
                  <a:gs pos="34000">
                    <a:schemeClr val="accent3">
                      <a:lumMod val="60000"/>
                      <a:shade val="87000"/>
                      <a:satMod val="125000"/>
                    </a:schemeClr>
                  </a:gs>
                  <a:gs pos="70000">
                    <a:schemeClr val="accent3">
                      <a:lumMod val="60000"/>
                      <a:tint val="100000"/>
                      <a:shade val="90000"/>
                      <a:satMod val="130000"/>
                    </a:schemeClr>
                  </a:gs>
                  <a:gs pos="100000">
                    <a:schemeClr val="accent3">
                      <a:lumMod val="6000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extLst>
              <c:ext xmlns:c16="http://schemas.microsoft.com/office/drawing/2014/chart" uri="{C3380CC4-5D6E-409C-BE32-E72D297353CC}">
                <c16:uniqueId val="{00000011-E2E8-4EB2-87EE-D4FC66B1E4B0}"/>
              </c:ext>
            </c:extLst>
          </c:dPt>
          <c:dPt>
            <c:idx val="9"/>
            <c:bubble3D val="0"/>
            <c:spPr>
              <a:gradFill rotWithShape="1">
                <a:gsLst>
                  <a:gs pos="0">
                    <a:schemeClr val="accent4">
                      <a:lumMod val="60000"/>
                      <a:shade val="85000"/>
                      <a:satMod val="130000"/>
                    </a:schemeClr>
                  </a:gs>
                  <a:gs pos="34000">
                    <a:schemeClr val="accent4">
                      <a:lumMod val="60000"/>
                      <a:shade val="87000"/>
                      <a:satMod val="125000"/>
                    </a:schemeClr>
                  </a:gs>
                  <a:gs pos="70000">
                    <a:schemeClr val="accent4">
                      <a:lumMod val="60000"/>
                      <a:tint val="100000"/>
                      <a:shade val="90000"/>
                      <a:satMod val="130000"/>
                    </a:schemeClr>
                  </a:gs>
                  <a:gs pos="100000">
                    <a:schemeClr val="accent4">
                      <a:lumMod val="6000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extLst>
              <c:ext xmlns:c16="http://schemas.microsoft.com/office/drawing/2014/chart" uri="{C3380CC4-5D6E-409C-BE32-E72D297353CC}">
                <c16:uniqueId val="{00000013-E2E8-4EB2-87EE-D4FC66B1E4B0}"/>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ctr"/>
            <c:showLegendKey val="0"/>
            <c:showVal val="0"/>
            <c:showCatName val="1"/>
            <c:showSerName val="0"/>
            <c:showPercent val="1"/>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14-E2E8-4EB2-87EE-D4FC66B1E4B0}"/>
            </c:ext>
          </c:extLst>
        </c:ser>
        <c:ser>
          <c:idx val="1"/>
          <c:order val="1"/>
          <c:tx>
            <c:strRef>
              <c:f>Sheet2!$C$3:$C$4</c:f>
              <c:strCache>
                <c:ptCount val="1"/>
                <c:pt idx="0">
                  <c:v>LOW</c:v>
                </c:pt>
              </c:strCache>
            </c:strRef>
          </c:tx>
          <c:dPt>
            <c:idx val="0"/>
            <c:bubble3D val="0"/>
            <c:spPr>
              <a:gradFill rotWithShape="1">
                <a:gsLst>
                  <a:gs pos="0">
                    <a:schemeClr val="accent1">
                      <a:shade val="85000"/>
                      <a:satMod val="130000"/>
                    </a:schemeClr>
                  </a:gs>
                  <a:gs pos="34000">
                    <a:schemeClr val="accent1">
                      <a:shade val="87000"/>
                      <a:satMod val="125000"/>
                    </a:schemeClr>
                  </a:gs>
                  <a:gs pos="70000">
                    <a:schemeClr val="accent1">
                      <a:tint val="100000"/>
                      <a:shade val="90000"/>
                      <a:satMod val="130000"/>
                    </a:schemeClr>
                  </a:gs>
                  <a:gs pos="100000">
                    <a:schemeClr val="accent1">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extLst>
              <c:ext xmlns:c16="http://schemas.microsoft.com/office/drawing/2014/chart" uri="{C3380CC4-5D6E-409C-BE32-E72D297353CC}">
                <c16:uniqueId val="{00000016-E2E8-4EB2-87EE-D4FC66B1E4B0}"/>
              </c:ext>
            </c:extLst>
          </c:dPt>
          <c:dPt>
            <c:idx val="1"/>
            <c:bubble3D val="0"/>
            <c:spPr>
              <a:gradFill rotWithShape="1">
                <a:gsLst>
                  <a:gs pos="0">
                    <a:schemeClr val="accent2">
                      <a:shade val="85000"/>
                      <a:satMod val="130000"/>
                    </a:schemeClr>
                  </a:gs>
                  <a:gs pos="34000">
                    <a:schemeClr val="accent2">
                      <a:shade val="87000"/>
                      <a:satMod val="125000"/>
                    </a:schemeClr>
                  </a:gs>
                  <a:gs pos="70000">
                    <a:schemeClr val="accent2">
                      <a:tint val="100000"/>
                      <a:shade val="90000"/>
                      <a:satMod val="130000"/>
                    </a:schemeClr>
                  </a:gs>
                  <a:gs pos="100000">
                    <a:schemeClr val="accent2">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extLst>
              <c:ext xmlns:c16="http://schemas.microsoft.com/office/drawing/2014/chart" uri="{C3380CC4-5D6E-409C-BE32-E72D297353CC}">
                <c16:uniqueId val="{00000018-E2E8-4EB2-87EE-D4FC66B1E4B0}"/>
              </c:ext>
            </c:extLst>
          </c:dPt>
          <c:dPt>
            <c:idx val="2"/>
            <c:bubble3D val="0"/>
            <c:spPr>
              <a:gradFill rotWithShape="1">
                <a:gsLst>
                  <a:gs pos="0">
                    <a:schemeClr val="accent3">
                      <a:shade val="85000"/>
                      <a:satMod val="130000"/>
                    </a:schemeClr>
                  </a:gs>
                  <a:gs pos="34000">
                    <a:schemeClr val="accent3">
                      <a:shade val="87000"/>
                      <a:satMod val="125000"/>
                    </a:schemeClr>
                  </a:gs>
                  <a:gs pos="70000">
                    <a:schemeClr val="accent3">
                      <a:tint val="100000"/>
                      <a:shade val="90000"/>
                      <a:satMod val="130000"/>
                    </a:schemeClr>
                  </a:gs>
                  <a:gs pos="100000">
                    <a:schemeClr val="accent3">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extLst>
              <c:ext xmlns:c16="http://schemas.microsoft.com/office/drawing/2014/chart" uri="{C3380CC4-5D6E-409C-BE32-E72D297353CC}">
                <c16:uniqueId val="{0000001A-E2E8-4EB2-87EE-D4FC66B1E4B0}"/>
              </c:ext>
            </c:extLst>
          </c:dPt>
          <c:dPt>
            <c:idx val="3"/>
            <c:bubble3D val="0"/>
            <c:spPr>
              <a:gradFill rotWithShape="1">
                <a:gsLst>
                  <a:gs pos="0">
                    <a:schemeClr val="accent4">
                      <a:shade val="85000"/>
                      <a:satMod val="130000"/>
                    </a:schemeClr>
                  </a:gs>
                  <a:gs pos="34000">
                    <a:schemeClr val="accent4">
                      <a:shade val="87000"/>
                      <a:satMod val="125000"/>
                    </a:schemeClr>
                  </a:gs>
                  <a:gs pos="70000">
                    <a:schemeClr val="accent4">
                      <a:tint val="100000"/>
                      <a:shade val="90000"/>
                      <a:satMod val="130000"/>
                    </a:schemeClr>
                  </a:gs>
                  <a:gs pos="100000">
                    <a:schemeClr val="accent4">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extLst>
              <c:ext xmlns:c16="http://schemas.microsoft.com/office/drawing/2014/chart" uri="{C3380CC4-5D6E-409C-BE32-E72D297353CC}">
                <c16:uniqueId val="{0000001C-E2E8-4EB2-87EE-D4FC66B1E4B0}"/>
              </c:ext>
            </c:extLst>
          </c:dPt>
          <c:dPt>
            <c:idx val="4"/>
            <c:bubble3D val="0"/>
            <c:spPr>
              <a:gradFill rotWithShape="1">
                <a:gsLst>
                  <a:gs pos="0">
                    <a:schemeClr val="accent5">
                      <a:shade val="85000"/>
                      <a:satMod val="130000"/>
                    </a:schemeClr>
                  </a:gs>
                  <a:gs pos="34000">
                    <a:schemeClr val="accent5">
                      <a:shade val="87000"/>
                      <a:satMod val="125000"/>
                    </a:schemeClr>
                  </a:gs>
                  <a:gs pos="70000">
                    <a:schemeClr val="accent5">
                      <a:tint val="100000"/>
                      <a:shade val="90000"/>
                      <a:satMod val="130000"/>
                    </a:schemeClr>
                  </a:gs>
                  <a:gs pos="100000">
                    <a:schemeClr val="accent5">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extLst>
              <c:ext xmlns:c16="http://schemas.microsoft.com/office/drawing/2014/chart" uri="{C3380CC4-5D6E-409C-BE32-E72D297353CC}">
                <c16:uniqueId val="{0000001E-E2E8-4EB2-87EE-D4FC66B1E4B0}"/>
              </c:ext>
            </c:extLst>
          </c:dPt>
          <c:dPt>
            <c:idx val="5"/>
            <c:bubble3D val="0"/>
            <c:spPr>
              <a:gradFill rotWithShape="1">
                <a:gsLst>
                  <a:gs pos="0">
                    <a:schemeClr val="accent6">
                      <a:shade val="85000"/>
                      <a:satMod val="130000"/>
                    </a:schemeClr>
                  </a:gs>
                  <a:gs pos="34000">
                    <a:schemeClr val="accent6">
                      <a:shade val="87000"/>
                      <a:satMod val="125000"/>
                    </a:schemeClr>
                  </a:gs>
                  <a:gs pos="70000">
                    <a:schemeClr val="accent6">
                      <a:tint val="100000"/>
                      <a:shade val="90000"/>
                      <a:satMod val="130000"/>
                    </a:schemeClr>
                  </a:gs>
                  <a:gs pos="100000">
                    <a:schemeClr val="accent6">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extLst>
              <c:ext xmlns:c16="http://schemas.microsoft.com/office/drawing/2014/chart" uri="{C3380CC4-5D6E-409C-BE32-E72D297353CC}">
                <c16:uniqueId val="{00000020-E2E8-4EB2-87EE-D4FC66B1E4B0}"/>
              </c:ext>
            </c:extLst>
          </c:dPt>
          <c:dPt>
            <c:idx val="6"/>
            <c:bubble3D val="0"/>
            <c:spPr>
              <a:gradFill rotWithShape="1">
                <a:gsLst>
                  <a:gs pos="0">
                    <a:schemeClr val="accent1">
                      <a:lumMod val="60000"/>
                      <a:shade val="85000"/>
                      <a:satMod val="130000"/>
                    </a:schemeClr>
                  </a:gs>
                  <a:gs pos="34000">
                    <a:schemeClr val="accent1">
                      <a:lumMod val="60000"/>
                      <a:shade val="87000"/>
                      <a:satMod val="125000"/>
                    </a:schemeClr>
                  </a:gs>
                  <a:gs pos="70000">
                    <a:schemeClr val="accent1">
                      <a:lumMod val="60000"/>
                      <a:tint val="100000"/>
                      <a:shade val="90000"/>
                      <a:satMod val="130000"/>
                    </a:schemeClr>
                  </a:gs>
                  <a:gs pos="100000">
                    <a:schemeClr val="accent1">
                      <a:lumMod val="6000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extLst>
              <c:ext xmlns:c16="http://schemas.microsoft.com/office/drawing/2014/chart" uri="{C3380CC4-5D6E-409C-BE32-E72D297353CC}">
                <c16:uniqueId val="{00000022-E2E8-4EB2-87EE-D4FC66B1E4B0}"/>
              </c:ext>
            </c:extLst>
          </c:dPt>
          <c:dPt>
            <c:idx val="7"/>
            <c:bubble3D val="0"/>
            <c:spPr>
              <a:gradFill rotWithShape="1">
                <a:gsLst>
                  <a:gs pos="0">
                    <a:schemeClr val="accent2">
                      <a:lumMod val="60000"/>
                      <a:shade val="85000"/>
                      <a:satMod val="130000"/>
                    </a:schemeClr>
                  </a:gs>
                  <a:gs pos="34000">
                    <a:schemeClr val="accent2">
                      <a:lumMod val="60000"/>
                      <a:shade val="87000"/>
                      <a:satMod val="125000"/>
                    </a:schemeClr>
                  </a:gs>
                  <a:gs pos="70000">
                    <a:schemeClr val="accent2">
                      <a:lumMod val="60000"/>
                      <a:tint val="100000"/>
                      <a:shade val="90000"/>
                      <a:satMod val="130000"/>
                    </a:schemeClr>
                  </a:gs>
                  <a:gs pos="100000">
                    <a:schemeClr val="accent2">
                      <a:lumMod val="6000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extLst>
              <c:ext xmlns:c16="http://schemas.microsoft.com/office/drawing/2014/chart" uri="{C3380CC4-5D6E-409C-BE32-E72D297353CC}">
                <c16:uniqueId val="{00000024-E2E8-4EB2-87EE-D4FC66B1E4B0}"/>
              </c:ext>
            </c:extLst>
          </c:dPt>
          <c:dPt>
            <c:idx val="8"/>
            <c:bubble3D val="0"/>
            <c:spPr>
              <a:gradFill rotWithShape="1">
                <a:gsLst>
                  <a:gs pos="0">
                    <a:schemeClr val="accent3">
                      <a:lumMod val="60000"/>
                      <a:shade val="85000"/>
                      <a:satMod val="130000"/>
                    </a:schemeClr>
                  </a:gs>
                  <a:gs pos="34000">
                    <a:schemeClr val="accent3">
                      <a:lumMod val="60000"/>
                      <a:shade val="87000"/>
                      <a:satMod val="125000"/>
                    </a:schemeClr>
                  </a:gs>
                  <a:gs pos="70000">
                    <a:schemeClr val="accent3">
                      <a:lumMod val="60000"/>
                      <a:tint val="100000"/>
                      <a:shade val="90000"/>
                      <a:satMod val="130000"/>
                    </a:schemeClr>
                  </a:gs>
                  <a:gs pos="100000">
                    <a:schemeClr val="accent3">
                      <a:lumMod val="6000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extLst>
              <c:ext xmlns:c16="http://schemas.microsoft.com/office/drawing/2014/chart" uri="{C3380CC4-5D6E-409C-BE32-E72D297353CC}">
                <c16:uniqueId val="{00000026-E2E8-4EB2-87EE-D4FC66B1E4B0}"/>
              </c:ext>
            </c:extLst>
          </c:dPt>
          <c:dPt>
            <c:idx val="9"/>
            <c:bubble3D val="0"/>
            <c:spPr>
              <a:gradFill rotWithShape="1">
                <a:gsLst>
                  <a:gs pos="0">
                    <a:schemeClr val="accent4">
                      <a:lumMod val="60000"/>
                      <a:shade val="85000"/>
                      <a:satMod val="130000"/>
                    </a:schemeClr>
                  </a:gs>
                  <a:gs pos="34000">
                    <a:schemeClr val="accent4">
                      <a:lumMod val="60000"/>
                      <a:shade val="87000"/>
                      <a:satMod val="125000"/>
                    </a:schemeClr>
                  </a:gs>
                  <a:gs pos="70000">
                    <a:schemeClr val="accent4">
                      <a:lumMod val="60000"/>
                      <a:tint val="100000"/>
                      <a:shade val="90000"/>
                      <a:satMod val="130000"/>
                    </a:schemeClr>
                  </a:gs>
                  <a:gs pos="100000">
                    <a:schemeClr val="accent4">
                      <a:lumMod val="6000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extLst>
              <c:ext xmlns:c16="http://schemas.microsoft.com/office/drawing/2014/chart" uri="{C3380CC4-5D6E-409C-BE32-E72D297353CC}">
                <c16:uniqueId val="{00000028-E2E8-4EB2-87EE-D4FC66B1E4B0}"/>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ctr"/>
            <c:showLegendKey val="0"/>
            <c:showVal val="0"/>
            <c:showCatName val="1"/>
            <c:showSerName val="0"/>
            <c:showPercent val="1"/>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29-E2E8-4EB2-87EE-D4FC66B1E4B0}"/>
            </c:ext>
          </c:extLst>
        </c:ser>
        <c:ser>
          <c:idx val="2"/>
          <c:order val="2"/>
          <c:tx>
            <c:strRef>
              <c:f>Sheet2!$D$3:$D$4</c:f>
              <c:strCache>
                <c:ptCount val="1"/>
                <c:pt idx="0">
                  <c:v>MED</c:v>
                </c:pt>
              </c:strCache>
            </c:strRef>
          </c:tx>
          <c:dPt>
            <c:idx val="0"/>
            <c:bubble3D val="0"/>
            <c:spPr>
              <a:gradFill rotWithShape="1">
                <a:gsLst>
                  <a:gs pos="0">
                    <a:schemeClr val="accent1">
                      <a:shade val="85000"/>
                      <a:satMod val="130000"/>
                    </a:schemeClr>
                  </a:gs>
                  <a:gs pos="34000">
                    <a:schemeClr val="accent1">
                      <a:shade val="87000"/>
                      <a:satMod val="125000"/>
                    </a:schemeClr>
                  </a:gs>
                  <a:gs pos="70000">
                    <a:schemeClr val="accent1">
                      <a:tint val="100000"/>
                      <a:shade val="90000"/>
                      <a:satMod val="130000"/>
                    </a:schemeClr>
                  </a:gs>
                  <a:gs pos="100000">
                    <a:schemeClr val="accent1">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extLst>
              <c:ext xmlns:c16="http://schemas.microsoft.com/office/drawing/2014/chart" uri="{C3380CC4-5D6E-409C-BE32-E72D297353CC}">
                <c16:uniqueId val="{0000002B-E2E8-4EB2-87EE-D4FC66B1E4B0}"/>
              </c:ext>
            </c:extLst>
          </c:dPt>
          <c:dPt>
            <c:idx val="1"/>
            <c:bubble3D val="0"/>
            <c:spPr>
              <a:gradFill rotWithShape="1">
                <a:gsLst>
                  <a:gs pos="0">
                    <a:schemeClr val="accent2">
                      <a:shade val="85000"/>
                      <a:satMod val="130000"/>
                    </a:schemeClr>
                  </a:gs>
                  <a:gs pos="34000">
                    <a:schemeClr val="accent2">
                      <a:shade val="87000"/>
                      <a:satMod val="125000"/>
                    </a:schemeClr>
                  </a:gs>
                  <a:gs pos="70000">
                    <a:schemeClr val="accent2">
                      <a:tint val="100000"/>
                      <a:shade val="90000"/>
                      <a:satMod val="130000"/>
                    </a:schemeClr>
                  </a:gs>
                  <a:gs pos="100000">
                    <a:schemeClr val="accent2">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extLst>
              <c:ext xmlns:c16="http://schemas.microsoft.com/office/drawing/2014/chart" uri="{C3380CC4-5D6E-409C-BE32-E72D297353CC}">
                <c16:uniqueId val="{0000002D-E2E8-4EB2-87EE-D4FC66B1E4B0}"/>
              </c:ext>
            </c:extLst>
          </c:dPt>
          <c:dPt>
            <c:idx val="2"/>
            <c:bubble3D val="0"/>
            <c:spPr>
              <a:gradFill rotWithShape="1">
                <a:gsLst>
                  <a:gs pos="0">
                    <a:schemeClr val="accent3">
                      <a:shade val="85000"/>
                      <a:satMod val="130000"/>
                    </a:schemeClr>
                  </a:gs>
                  <a:gs pos="34000">
                    <a:schemeClr val="accent3">
                      <a:shade val="87000"/>
                      <a:satMod val="125000"/>
                    </a:schemeClr>
                  </a:gs>
                  <a:gs pos="70000">
                    <a:schemeClr val="accent3">
                      <a:tint val="100000"/>
                      <a:shade val="90000"/>
                      <a:satMod val="130000"/>
                    </a:schemeClr>
                  </a:gs>
                  <a:gs pos="100000">
                    <a:schemeClr val="accent3">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extLst>
              <c:ext xmlns:c16="http://schemas.microsoft.com/office/drawing/2014/chart" uri="{C3380CC4-5D6E-409C-BE32-E72D297353CC}">
                <c16:uniqueId val="{0000002F-E2E8-4EB2-87EE-D4FC66B1E4B0}"/>
              </c:ext>
            </c:extLst>
          </c:dPt>
          <c:dPt>
            <c:idx val="3"/>
            <c:bubble3D val="0"/>
            <c:spPr>
              <a:gradFill rotWithShape="1">
                <a:gsLst>
                  <a:gs pos="0">
                    <a:schemeClr val="accent4">
                      <a:shade val="85000"/>
                      <a:satMod val="130000"/>
                    </a:schemeClr>
                  </a:gs>
                  <a:gs pos="34000">
                    <a:schemeClr val="accent4">
                      <a:shade val="87000"/>
                      <a:satMod val="125000"/>
                    </a:schemeClr>
                  </a:gs>
                  <a:gs pos="70000">
                    <a:schemeClr val="accent4">
                      <a:tint val="100000"/>
                      <a:shade val="90000"/>
                      <a:satMod val="130000"/>
                    </a:schemeClr>
                  </a:gs>
                  <a:gs pos="100000">
                    <a:schemeClr val="accent4">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extLst>
              <c:ext xmlns:c16="http://schemas.microsoft.com/office/drawing/2014/chart" uri="{C3380CC4-5D6E-409C-BE32-E72D297353CC}">
                <c16:uniqueId val="{00000031-E2E8-4EB2-87EE-D4FC66B1E4B0}"/>
              </c:ext>
            </c:extLst>
          </c:dPt>
          <c:dPt>
            <c:idx val="4"/>
            <c:bubble3D val="0"/>
            <c:spPr>
              <a:gradFill rotWithShape="1">
                <a:gsLst>
                  <a:gs pos="0">
                    <a:schemeClr val="accent5">
                      <a:shade val="85000"/>
                      <a:satMod val="130000"/>
                    </a:schemeClr>
                  </a:gs>
                  <a:gs pos="34000">
                    <a:schemeClr val="accent5">
                      <a:shade val="87000"/>
                      <a:satMod val="125000"/>
                    </a:schemeClr>
                  </a:gs>
                  <a:gs pos="70000">
                    <a:schemeClr val="accent5">
                      <a:tint val="100000"/>
                      <a:shade val="90000"/>
                      <a:satMod val="130000"/>
                    </a:schemeClr>
                  </a:gs>
                  <a:gs pos="100000">
                    <a:schemeClr val="accent5">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extLst>
              <c:ext xmlns:c16="http://schemas.microsoft.com/office/drawing/2014/chart" uri="{C3380CC4-5D6E-409C-BE32-E72D297353CC}">
                <c16:uniqueId val="{00000033-E2E8-4EB2-87EE-D4FC66B1E4B0}"/>
              </c:ext>
            </c:extLst>
          </c:dPt>
          <c:dPt>
            <c:idx val="5"/>
            <c:bubble3D val="0"/>
            <c:spPr>
              <a:gradFill rotWithShape="1">
                <a:gsLst>
                  <a:gs pos="0">
                    <a:schemeClr val="accent6">
                      <a:shade val="85000"/>
                      <a:satMod val="130000"/>
                    </a:schemeClr>
                  </a:gs>
                  <a:gs pos="34000">
                    <a:schemeClr val="accent6">
                      <a:shade val="87000"/>
                      <a:satMod val="125000"/>
                    </a:schemeClr>
                  </a:gs>
                  <a:gs pos="70000">
                    <a:schemeClr val="accent6">
                      <a:tint val="100000"/>
                      <a:shade val="90000"/>
                      <a:satMod val="130000"/>
                    </a:schemeClr>
                  </a:gs>
                  <a:gs pos="100000">
                    <a:schemeClr val="accent6">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extLst>
              <c:ext xmlns:c16="http://schemas.microsoft.com/office/drawing/2014/chart" uri="{C3380CC4-5D6E-409C-BE32-E72D297353CC}">
                <c16:uniqueId val="{00000035-E2E8-4EB2-87EE-D4FC66B1E4B0}"/>
              </c:ext>
            </c:extLst>
          </c:dPt>
          <c:dPt>
            <c:idx val="6"/>
            <c:bubble3D val="0"/>
            <c:spPr>
              <a:gradFill rotWithShape="1">
                <a:gsLst>
                  <a:gs pos="0">
                    <a:schemeClr val="accent1">
                      <a:lumMod val="60000"/>
                      <a:shade val="85000"/>
                      <a:satMod val="130000"/>
                    </a:schemeClr>
                  </a:gs>
                  <a:gs pos="34000">
                    <a:schemeClr val="accent1">
                      <a:lumMod val="60000"/>
                      <a:shade val="87000"/>
                      <a:satMod val="125000"/>
                    </a:schemeClr>
                  </a:gs>
                  <a:gs pos="70000">
                    <a:schemeClr val="accent1">
                      <a:lumMod val="60000"/>
                      <a:tint val="100000"/>
                      <a:shade val="90000"/>
                      <a:satMod val="130000"/>
                    </a:schemeClr>
                  </a:gs>
                  <a:gs pos="100000">
                    <a:schemeClr val="accent1">
                      <a:lumMod val="6000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extLst>
              <c:ext xmlns:c16="http://schemas.microsoft.com/office/drawing/2014/chart" uri="{C3380CC4-5D6E-409C-BE32-E72D297353CC}">
                <c16:uniqueId val="{00000037-E2E8-4EB2-87EE-D4FC66B1E4B0}"/>
              </c:ext>
            </c:extLst>
          </c:dPt>
          <c:dPt>
            <c:idx val="7"/>
            <c:bubble3D val="0"/>
            <c:spPr>
              <a:gradFill rotWithShape="1">
                <a:gsLst>
                  <a:gs pos="0">
                    <a:schemeClr val="accent2">
                      <a:lumMod val="60000"/>
                      <a:shade val="85000"/>
                      <a:satMod val="130000"/>
                    </a:schemeClr>
                  </a:gs>
                  <a:gs pos="34000">
                    <a:schemeClr val="accent2">
                      <a:lumMod val="60000"/>
                      <a:shade val="87000"/>
                      <a:satMod val="125000"/>
                    </a:schemeClr>
                  </a:gs>
                  <a:gs pos="70000">
                    <a:schemeClr val="accent2">
                      <a:lumMod val="60000"/>
                      <a:tint val="100000"/>
                      <a:shade val="90000"/>
                      <a:satMod val="130000"/>
                    </a:schemeClr>
                  </a:gs>
                  <a:gs pos="100000">
                    <a:schemeClr val="accent2">
                      <a:lumMod val="6000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extLst>
              <c:ext xmlns:c16="http://schemas.microsoft.com/office/drawing/2014/chart" uri="{C3380CC4-5D6E-409C-BE32-E72D297353CC}">
                <c16:uniqueId val="{00000039-E2E8-4EB2-87EE-D4FC66B1E4B0}"/>
              </c:ext>
            </c:extLst>
          </c:dPt>
          <c:dPt>
            <c:idx val="8"/>
            <c:bubble3D val="0"/>
            <c:spPr>
              <a:gradFill rotWithShape="1">
                <a:gsLst>
                  <a:gs pos="0">
                    <a:schemeClr val="accent3">
                      <a:lumMod val="60000"/>
                      <a:shade val="85000"/>
                      <a:satMod val="130000"/>
                    </a:schemeClr>
                  </a:gs>
                  <a:gs pos="34000">
                    <a:schemeClr val="accent3">
                      <a:lumMod val="60000"/>
                      <a:shade val="87000"/>
                      <a:satMod val="125000"/>
                    </a:schemeClr>
                  </a:gs>
                  <a:gs pos="70000">
                    <a:schemeClr val="accent3">
                      <a:lumMod val="60000"/>
                      <a:tint val="100000"/>
                      <a:shade val="90000"/>
                      <a:satMod val="130000"/>
                    </a:schemeClr>
                  </a:gs>
                  <a:gs pos="100000">
                    <a:schemeClr val="accent3">
                      <a:lumMod val="6000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extLst>
              <c:ext xmlns:c16="http://schemas.microsoft.com/office/drawing/2014/chart" uri="{C3380CC4-5D6E-409C-BE32-E72D297353CC}">
                <c16:uniqueId val="{0000003B-E2E8-4EB2-87EE-D4FC66B1E4B0}"/>
              </c:ext>
            </c:extLst>
          </c:dPt>
          <c:dPt>
            <c:idx val="9"/>
            <c:bubble3D val="0"/>
            <c:spPr>
              <a:gradFill rotWithShape="1">
                <a:gsLst>
                  <a:gs pos="0">
                    <a:schemeClr val="accent4">
                      <a:lumMod val="60000"/>
                      <a:shade val="85000"/>
                      <a:satMod val="130000"/>
                    </a:schemeClr>
                  </a:gs>
                  <a:gs pos="34000">
                    <a:schemeClr val="accent4">
                      <a:lumMod val="60000"/>
                      <a:shade val="87000"/>
                      <a:satMod val="125000"/>
                    </a:schemeClr>
                  </a:gs>
                  <a:gs pos="70000">
                    <a:schemeClr val="accent4">
                      <a:lumMod val="60000"/>
                      <a:tint val="100000"/>
                      <a:shade val="90000"/>
                      <a:satMod val="130000"/>
                    </a:schemeClr>
                  </a:gs>
                  <a:gs pos="100000">
                    <a:schemeClr val="accent4">
                      <a:lumMod val="6000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extLst>
              <c:ext xmlns:c16="http://schemas.microsoft.com/office/drawing/2014/chart" uri="{C3380CC4-5D6E-409C-BE32-E72D297353CC}">
                <c16:uniqueId val="{0000003D-E2E8-4EB2-87EE-D4FC66B1E4B0}"/>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ctr"/>
            <c:showLegendKey val="0"/>
            <c:showVal val="0"/>
            <c:showCatName val="1"/>
            <c:showSerName val="0"/>
            <c:showPercent val="1"/>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3E-E2E8-4EB2-87EE-D4FC66B1E4B0}"/>
            </c:ext>
          </c:extLst>
        </c:ser>
        <c:ser>
          <c:idx val="3"/>
          <c:order val="3"/>
          <c:tx>
            <c:strRef>
              <c:f>Sheet2!$E$3:$E$4</c:f>
              <c:strCache>
                <c:ptCount val="1"/>
                <c:pt idx="0">
                  <c:v>VERY HIGH</c:v>
                </c:pt>
              </c:strCache>
            </c:strRef>
          </c:tx>
          <c:dPt>
            <c:idx val="0"/>
            <c:bubble3D val="0"/>
            <c:spPr>
              <a:gradFill rotWithShape="1">
                <a:gsLst>
                  <a:gs pos="0">
                    <a:schemeClr val="accent1">
                      <a:shade val="85000"/>
                      <a:satMod val="130000"/>
                    </a:schemeClr>
                  </a:gs>
                  <a:gs pos="34000">
                    <a:schemeClr val="accent1">
                      <a:shade val="87000"/>
                      <a:satMod val="125000"/>
                    </a:schemeClr>
                  </a:gs>
                  <a:gs pos="70000">
                    <a:schemeClr val="accent1">
                      <a:tint val="100000"/>
                      <a:shade val="90000"/>
                      <a:satMod val="130000"/>
                    </a:schemeClr>
                  </a:gs>
                  <a:gs pos="100000">
                    <a:schemeClr val="accent1">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extLst>
              <c:ext xmlns:c16="http://schemas.microsoft.com/office/drawing/2014/chart" uri="{C3380CC4-5D6E-409C-BE32-E72D297353CC}">
                <c16:uniqueId val="{00000040-E2E8-4EB2-87EE-D4FC66B1E4B0}"/>
              </c:ext>
            </c:extLst>
          </c:dPt>
          <c:dPt>
            <c:idx val="1"/>
            <c:bubble3D val="0"/>
            <c:spPr>
              <a:gradFill rotWithShape="1">
                <a:gsLst>
                  <a:gs pos="0">
                    <a:schemeClr val="accent2">
                      <a:shade val="85000"/>
                      <a:satMod val="130000"/>
                    </a:schemeClr>
                  </a:gs>
                  <a:gs pos="34000">
                    <a:schemeClr val="accent2">
                      <a:shade val="87000"/>
                      <a:satMod val="125000"/>
                    </a:schemeClr>
                  </a:gs>
                  <a:gs pos="70000">
                    <a:schemeClr val="accent2">
                      <a:tint val="100000"/>
                      <a:shade val="90000"/>
                      <a:satMod val="130000"/>
                    </a:schemeClr>
                  </a:gs>
                  <a:gs pos="100000">
                    <a:schemeClr val="accent2">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extLst>
              <c:ext xmlns:c16="http://schemas.microsoft.com/office/drawing/2014/chart" uri="{C3380CC4-5D6E-409C-BE32-E72D297353CC}">
                <c16:uniqueId val="{00000042-E2E8-4EB2-87EE-D4FC66B1E4B0}"/>
              </c:ext>
            </c:extLst>
          </c:dPt>
          <c:dPt>
            <c:idx val="2"/>
            <c:bubble3D val="0"/>
            <c:spPr>
              <a:gradFill rotWithShape="1">
                <a:gsLst>
                  <a:gs pos="0">
                    <a:schemeClr val="accent3">
                      <a:shade val="85000"/>
                      <a:satMod val="130000"/>
                    </a:schemeClr>
                  </a:gs>
                  <a:gs pos="34000">
                    <a:schemeClr val="accent3">
                      <a:shade val="87000"/>
                      <a:satMod val="125000"/>
                    </a:schemeClr>
                  </a:gs>
                  <a:gs pos="70000">
                    <a:schemeClr val="accent3">
                      <a:tint val="100000"/>
                      <a:shade val="90000"/>
                      <a:satMod val="130000"/>
                    </a:schemeClr>
                  </a:gs>
                  <a:gs pos="100000">
                    <a:schemeClr val="accent3">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extLst>
              <c:ext xmlns:c16="http://schemas.microsoft.com/office/drawing/2014/chart" uri="{C3380CC4-5D6E-409C-BE32-E72D297353CC}">
                <c16:uniqueId val="{00000044-E2E8-4EB2-87EE-D4FC66B1E4B0}"/>
              </c:ext>
            </c:extLst>
          </c:dPt>
          <c:dPt>
            <c:idx val="3"/>
            <c:bubble3D val="0"/>
            <c:spPr>
              <a:gradFill rotWithShape="1">
                <a:gsLst>
                  <a:gs pos="0">
                    <a:schemeClr val="accent4">
                      <a:shade val="85000"/>
                      <a:satMod val="130000"/>
                    </a:schemeClr>
                  </a:gs>
                  <a:gs pos="34000">
                    <a:schemeClr val="accent4">
                      <a:shade val="87000"/>
                      <a:satMod val="125000"/>
                    </a:schemeClr>
                  </a:gs>
                  <a:gs pos="70000">
                    <a:schemeClr val="accent4">
                      <a:tint val="100000"/>
                      <a:shade val="90000"/>
                      <a:satMod val="130000"/>
                    </a:schemeClr>
                  </a:gs>
                  <a:gs pos="100000">
                    <a:schemeClr val="accent4">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extLst>
              <c:ext xmlns:c16="http://schemas.microsoft.com/office/drawing/2014/chart" uri="{C3380CC4-5D6E-409C-BE32-E72D297353CC}">
                <c16:uniqueId val="{00000046-E2E8-4EB2-87EE-D4FC66B1E4B0}"/>
              </c:ext>
            </c:extLst>
          </c:dPt>
          <c:dPt>
            <c:idx val="4"/>
            <c:bubble3D val="0"/>
            <c:spPr>
              <a:gradFill rotWithShape="1">
                <a:gsLst>
                  <a:gs pos="0">
                    <a:schemeClr val="accent5">
                      <a:shade val="85000"/>
                      <a:satMod val="130000"/>
                    </a:schemeClr>
                  </a:gs>
                  <a:gs pos="34000">
                    <a:schemeClr val="accent5">
                      <a:shade val="87000"/>
                      <a:satMod val="125000"/>
                    </a:schemeClr>
                  </a:gs>
                  <a:gs pos="70000">
                    <a:schemeClr val="accent5">
                      <a:tint val="100000"/>
                      <a:shade val="90000"/>
                      <a:satMod val="130000"/>
                    </a:schemeClr>
                  </a:gs>
                  <a:gs pos="100000">
                    <a:schemeClr val="accent5">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extLst>
              <c:ext xmlns:c16="http://schemas.microsoft.com/office/drawing/2014/chart" uri="{C3380CC4-5D6E-409C-BE32-E72D297353CC}">
                <c16:uniqueId val="{00000048-E2E8-4EB2-87EE-D4FC66B1E4B0}"/>
              </c:ext>
            </c:extLst>
          </c:dPt>
          <c:dPt>
            <c:idx val="5"/>
            <c:bubble3D val="0"/>
            <c:spPr>
              <a:gradFill rotWithShape="1">
                <a:gsLst>
                  <a:gs pos="0">
                    <a:schemeClr val="accent6">
                      <a:shade val="85000"/>
                      <a:satMod val="130000"/>
                    </a:schemeClr>
                  </a:gs>
                  <a:gs pos="34000">
                    <a:schemeClr val="accent6">
                      <a:shade val="87000"/>
                      <a:satMod val="125000"/>
                    </a:schemeClr>
                  </a:gs>
                  <a:gs pos="70000">
                    <a:schemeClr val="accent6">
                      <a:tint val="100000"/>
                      <a:shade val="90000"/>
                      <a:satMod val="130000"/>
                    </a:schemeClr>
                  </a:gs>
                  <a:gs pos="100000">
                    <a:schemeClr val="accent6">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extLst>
              <c:ext xmlns:c16="http://schemas.microsoft.com/office/drawing/2014/chart" uri="{C3380CC4-5D6E-409C-BE32-E72D297353CC}">
                <c16:uniqueId val="{0000004A-E2E8-4EB2-87EE-D4FC66B1E4B0}"/>
              </c:ext>
            </c:extLst>
          </c:dPt>
          <c:dPt>
            <c:idx val="6"/>
            <c:bubble3D val="0"/>
            <c:spPr>
              <a:gradFill rotWithShape="1">
                <a:gsLst>
                  <a:gs pos="0">
                    <a:schemeClr val="accent1">
                      <a:lumMod val="60000"/>
                      <a:shade val="85000"/>
                      <a:satMod val="130000"/>
                    </a:schemeClr>
                  </a:gs>
                  <a:gs pos="34000">
                    <a:schemeClr val="accent1">
                      <a:lumMod val="60000"/>
                      <a:shade val="87000"/>
                      <a:satMod val="125000"/>
                    </a:schemeClr>
                  </a:gs>
                  <a:gs pos="70000">
                    <a:schemeClr val="accent1">
                      <a:lumMod val="60000"/>
                      <a:tint val="100000"/>
                      <a:shade val="90000"/>
                      <a:satMod val="130000"/>
                    </a:schemeClr>
                  </a:gs>
                  <a:gs pos="100000">
                    <a:schemeClr val="accent1">
                      <a:lumMod val="6000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extLst>
              <c:ext xmlns:c16="http://schemas.microsoft.com/office/drawing/2014/chart" uri="{C3380CC4-5D6E-409C-BE32-E72D297353CC}">
                <c16:uniqueId val="{0000004C-E2E8-4EB2-87EE-D4FC66B1E4B0}"/>
              </c:ext>
            </c:extLst>
          </c:dPt>
          <c:dPt>
            <c:idx val="7"/>
            <c:bubble3D val="0"/>
            <c:spPr>
              <a:gradFill rotWithShape="1">
                <a:gsLst>
                  <a:gs pos="0">
                    <a:schemeClr val="accent2">
                      <a:lumMod val="60000"/>
                      <a:shade val="85000"/>
                      <a:satMod val="130000"/>
                    </a:schemeClr>
                  </a:gs>
                  <a:gs pos="34000">
                    <a:schemeClr val="accent2">
                      <a:lumMod val="60000"/>
                      <a:shade val="87000"/>
                      <a:satMod val="125000"/>
                    </a:schemeClr>
                  </a:gs>
                  <a:gs pos="70000">
                    <a:schemeClr val="accent2">
                      <a:lumMod val="60000"/>
                      <a:tint val="100000"/>
                      <a:shade val="90000"/>
                      <a:satMod val="130000"/>
                    </a:schemeClr>
                  </a:gs>
                  <a:gs pos="100000">
                    <a:schemeClr val="accent2">
                      <a:lumMod val="6000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extLst>
              <c:ext xmlns:c16="http://schemas.microsoft.com/office/drawing/2014/chart" uri="{C3380CC4-5D6E-409C-BE32-E72D297353CC}">
                <c16:uniqueId val="{0000004E-E2E8-4EB2-87EE-D4FC66B1E4B0}"/>
              </c:ext>
            </c:extLst>
          </c:dPt>
          <c:dPt>
            <c:idx val="8"/>
            <c:bubble3D val="0"/>
            <c:spPr>
              <a:gradFill rotWithShape="1">
                <a:gsLst>
                  <a:gs pos="0">
                    <a:schemeClr val="accent3">
                      <a:lumMod val="60000"/>
                      <a:shade val="85000"/>
                      <a:satMod val="130000"/>
                    </a:schemeClr>
                  </a:gs>
                  <a:gs pos="34000">
                    <a:schemeClr val="accent3">
                      <a:lumMod val="60000"/>
                      <a:shade val="87000"/>
                      <a:satMod val="125000"/>
                    </a:schemeClr>
                  </a:gs>
                  <a:gs pos="70000">
                    <a:schemeClr val="accent3">
                      <a:lumMod val="60000"/>
                      <a:tint val="100000"/>
                      <a:shade val="90000"/>
                      <a:satMod val="130000"/>
                    </a:schemeClr>
                  </a:gs>
                  <a:gs pos="100000">
                    <a:schemeClr val="accent3">
                      <a:lumMod val="6000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extLst>
              <c:ext xmlns:c16="http://schemas.microsoft.com/office/drawing/2014/chart" uri="{C3380CC4-5D6E-409C-BE32-E72D297353CC}">
                <c16:uniqueId val="{00000050-E2E8-4EB2-87EE-D4FC66B1E4B0}"/>
              </c:ext>
            </c:extLst>
          </c:dPt>
          <c:dPt>
            <c:idx val="9"/>
            <c:bubble3D val="0"/>
            <c:spPr>
              <a:gradFill rotWithShape="1">
                <a:gsLst>
                  <a:gs pos="0">
                    <a:schemeClr val="accent4">
                      <a:lumMod val="60000"/>
                      <a:shade val="85000"/>
                      <a:satMod val="130000"/>
                    </a:schemeClr>
                  </a:gs>
                  <a:gs pos="34000">
                    <a:schemeClr val="accent4">
                      <a:lumMod val="60000"/>
                      <a:shade val="87000"/>
                      <a:satMod val="125000"/>
                    </a:schemeClr>
                  </a:gs>
                  <a:gs pos="70000">
                    <a:schemeClr val="accent4">
                      <a:lumMod val="60000"/>
                      <a:tint val="100000"/>
                      <a:shade val="90000"/>
                      <a:satMod val="130000"/>
                    </a:schemeClr>
                  </a:gs>
                  <a:gs pos="100000">
                    <a:schemeClr val="accent4">
                      <a:lumMod val="6000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extLst>
              <c:ext xmlns:c16="http://schemas.microsoft.com/office/drawing/2014/chart" uri="{C3380CC4-5D6E-409C-BE32-E72D297353CC}">
                <c16:uniqueId val="{00000052-E2E8-4EB2-87EE-D4FC66B1E4B0}"/>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ctr"/>
            <c:showLegendKey val="0"/>
            <c:showVal val="0"/>
            <c:showCatName val="1"/>
            <c:showSerName val="0"/>
            <c:showPercent val="1"/>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53-E2E8-4EB2-87EE-D4FC66B1E4B0}"/>
            </c:ext>
          </c:extLst>
        </c:ser>
        <c:dLbls>
          <c:dLblPos val="ctr"/>
          <c:showLegendKey val="0"/>
          <c:showVal val="0"/>
          <c:showCatName val="1"/>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268">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5017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0884778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0098374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42339858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4953065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12443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8/30/2024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8052284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8/30/2024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7360123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8/30/2024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007815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D8BD707-D9CF-40AE-B4C6-C98DA3205C09}" type="datetimeFigureOut">
              <a:rPr lang="en-US" smtClean="0"/>
              <a:t>8/30/2024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8831620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1D8BD707-D9CF-40AE-B4C6-C98DA3205C09}" type="datetimeFigureOut">
              <a:rPr lang="en-US" smtClean="0"/>
              <a:t>8/30/2024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8650907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8/30/2024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5232873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D8BD707-D9CF-40AE-B4C6-C98DA3205C09}" type="datetimeFigureOut">
              <a:rPr lang="en-US" smtClean="0"/>
              <a:t>8/30/2024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pPr marL="38100">
              <a:lnSpc>
                <a:spcPct val="100000"/>
              </a:lnSpc>
              <a:spcBef>
                <a:spcPts val="55"/>
              </a:spcBef>
            </a:pPr>
            <a:fld id="{81D60167-4931-47E6-BA6A-407CBD079E47}" type="slidenum">
              <a:rPr lang="en-IN" spc="10" smtClean="0"/>
              <a:t>‹#›</a:t>
            </a:fld>
            <a:endParaRPr lang="en-IN" spc="10"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8641243"/>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hyperlink" Target="https://www.peoplematters.in/video/employee-engagement/10-ways-to-keep-your-remote-employees-engaged-25512" TargetMode="External"/><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5.png"/><Relationship Id="rId1" Type="http://schemas.openxmlformats.org/officeDocument/2006/relationships/slideLayout" Target="../slideLayouts/slideLayout6.xml"/><Relationship Id="rId5" Type="http://schemas.openxmlformats.org/officeDocument/2006/relationships/chart" Target="../charts/chart1.xml"/><Relationship Id="rId4" Type="http://schemas.openxmlformats.org/officeDocument/2006/relationships/hyperlink" Target="https://www.pngall.com/work-png/" TargetMode="External"/></Relationships>
</file>

<file path=ppt/slides/_rels/slide1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s://www.pexels.com/photo/conclusion-word-formed-from-lettered-yellow-tiles-1888005/" TargetMode="External"/><Relationship Id="rId2" Type="http://schemas.openxmlformats.org/officeDocument/2006/relationships/image" Target="../media/image18.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6.xm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 Id="rId6" Type="http://schemas.openxmlformats.org/officeDocument/2006/relationships/hyperlink" Target="https://www.pngall.com/employment-png/" TargetMode="External"/><Relationship Id="rId5" Type="http://schemas.openxmlformats.org/officeDocument/2006/relationships/image" Target="../media/image10.png"/><Relationship Id="rId4" Type="http://schemas.openxmlformats.org/officeDocument/2006/relationships/hyperlink" Target="https://www.pngall.com/employment-png/download/53876"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jpg"/><Relationship Id="rId1" Type="http://schemas.openxmlformats.org/officeDocument/2006/relationships/slideLayout" Target="../slideLayouts/slideLayout6.xml"/><Relationship Id="rId5" Type="http://schemas.openxmlformats.org/officeDocument/2006/relationships/hyperlink" Target="https://www.pngall.com/solution-png/" TargetMode="Externa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hyperlink" Target="https://www.peoplematters.in/article/performance-management/how-to-maintain-employee-performance-during-covid-19-26788" TargetMode="External"/><Relationship Id="rId2" Type="http://schemas.openxmlformats.org/officeDocument/2006/relationships/image" Target="../media/image13.jpg"/><Relationship Id="rId1" Type="http://schemas.openxmlformats.org/officeDocument/2006/relationships/slideLayout" Target="../slideLayouts/slideLayout6.xml"/><Relationship Id="rId4" Type="http://schemas.openxmlformats.org/officeDocument/2006/relationships/hyperlink" Target="https://creativecommons.org/licenses/by-nc-sa/3.0/"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81000" y="493686"/>
            <a:ext cx="10020300" cy="962636"/>
          </a:xfrm>
          <a:prstGeom prst="rect">
            <a:avLst/>
          </a:prstGeom>
        </p:spPr>
        <p:txBody>
          <a:bodyPr vert="horz" wrap="square" lIns="0" tIns="16510" rIns="0" bIns="0" rtlCol="0">
            <a:spAutoFit/>
          </a:bodyPr>
          <a:lstStyle/>
          <a:p>
            <a:pPr marL="3213735">
              <a:spcBef>
                <a:spcPts val="130"/>
              </a:spcBef>
            </a:pPr>
            <a:r>
              <a:rPr lang="en-US" sz="3600" b="1" dirty="0">
                <a:solidFill>
                  <a:srgbClr val="0F0F0F"/>
                </a:solidFill>
                <a:latin typeface="+mn-lt"/>
                <a:cs typeface="Times New Roman" panose="02020603050405020304" pitchFamily="18" charset="0"/>
              </a:rPr>
              <a:t>Employee Data Analysis using Excel</a:t>
            </a:r>
            <a:r>
              <a:rPr lang="en-US" sz="3600" b="1" i="0" dirty="0">
                <a:solidFill>
                  <a:srgbClr val="0F0F0F"/>
                </a:solidFill>
                <a:effectLst/>
                <a:latin typeface="+mn-lt"/>
                <a:cs typeface="Times New Roman" panose="02020603050405020304" pitchFamily="18" charset="0"/>
              </a:rPr>
              <a:t> </a:t>
            </a:r>
            <a:br>
              <a:rPr lang="en-US" sz="3600" b="1" i="0" dirty="0">
                <a:solidFill>
                  <a:srgbClr val="0F0F0F"/>
                </a:solidFill>
                <a:effectLst/>
                <a:latin typeface="+mn-lt"/>
              </a:rPr>
            </a:br>
            <a:endParaRPr sz="3600" spc="15" dirty="0">
              <a:latin typeface="+mn-lt"/>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1790700" y="3052819"/>
            <a:ext cx="8610600" cy="1938992"/>
          </a:xfrm>
          <a:prstGeom prst="rect">
            <a:avLst/>
          </a:prstGeom>
          <a:noFill/>
        </p:spPr>
        <p:txBody>
          <a:bodyPr wrap="square" rtlCol="0">
            <a:spAutoFit/>
          </a:bodyPr>
          <a:lstStyle/>
          <a:p>
            <a:r>
              <a:rPr lang="en-US" sz="2400" dirty="0"/>
              <a:t>STUDENT NAME: SREESHA G</a:t>
            </a:r>
          </a:p>
          <a:p>
            <a:r>
              <a:rPr lang="en-US" sz="2400" dirty="0"/>
              <a:t>REGISTER NO: 322200028</a:t>
            </a:r>
          </a:p>
          <a:p>
            <a:r>
              <a:rPr lang="en-US" sz="2400" dirty="0"/>
              <a:t>DEPARTMENT: B.COM- HONOURS</a:t>
            </a:r>
          </a:p>
          <a:p>
            <a:r>
              <a:rPr lang="en-US" sz="2400" dirty="0"/>
              <a:t>COLLEGE: ANNA ADARSH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1219200" y="932295"/>
            <a:ext cx="3303904" cy="758190"/>
          </a:xfrm>
          <a:prstGeom prst="rect">
            <a:avLst/>
          </a:prstGeom>
        </p:spPr>
        <p:txBody>
          <a:bodyPr vert="horz" wrap="square" lIns="0" tIns="13335" rIns="0" bIns="0" rtlCol="0">
            <a:spAutoFit/>
          </a:bodyPr>
          <a:lstStyle/>
          <a:p>
            <a:pPr marL="12700">
              <a:lnSpc>
                <a:spcPct val="100000"/>
              </a:lnSpc>
              <a:spcBef>
                <a:spcPts val="105"/>
              </a:spcBef>
            </a:pPr>
            <a:r>
              <a:rPr sz="4800" b="1" u="sng" spc="15" dirty="0">
                <a:latin typeface="+mj-lt"/>
                <a:cs typeface="Trebuchet MS"/>
              </a:rPr>
              <a:t>M</a:t>
            </a:r>
            <a:r>
              <a:rPr sz="4800" b="1" u="sng" dirty="0">
                <a:latin typeface="+mj-lt"/>
                <a:cs typeface="Trebuchet MS"/>
              </a:rPr>
              <a:t>O</a:t>
            </a:r>
            <a:r>
              <a:rPr sz="4800" b="1" u="sng" spc="-15" dirty="0">
                <a:latin typeface="+mj-lt"/>
                <a:cs typeface="Trebuchet MS"/>
              </a:rPr>
              <a:t>D</a:t>
            </a:r>
            <a:r>
              <a:rPr sz="4800" b="1" u="sng" spc="-35" dirty="0">
                <a:latin typeface="+mj-lt"/>
                <a:cs typeface="Trebuchet MS"/>
              </a:rPr>
              <a:t>E</a:t>
            </a:r>
            <a:r>
              <a:rPr sz="4800" b="1" u="sng" spc="-30" dirty="0">
                <a:latin typeface="+mj-lt"/>
                <a:cs typeface="Trebuchet MS"/>
              </a:rPr>
              <a:t>LL</a:t>
            </a:r>
            <a:r>
              <a:rPr sz="4800" b="1" u="sng" spc="-5" dirty="0">
                <a:latin typeface="+mj-lt"/>
                <a:cs typeface="Trebuchet MS"/>
              </a:rPr>
              <a:t>I</a:t>
            </a:r>
            <a:r>
              <a:rPr sz="4800" b="1" u="sng" spc="30" dirty="0">
                <a:latin typeface="+mj-lt"/>
                <a:cs typeface="Trebuchet MS"/>
              </a:rPr>
              <a:t>N</a:t>
            </a:r>
            <a:r>
              <a:rPr sz="4800" b="1" u="sng" spc="5" dirty="0">
                <a:latin typeface="+mj-lt"/>
                <a:cs typeface="Trebuchet MS"/>
              </a:rPr>
              <a:t>G</a:t>
            </a:r>
            <a:endParaRPr sz="4800" u="sng" dirty="0">
              <a:latin typeface="+mj-lt"/>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4D9D3A66-F7C5-9274-D097-6EC23D26DD6F}"/>
              </a:ext>
            </a:extLst>
          </p:cNvPr>
          <p:cNvSpPr txBox="1"/>
          <p:nvPr/>
        </p:nvSpPr>
        <p:spPr>
          <a:xfrm>
            <a:off x="1170039" y="1905000"/>
            <a:ext cx="6019800" cy="4247317"/>
          </a:xfrm>
          <a:prstGeom prst="rect">
            <a:avLst/>
          </a:prstGeom>
          <a:noFill/>
        </p:spPr>
        <p:txBody>
          <a:bodyPr wrap="square" rtlCol="0">
            <a:spAutoFit/>
          </a:bodyPr>
          <a:lstStyle/>
          <a:p>
            <a:r>
              <a:rPr lang="en-IN" dirty="0"/>
              <a:t>DATA COLLECTION: </a:t>
            </a:r>
          </a:p>
          <a:p>
            <a:pPr marL="342900" indent="-342900">
              <a:buFont typeface="+mj-lt"/>
              <a:buAutoNum type="arabicParenR"/>
            </a:pPr>
            <a:r>
              <a:rPr lang="en-IN" dirty="0"/>
              <a:t>Collected or downloaded data from edunet dash board.</a:t>
            </a:r>
          </a:p>
          <a:p>
            <a:endParaRPr lang="en-IN" dirty="0"/>
          </a:p>
          <a:p>
            <a:r>
              <a:rPr lang="en-IN" dirty="0"/>
              <a:t>FEATURE COLLECTION:</a:t>
            </a:r>
          </a:p>
          <a:p>
            <a:pPr marL="342900" indent="-342900">
              <a:buFont typeface="+mj-lt"/>
              <a:buAutoNum type="arabicParenR"/>
            </a:pPr>
            <a:r>
              <a:rPr lang="en-IN" dirty="0"/>
              <a:t>There were totally 26 features</a:t>
            </a:r>
          </a:p>
          <a:p>
            <a:pPr marL="342900" indent="-342900">
              <a:buFont typeface="+mj-lt"/>
              <a:buAutoNum type="arabicParenR"/>
            </a:pPr>
            <a:r>
              <a:rPr lang="en-IN" dirty="0"/>
              <a:t>9 feature were considered</a:t>
            </a:r>
          </a:p>
          <a:p>
            <a:endParaRPr lang="en-IN" dirty="0"/>
          </a:p>
          <a:p>
            <a:r>
              <a:rPr lang="en-IN" dirty="0"/>
              <a:t>DATA CLEANING:</a:t>
            </a:r>
          </a:p>
          <a:p>
            <a:pPr marL="342900" indent="-342900">
              <a:buFont typeface="+mj-lt"/>
              <a:buAutoNum type="arabicParenR"/>
            </a:pPr>
            <a:r>
              <a:rPr lang="en-IN" dirty="0"/>
              <a:t>Conditional formatting used to highlight the missing entries.</a:t>
            </a:r>
          </a:p>
          <a:p>
            <a:pPr marL="342900" indent="-342900">
              <a:buFont typeface="+mj-lt"/>
              <a:buAutoNum type="arabicParenR"/>
            </a:pPr>
            <a:r>
              <a:rPr lang="en-IN" dirty="0"/>
              <a:t>Filter is used to remove the missing entries.</a:t>
            </a:r>
          </a:p>
          <a:p>
            <a:pPr marL="342900" indent="-342900">
              <a:buFont typeface="+mj-lt"/>
              <a:buAutoNum type="arabicParenR"/>
            </a:pPr>
            <a:endParaRPr lang="en-IN" dirty="0"/>
          </a:p>
          <a:p>
            <a:r>
              <a:rPr lang="en-IN" dirty="0"/>
              <a:t>HIGHLITING DATA</a:t>
            </a:r>
          </a:p>
          <a:p>
            <a:pPr marL="342900" indent="-342900">
              <a:buFont typeface="+mj-lt"/>
              <a:buAutoNum type="arabicParenR"/>
            </a:pPr>
            <a:r>
              <a:rPr lang="en-IN" dirty="0"/>
              <a:t>Highlighting and bordering attracts and makes presentation neat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A0D06F8-983C-1A12-3620-C6C6EE4FA9A2}"/>
              </a:ext>
            </a:extLst>
          </p:cNvPr>
          <p:cNvSpPr txBox="1"/>
          <p:nvPr/>
        </p:nvSpPr>
        <p:spPr>
          <a:xfrm>
            <a:off x="1600200" y="1600200"/>
            <a:ext cx="6096000" cy="2585323"/>
          </a:xfrm>
          <a:prstGeom prst="rect">
            <a:avLst/>
          </a:prstGeom>
          <a:noFill/>
        </p:spPr>
        <p:txBody>
          <a:bodyPr wrap="square">
            <a:spAutoFit/>
          </a:bodyPr>
          <a:lstStyle/>
          <a:p>
            <a:r>
              <a:rPr lang="en-IN" dirty="0"/>
              <a:t>PERFORMANCE LEVEL:</a:t>
            </a:r>
          </a:p>
          <a:p>
            <a:pPr marL="342900" indent="-342900">
              <a:buFont typeface="+mj-lt"/>
              <a:buAutoNum type="arabicParenR"/>
            </a:pPr>
            <a:r>
              <a:rPr lang="en-IN" dirty="0"/>
              <a:t>With the help of employee rating, performance level of an employee was calculated by using the formula  </a:t>
            </a:r>
            <a:r>
              <a:rPr lang="en-US" dirty="0"/>
              <a:t>=IFS(Z8&gt;=5,"VERY HIGH",Z8&gt;=4,"HIGH",Z8&gt;=3,"MED",TRUE,"LOW")</a:t>
            </a:r>
          </a:p>
          <a:p>
            <a:endParaRPr lang="en-US" dirty="0"/>
          </a:p>
          <a:p>
            <a:r>
              <a:rPr lang="en-US" dirty="0"/>
              <a:t>SUMMARY:</a:t>
            </a:r>
          </a:p>
          <a:p>
            <a:pPr marL="342900" indent="-342900">
              <a:buFont typeface="+mj-lt"/>
              <a:buAutoNum type="arabicParenR"/>
            </a:pPr>
            <a:r>
              <a:rPr lang="en-US" dirty="0"/>
              <a:t>Pivot table is used.</a:t>
            </a:r>
          </a:p>
          <a:p>
            <a:pPr marL="342900" indent="-342900">
              <a:buFont typeface="+mj-lt"/>
              <a:buAutoNum type="arabicParenR"/>
            </a:pPr>
            <a:r>
              <a:rPr lang="en-US" dirty="0"/>
              <a:t>Graph and charts are used for data visualization.</a:t>
            </a:r>
          </a:p>
        </p:txBody>
      </p:sp>
      <p:pic>
        <p:nvPicPr>
          <p:cNvPr id="5" name="Picture 4">
            <a:extLst>
              <a:ext uri="{FF2B5EF4-FFF2-40B4-BE49-F238E27FC236}">
                <a16:creationId xmlns:a16="http://schemas.microsoft.com/office/drawing/2014/main" id="{DC50EB10-C87E-1587-F3C6-A2BD92E887EB}"/>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9829800" y="4038600"/>
            <a:ext cx="1919835" cy="1941491"/>
          </a:xfrm>
          <a:prstGeom prst="rect">
            <a:avLst/>
          </a:prstGeom>
        </p:spPr>
      </p:pic>
      <p:sp>
        <p:nvSpPr>
          <p:cNvPr id="7" name="object 3">
            <a:extLst>
              <a:ext uri="{FF2B5EF4-FFF2-40B4-BE49-F238E27FC236}">
                <a16:creationId xmlns:a16="http://schemas.microsoft.com/office/drawing/2014/main" id="{9B585984-6217-6227-433E-B5BB3E394AA8}"/>
              </a:ext>
            </a:extLst>
          </p:cNvPr>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extLst>
      <p:ext uri="{BB962C8B-B14F-4D97-AF65-F5344CB8AC3E}">
        <p14:creationId xmlns:p14="http://schemas.microsoft.com/office/powerpoint/2010/main" val="13284238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1219200" y="838200"/>
            <a:ext cx="2437130" cy="758190"/>
          </a:xfrm>
          <a:prstGeom prst="rect">
            <a:avLst/>
          </a:prstGeom>
        </p:spPr>
        <p:txBody>
          <a:bodyPr vert="horz" wrap="square" lIns="0" tIns="13335" rIns="0" bIns="0" rtlCol="0">
            <a:spAutoFit/>
          </a:bodyPr>
          <a:lstStyle/>
          <a:p>
            <a:pPr marL="12700">
              <a:lnSpc>
                <a:spcPct val="100000"/>
              </a:lnSpc>
              <a:spcBef>
                <a:spcPts val="105"/>
              </a:spcBef>
            </a:pPr>
            <a:r>
              <a:rPr b="1" u="sng" dirty="0"/>
              <a:t>R</a:t>
            </a:r>
            <a:r>
              <a:rPr b="1" u="sng" spc="-40" dirty="0"/>
              <a:t>E</a:t>
            </a:r>
            <a:r>
              <a:rPr b="1" u="sng" spc="15" dirty="0"/>
              <a:t>S</a:t>
            </a:r>
            <a:r>
              <a:rPr b="1" u="sng" spc="-30" dirty="0"/>
              <a:t>U</a:t>
            </a:r>
            <a:r>
              <a:rPr b="1" u="sng" spc="-405" dirty="0"/>
              <a:t>L</a:t>
            </a:r>
            <a:r>
              <a:rPr b="1" u="sng"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pic>
        <p:nvPicPr>
          <p:cNvPr id="10" name="Picture 9">
            <a:extLst>
              <a:ext uri="{FF2B5EF4-FFF2-40B4-BE49-F238E27FC236}">
                <a16:creationId xmlns:a16="http://schemas.microsoft.com/office/drawing/2014/main" id="{482D9704-E3BC-A49F-9EFF-17BCA5F4F1FD}"/>
              </a:ext>
            </a:extLst>
          </p:cNvPr>
          <p:cNvPicPr>
            <a:picLocks noChangeAspect="1"/>
          </p:cNvPicPr>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10287000" y="76200"/>
            <a:ext cx="1523618" cy="1788941"/>
          </a:xfrm>
          <a:prstGeom prst="rect">
            <a:avLst/>
          </a:prstGeom>
        </p:spPr>
      </p:pic>
      <p:graphicFrame>
        <p:nvGraphicFramePr>
          <p:cNvPr id="3" name="Chart 2">
            <a:extLst>
              <a:ext uri="{FF2B5EF4-FFF2-40B4-BE49-F238E27FC236}">
                <a16:creationId xmlns:a16="http://schemas.microsoft.com/office/drawing/2014/main" id="{37E0D1E2-C391-DEFB-5A09-CD455BDAB5E1}"/>
              </a:ext>
            </a:extLst>
          </p:cNvPr>
          <p:cNvGraphicFramePr>
            <a:graphicFrameLocks/>
          </p:cNvGraphicFramePr>
          <p:nvPr>
            <p:extLst>
              <p:ext uri="{D42A27DB-BD31-4B8C-83A1-F6EECF244321}">
                <p14:modId xmlns:p14="http://schemas.microsoft.com/office/powerpoint/2010/main" val="54992452"/>
              </p:ext>
            </p:extLst>
          </p:nvPr>
        </p:nvGraphicFramePr>
        <p:xfrm>
          <a:off x="3200400" y="2133600"/>
          <a:ext cx="4648200" cy="2743200"/>
        </p:xfrm>
        <a:graphic>
          <a:graphicData uri="http://schemas.openxmlformats.org/drawingml/2006/chart">
            <c:chart xmlns:c="http://schemas.openxmlformats.org/drawingml/2006/chart" xmlns:r="http://schemas.openxmlformats.org/officeDocument/2006/relationships" r:id="rId5"/>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02FA2A27-6743-B34F-914A-BED0401D605D}"/>
              </a:ext>
            </a:extLst>
          </p:cNvPr>
          <p:cNvGraphicFramePr>
            <a:graphicFrameLocks/>
          </p:cNvGraphicFramePr>
          <p:nvPr>
            <p:extLst>
              <p:ext uri="{D42A27DB-BD31-4B8C-83A1-F6EECF244321}">
                <p14:modId xmlns:p14="http://schemas.microsoft.com/office/powerpoint/2010/main" val="3589527499"/>
              </p:ext>
            </p:extLst>
          </p:nvPr>
        </p:nvGraphicFramePr>
        <p:xfrm>
          <a:off x="2819400" y="457200"/>
          <a:ext cx="6324600" cy="26670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Table 5">
            <a:extLst>
              <a:ext uri="{FF2B5EF4-FFF2-40B4-BE49-F238E27FC236}">
                <a16:creationId xmlns:a16="http://schemas.microsoft.com/office/drawing/2014/main" id="{B35875AA-973B-B0A7-4BD5-1A95D42470BA}"/>
              </a:ext>
            </a:extLst>
          </p:cNvPr>
          <p:cNvGraphicFramePr>
            <a:graphicFrameLocks noGrp="1"/>
          </p:cNvGraphicFramePr>
          <p:nvPr>
            <p:extLst>
              <p:ext uri="{D42A27DB-BD31-4B8C-83A1-F6EECF244321}">
                <p14:modId xmlns:p14="http://schemas.microsoft.com/office/powerpoint/2010/main" val="3434375445"/>
              </p:ext>
            </p:extLst>
          </p:nvPr>
        </p:nvGraphicFramePr>
        <p:xfrm>
          <a:off x="4114800" y="3333135"/>
          <a:ext cx="4694904" cy="2802192"/>
        </p:xfrm>
        <a:graphic>
          <a:graphicData uri="http://schemas.openxmlformats.org/drawingml/2006/table">
            <a:tbl>
              <a:tblPr>
                <a:tableStyleId>{073A0DAA-6AF3-43AB-8588-CEC1D06C72B9}</a:tableStyleId>
              </a:tblPr>
              <a:tblGrid>
                <a:gridCol w="1263460">
                  <a:extLst>
                    <a:ext uri="{9D8B030D-6E8A-4147-A177-3AD203B41FA5}">
                      <a16:colId xmlns:a16="http://schemas.microsoft.com/office/drawing/2014/main" val="2727246957"/>
                    </a:ext>
                  </a:extLst>
                </a:gridCol>
                <a:gridCol w="1134243">
                  <a:extLst>
                    <a:ext uri="{9D8B030D-6E8A-4147-A177-3AD203B41FA5}">
                      <a16:colId xmlns:a16="http://schemas.microsoft.com/office/drawing/2014/main" val="669761968"/>
                    </a:ext>
                  </a:extLst>
                </a:gridCol>
                <a:gridCol w="373295">
                  <a:extLst>
                    <a:ext uri="{9D8B030D-6E8A-4147-A177-3AD203B41FA5}">
                      <a16:colId xmlns:a16="http://schemas.microsoft.com/office/drawing/2014/main" val="3029116154"/>
                    </a:ext>
                  </a:extLst>
                </a:gridCol>
                <a:gridCol w="373295">
                  <a:extLst>
                    <a:ext uri="{9D8B030D-6E8A-4147-A177-3AD203B41FA5}">
                      <a16:colId xmlns:a16="http://schemas.microsoft.com/office/drawing/2014/main" val="2263007226"/>
                    </a:ext>
                  </a:extLst>
                </a:gridCol>
                <a:gridCol w="760948">
                  <a:extLst>
                    <a:ext uri="{9D8B030D-6E8A-4147-A177-3AD203B41FA5}">
                      <a16:colId xmlns:a16="http://schemas.microsoft.com/office/drawing/2014/main" val="1344071722"/>
                    </a:ext>
                  </a:extLst>
                </a:gridCol>
                <a:gridCol w="789663">
                  <a:extLst>
                    <a:ext uri="{9D8B030D-6E8A-4147-A177-3AD203B41FA5}">
                      <a16:colId xmlns:a16="http://schemas.microsoft.com/office/drawing/2014/main" val="783620773"/>
                    </a:ext>
                  </a:extLst>
                </a:gridCol>
              </a:tblGrid>
              <a:tr h="233516">
                <a:tc>
                  <a:txBody>
                    <a:bodyPr/>
                    <a:lstStyle/>
                    <a:p>
                      <a:pPr algn="l" fontAlgn="b"/>
                      <a:r>
                        <a:rPr lang="en-IN" sz="1000" u="none" strike="noStrike" dirty="0">
                          <a:effectLst/>
                          <a:highlight>
                            <a:srgbClr val="D9E1F2"/>
                          </a:highlight>
                        </a:rPr>
                        <a:t>Row Labels</a:t>
                      </a:r>
                      <a:endParaRPr lang="en-IN" sz="1000" b="1" i="0" u="none" strike="noStrike" dirty="0">
                        <a:solidFill>
                          <a:srgbClr val="000000"/>
                        </a:solidFill>
                        <a:effectLst/>
                        <a:highlight>
                          <a:srgbClr val="D9E1F2"/>
                        </a:highlight>
                        <a:latin typeface="Calibri" panose="020F0502020204030204" pitchFamily="34" charset="0"/>
                      </a:endParaRPr>
                    </a:p>
                  </a:txBody>
                  <a:tcPr marL="7620" marR="7620" marT="7620" marB="0" anchor="b"/>
                </a:tc>
                <a:tc>
                  <a:txBody>
                    <a:bodyPr/>
                    <a:lstStyle/>
                    <a:p>
                      <a:pPr algn="l" fontAlgn="b"/>
                      <a:r>
                        <a:rPr lang="en-IN" sz="1000" u="none" strike="noStrike" dirty="0">
                          <a:effectLst/>
                          <a:highlight>
                            <a:srgbClr val="D9E1F2"/>
                          </a:highlight>
                        </a:rPr>
                        <a:t>HIGH</a:t>
                      </a:r>
                      <a:endParaRPr lang="en-IN" sz="1000" b="1" i="0" u="none" strike="noStrike" dirty="0">
                        <a:solidFill>
                          <a:srgbClr val="000000"/>
                        </a:solidFill>
                        <a:effectLst/>
                        <a:highlight>
                          <a:srgbClr val="D9E1F2"/>
                        </a:highlight>
                        <a:latin typeface="Calibri" panose="020F0502020204030204" pitchFamily="34" charset="0"/>
                      </a:endParaRPr>
                    </a:p>
                  </a:txBody>
                  <a:tcPr marL="7620" marR="7620" marT="7620" marB="0" anchor="b"/>
                </a:tc>
                <a:tc>
                  <a:txBody>
                    <a:bodyPr/>
                    <a:lstStyle/>
                    <a:p>
                      <a:pPr algn="l" fontAlgn="b"/>
                      <a:r>
                        <a:rPr lang="en-IN" sz="1000" u="none" strike="noStrike" dirty="0">
                          <a:effectLst/>
                          <a:highlight>
                            <a:srgbClr val="D9E1F2"/>
                          </a:highlight>
                        </a:rPr>
                        <a:t>LOW</a:t>
                      </a:r>
                      <a:endParaRPr lang="en-IN" sz="1000" b="1" i="0" u="none" strike="noStrike" dirty="0">
                        <a:solidFill>
                          <a:srgbClr val="000000"/>
                        </a:solidFill>
                        <a:effectLst/>
                        <a:highlight>
                          <a:srgbClr val="D9E1F2"/>
                        </a:highlight>
                        <a:latin typeface="Calibri" panose="020F0502020204030204" pitchFamily="34" charset="0"/>
                      </a:endParaRPr>
                    </a:p>
                  </a:txBody>
                  <a:tcPr marL="7620" marR="7620" marT="7620" marB="0" anchor="b"/>
                </a:tc>
                <a:tc>
                  <a:txBody>
                    <a:bodyPr/>
                    <a:lstStyle/>
                    <a:p>
                      <a:pPr algn="l" fontAlgn="b"/>
                      <a:r>
                        <a:rPr lang="en-IN" sz="1000" u="none" strike="noStrike" dirty="0">
                          <a:effectLst/>
                          <a:highlight>
                            <a:srgbClr val="D9E1F2"/>
                          </a:highlight>
                        </a:rPr>
                        <a:t>MED</a:t>
                      </a:r>
                      <a:endParaRPr lang="en-IN" sz="1000" b="1" i="0" u="none" strike="noStrike" dirty="0">
                        <a:solidFill>
                          <a:srgbClr val="000000"/>
                        </a:solidFill>
                        <a:effectLst/>
                        <a:highlight>
                          <a:srgbClr val="D9E1F2"/>
                        </a:highlight>
                        <a:latin typeface="Calibri" panose="020F0502020204030204" pitchFamily="34" charset="0"/>
                      </a:endParaRPr>
                    </a:p>
                  </a:txBody>
                  <a:tcPr marL="7620" marR="7620" marT="7620" marB="0" anchor="b"/>
                </a:tc>
                <a:tc>
                  <a:txBody>
                    <a:bodyPr/>
                    <a:lstStyle/>
                    <a:p>
                      <a:pPr algn="l" fontAlgn="b"/>
                      <a:r>
                        <a:rPr lang="en-IN" sz="1000" u="none" strike="noStrike" dirty="0">
                          <a:effectLst/>
                          <a:highlight>
                            <a:srgbClr val="D9E1F2"/>
                          </a:highlight>
                        </a:rPr>
                        <a:t>VERY HIGH</a:t>
                      </a:r>
                      <a:endParaRPr lang="en-IN" sz="1000" b="1" i="0" u="none" strike="noStrike" dirty="0">
                        <a:solidFill>
                          <a:srgbClr val="000000"/>
                        </a:solidFill>
                        <a:effectLst/>
                        <a:highlight>
                          <a:srgbClr val="D9E1F2"/>
                        </a:highlight>
                        <a:latin typeface="Calibri" panose="020F0502020204030204" pitchFamily="34" charset="0"/>
                      </a:endParaRPr>
                    </a:p>
                  </a:txBody>
                  <a:tcPr marL="7620" marR="7620" marT="7620" marB="0" anchor="b"/>
                </a:tc>
                <a:tc>
                  <a:txBody>
                    <a:bodyPr/>
                    <a:lstStyle/>
                    <a:p>
                      <a:pPr algn="l" fontAlgn="b"/>
                      <a:r>
                        <a:rPr lang="en-IN" sz="1000" u="none" strike="noStrike" dirty="0">
                          <a:effectLst/>
                          <a:highlight>
                            <a:srgbClr val="D9E1F2"/>
                          </a:highlight>
                        </a:rPr>
                        <a:t>Grand Total</a:t>
                      </a:r>
                      <a:endParaRPr lang="en-IN" sz="1000" b="1" i="0" u="none" strike="noStrike" dirty="0">
                        <a:solidFill>
                          <a:srgbClr val="000000"/>
                        </a:solidFill>
                        <a:effectLst/>
                        <a:highlight>
                          <a:srgbClr val="D9E1F2"/>
                        </a:highlight>
                        <a:latin typeface="Calibri" panose="020F0502020204030204" pitchFamily="34" charset="0"/>
                      </a:endParaRPr>
                    </a:p>
                  </a:txBody>
                  <a:tcPr marL="7620" marR="7620" marT="7620" marB="0" anchor="b"/>
                </a:tc>
                <a:extLst>
                  <a:ext uri="{0D108BD9-81ED-4DB2-BD59-A6C34878D82A}">
                    <a16:rowId xmlns:a16="http://schemas.microsoft.com/office/drawing/2014/main" val="405419860"/>
                  </a:ext>
                </a:extLst>
              </a:tr>
              <a:tr h="233516">
                <a:tc>
                  <a:txBody>
                    <a:bodyPr/>
                    <a:lstStyle/>
                    <a:p>
                      <a:pPr algn="l" fontAlgn="b"/>
                      <a:r>
                        <a:rPr lang="en-IN" sz="1000" u="none" strike="noStrike" dirty="0">
                          <a:effectLst/>
                        </a:rPr>
                        <a:t>BPC</a:t>
                      </a:r>
                      <a:endParaRPr lang="en-IN" sz="10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000" u="none" strike="noStrike">
                          <a:effectLst/>
                        </a:rPr>
                        <a:t>16</a:t>
                      </a:r>
                      <a:endParaRPr lang="en-IN" sz="1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000" u="none" strike="noStrike">
                          <a:effectLst/>
                        </a:rPr>
                        <a:t>34</a:t>
                      </a:r>
                      <a:endParaRPr lang="en-IN" sz="1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000" u="none" strike="noStrike">
                          <a:effectLst/>
                        </a:rPr>
                        <a:t>85</a:t>
                      </a:r>
                      <a:endParaRPr lang="en-IN" sz="1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000" u="none" strike="noStrike">
                          <a:effectLst/>
                        </a:rPr>
                        <a:t>15</a:t>
                      </a:r>
                      <a:endParaRPr lang="en-IN" sz="1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000" u="none" strike="noStrike">
                          <a:effectLst/>
                        </a:rPr>
                        <a:t>150</a:t>
                      </a:r>
                      <a:endParaRPr lang="en-IN" sz="10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669053766"/>
                  </a:ext>
                </a:extLst>
              </a:tr>
              <a:tr h="233516">
                <a:tc>
                  <a:txBody>
                    <a:bodyPr/>
                    <a:lstStyle/>
                    <a:p>
                      <a:pPr algn="l" fontAlgn="b"/>
                      <a:r>
                        <a:rPr lang="en-IN" sz="1000" u="none" strike="noStrike" dirty="0">
                          <a:effectLst/>
                        </a:rPr>
                        <a:t>CCDR</a:t>
                      </a:r>
                      <a:endParaRPr lang="en-IN" sz="10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000" u="none" strike="noStrike" dirty="0">
                          <a:effectLst/>
                        </a:rPr>
                        <a:t>18</a:t>
                      </a:r>
                      <a:endParaRPr lang="en-IN" sz="10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000" u="none" strike="noStrike">
                          <a:effectLst/>
                        </a:rPr>
                        <a:t>47</a:t>
                      </a:r>
                      <a:endParaRPr lang="en-IN" sz="1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000" u="none" strike="noStrike">
                          <a:effectLst/>
                        </a:rPr>
                        <a:t>65</a:t>
                      </a:r>
                      <a:endParaRPr lang="en-IN" sz="1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000" u="none" strike="noStrike" dirty="0">
                          <a:effectLst/>
                        </a:rPr>
                        <a:t>15</a:t>
                      </a:r>
                      <a:endParaRPr lang="en-IN" sz="10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000" u="none" strike="noStrike" dirty="0">
                          <a:effectLst/>
                        </a:rPr>
                        <a:t>145</a:t>
                      </a:r>
                      <a:endParaRPr lang="en-IN" sz="10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03549665"/>
                  </a:ext>
                </a:extLst>
              </a:tr>
              <a:tr h="233516">
                <a:tc>
                  <a:txBody>
                    <a:bodyPr/>
                    <a:lstStyle/>
                    <a:p>
                      <a:pPr algn="l" fontAlgn="b"/>
                      <a:r>
                        <a:rPr lang="en-IN" sz="1000" u="none" strike="noStrike" dirty="0">
                          <a:effectLst/>
                        </a:rPr>
                        <a:t>EW</a:t>
                      </a:r>
                      <a:endParaRPr lang="en-IN" sz="10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000" u="none" strike="noStrike" dirty="0">
                          <a:effectLst/>
                        </a:rPr>
                        <a:t>21</a:t>
                      </a:r>
                      <a:endParaRPr lang="en-IN" sz="10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000" u="none" strike="noStrike">
                          <a:effectLst/>
                        </a:rPr>
                        <a:t>41</a:t>
                      </a:r>
                      <a:endParaRPr lang="en-IN" sz="1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000" u="none" strike="noStrike">
                          <a:effectLst/>
                        </a:rPr>
                        <a:t>78</a:t>
                      </a:r>
                      <a:endParaRPr lang="en-IN" sz="1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000" u="none" strike="noStrike">
                          <a:effectLst/>
                        </a:rPr>
                        <a:t>14</a:t>
                      </a:r>
                      <a:endParaRPr lang="en-IN" sz="1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000" u="none" strike="noStrike">
                          <a:effectLst/>
                        </a:rPr>
                        <a:t>154</a:t>
                      </a:r>
                      <a:endParaRPr lang="en-IN" sz="10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359347291"/>
                  </a:ext>
                </a:extLst>
              </a:tr>
              <a:tr h="233516">
                <a:tc>
                  <a:txBody>
                    <a:bodyPr/>
                    <a:lstStyle/>
                    <a:p>
                      <a:pPr algn="l" fontAlgn="b"/>
                      <a:r>
                        <a:rPr lang="en-IN" sz="1000" u="none" strike="noStrike" dirty="0">
                          <a:effectLst/>
                        </a:rPr>
                        <a:t>MSC</a:t>
                      </a:r>
                      <a:endParaRPr lang="en-IN" sz="10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000" u="none" strike="noStrike" dirty="0">
                          <a:effectLst/>
                        </a:rPr>
                        <a:t>17</a:t>
                      </a:r>
                      <a:endParaRPr lang="en-IN" sz="10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000" u="none" strike="noStrike">
                          <a:effectLst/>
                        </a:rPr>
                        <a:t>39</a:t>
                      </a:r>
                      <a:endParaRPr lang="en-IN" sz="1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000" u="none" strike="noStrike">
                          <a:effectLst/>
                        </a:rPr>
                        <a:t>92</a:t>
                      </a:r>
                      <a:endParaRPr lang="en-IN" sz="1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000" u="none" strike="noStrike">
                          <a:effectLst/>
                        </a:rPr>
                        <a:t>9</a:t>
                      </a:r>
                      <a:endParaRPr lang="en-IN" sz="1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000" u="none" strike="noStrike">
                          <a:effectLst/>
                        </a:rPr>
                        <a:t>157</a:t>
                      </a:r>
                      <a:endParaRPr lang="en-IN" sz="10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011955603"/>
                  </a:ext>
                </a:extLst>
              </a:tr>
              <a:tr h="233516">
                <a:tc>
                  <a:txBody>
                    <a:bodyPr/>
                    <a:lstStyle/>
                    <a:p>
                      <a:pPr algn="l" fontAlgn="b"/>
                      <a:r>
                        <a:rPr lang="en-IN" sz="1000" u="none" strike="noStrike">
                          <a:effectLst/>
                        </a:rPr>
                        <a:t>NEL</a:t>
                      </a:r>
                      <a:endParaRPr lang="en-IN" sz="1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000" u="none" strike="noStrike">
                          <a:effectLst/>
                        </a:rPr>
                        <a:t>21</a:t>
                      </a:r>
                      <a:endParaRPr lang="en-IN" sz="1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000" u="none" strike="noStrike" dirty="0">
                          <a:effectLst/>
                        </a:rPr>
                        <a:t>41</a:t>
                      </a:r>
                      <a:endParaRPr lang="en-IN" sz="10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000" u="none" strike="noStrike">
                          <a:effectLst/>
                        </a:rPr>
                        <a:t>77</a:t>
                      </a:r>
                      <a:endParaRPr lang="en-IN" sz="1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000" u="none" strike="noStrike">
                          <a:effectLst/>
                        </a:rPr>
                        <a:t>15</a:t>
                      </a:r>
                      <a:endParaRPr lang="en-IN" sz="1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000" u="none" strike="noStrike">
                          <a:effectLst/>
                        </a:rPr>
                        <a:t>154</a:t>
                      </a:r>
                      <a:endParaRPr lang="en-IN" sz="10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64578708"/>
                  </a:ext>
                </a:extLst>
              </a:tr>
              <a:tr h="233516">
                <a:tc>
                  <a:txBody>
                    <a:bodyPr/>
                    <a:lstStyle/>
                    <a:p>
                      <a:pPr algn="l" fontAlgn="b"/>
                      <a:r>
                        <a:rPr lang="en-IN" sz="1000" u="none" strike="noStrike">
                          <a:effectLst/>
                        </a:rPr>
                        <a:t>PL</a:t>
                      </a:r>
                      <a:endParaRPr lang="en-IN" sz="1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000" u="none" strike="noStrike">
                          <a:effectLst/>
                        </a:rPr>
                        <a:t>29</a:t>
                      </a:r>
                      <a:endParaRPr lang="en-IN" sz="1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000" u="none" strike="noStrike" dirty="0">
                          <a:effectLst/>
                        </a:rPr>
                        <a:t>33</a:t>
                      </a:r>
                      <a:endParaRPr lang="en-IN" sz="10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000" u="none" strike="noStrike" dirty="0">
                          <a:effectLst/>
                        </a:rPr>
                        <a:t>69</a:t>
                      </a:r>
                      <a:endParaRPr lang="en-IN" sz="10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000" u="none" strike="noStrike">
                          <a:effectLst/>
                        </a:rPr>
                        <a:t>12</a:t>
                      </a:r>
                      <a:endParaRPr lang="en-IN" sz="1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000" u="none" strike="noStrike" dirty="0">
                          <a:effectLst/>
                        </a:rPr>
                        <a:t>143</a:t>
                      </a:r>
                      <a:endParaRPr lang="en-IN" sz="10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88038971"/>
                  </a:ext>
                </a:extLst>
              </a:tr>
              <a:tr h="233516">
                <a:tc>
                  <a:txBody>
                    <a:bodyPr/>
                    <a:lstStyle/>
                    <a:p>
                      <a:pPr algn="l" fontAlgn="b"/>
                      <a:r>
                        <a:rPr lang="en-IN" sz="1000" u="none" strike="noStrike">
                          <a:effectLst/>
                        </a:rPr>
                        <a:t>PYZ</a:t>
                      </a:r>
                      <a:endParaRPr lang="en-IN" sz="1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000" u="none" strike="noStrike">
                          <a:effectLst/>
                        </a:rPr>
                        <a:t>26</a:t>
                      </a:r>
                      <a:endParaRPr lang="en-IN" sz="1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000" u="none" strike="noStrike">
                          <a:effectLst/>
                        </a:rPr>
                        <a:t>41</a:t>
                      </a:r>
                      <a:endParaRPr lang="en-IN" sz="1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000" u="none" strike="noStrike" dirty="0">
                          <a:effectLst/>
                        </a:rPr>
                        <a:t>75</a:t>
                      </a:r>
                      <a:endParaRPr lang="en-IN" sz="10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000" u="none" strike="noStrike" dirty="0">
                          <a:effectLst/>
                        </a:rPr>
                        <a:t>15</a:t>
                      </a:r>
                      <a:endParaRPr lang="en-IN" sz="10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000" u="none" strike="noStrike">
                          <a:effectLst/>
                        </a:rPr>
                        <a:t>157</a:t>
                      </a:r>
                      <a:endParaRPr lang="en-IN" sz="10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38268333"/>
                  </a:ext>
                </a:extLst>
              </a:tr>
              <a:tr h="233516">
                <a:tc>
                  <a:txBody>
                    <a:bodyPr/>
                    <a:lstStyle/>
                    <a:p>
                      <a:pPr algn="l" fontAlgn="b"/>
                      <a:r>
                        <a:rPr lang="en-IN" sz="1000" u="none" strike="noStrike">
                          <a:effectLst/>
                        </a:rPr>
                        <a:t>SVG</a:t>
                      </a:r>
                      <a:endParaRPr lang="en-IN" sz="1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000" u="none" strike="noStrike">
                          <a:effectLst/>
                        </a:rPr>
                        <a:t>26</a:t>
                      </a:r>
                      <a:endParaRPr lang="en-IN" sz="1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000" u="none" strike="noStrike">
                          <a:effectLst/>
                        </a:rPr>
                        <a:t>43</a:t>
                      </a:r>
                      <a:endParaRPr lang="en-IN" sz="1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000" u="none" strike="noStrike" dirty="0">
                          <a:effectLst/>
                        </a:rPr>
                        <a:t>82</a:t>
                      </a:r>
                      <a:endParaRPr lang="en-IN" sz="10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000" u="none" strike="noStrike">
                          <a:effectLst/>
                        </a:rPr>
                        <a:t>16</a:t>
                      </a:r>
                      <a:endParaRPr lang="en-IN" sz="1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000" u="none" strike="noStrike">
                          <a:effectLst/>
                        </a:rPr>
                        <a:t>167</a:t>
                      </a:r>
                      <a:endParaRPr lang="en-IN" sz="10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0274919"/>
                  </a:ext>
                </a:extLst>
              </a:tr>
              <a:tr h="233516">
                <a:tc>
                  <a:txBody>
                    <a:bodyPr/>
                    <a:lstStyle/>
                    <a:p>
                      <a:pPr algn="l" fontAlgn="b"/>
                      <a:r>
                        <a:rPr lang="en-IN" sz="1000" u="none" strike="noStrike">
                          <a:effectLst/>
                        </a:rPr>
                        <a:t>TNS</a:t>
                      </a:r>
                      <a:endParaRPr lang="en-IN" sz="1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000" u="none" strike="noStrike">
                          <a:effectLst/>
                        </a:rPr>
                        <a:t>21</a:t>
                      </a:r>
                      <a:endParaRPr lang="en-IN" sz="1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000" u="none" strike="noStrike">
                          <a:effectLst/>
                        </a:rPr>
                        <a:t>45</a:t>
                      </a:r>
                      <a:endParaRPr lang="en-IN" sz="1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000" u="none" strike="noStrike">
                          <a:effectLst/>
                        </a:rPr>
                        <a:t>71</a:t>
                      </a:r>
                      <a:endParaRPr lang="en-IN" sz="1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000" u="none" strike="noStrike" dirty="0">
                          <a:effectLst/>
                        </a:rPr>
                        <a:t>13</a:t>
                      </a:r>
                      <a:endParaRPr lang="en-IN" sz="10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000" u="none" strike="noStrike" dirty="0">
                          <a:effectLst/>
                        </a:rPr>
                        <a:t>150</a:t>
                      </a:r>
                      <a:endParaRPr lang="en-IN" sz="10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062955457"/>
                  </a:ext>
                </a:extLst>
              </a:tr>
              <a:tr h="233516">
                <a:tc>
                  <a:txBody>
                    <a:bodyPr/>
                    <a:lstStyle/>
                    <a:p>
                      <a:pPr algn="l" fontAlgn="b"/>
                      <a:r>
                        <a:rPr lang="en-IN" sz="1000" u="none" strike="noStrike">
                          <a:effectLst/>
                        </a:rPr>
                        <a:t>WBL</a:t>
                      </a:r>
                      <a:endParaRPr lang="en-IN" sz="1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000" u="none" strike="noStrike">
                          <a:effectLst/>
                        </a:rPr>
                        <a:t>25</a:t>
                      </a:r>
                      <a:endParaRPr lang="en-IN" sz="1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000" u="none" strike="noStrike">
                          <a:effectLst/>
                        </a:rPr>
                        <a:t>34</a:t>
                      </a:r>
                      <a:endParaRPr lang="en-IN" sz="1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000" u="none" strike="noStrike">
                          <a:effectLst/>
                        </a:rPr>
                        <a:t>84</a:t>
                      </a:r>
                      <a:endParaRPr lang="en-IN" sz="1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000" u="none" strike="noStrike" dirty="0">
                          <a:effectLst/>
                        </a:rPr>
                        <a:t>13</a:t>
                      </a:r>
                      <a:endParaRPr lang="en-IN" sz="10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000" u="none" strike="noStrike" dirty="0">
                          <a:effectLst/>
                        </a:rPr>
                        <a:t>156</a:t>
                      </a:r>
                      <a:endParaRPr lang="en-IN" sz="10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271123399"/>
                  </a:ext>
                </a:extLst>
              </a:tr>
              <a:tr h="233516">
                <a:tc>
                  <a:txBody>
                    <a:bodyPr/>
                    <a:lstStyle/>
                    <a:p>
                      <a:pPr algn="l" fontAlgn="b"/>
                      <a:r>
                        <a:rPr lang="en-IN" sz="1000" u="none" strike="noStrike">
                          <a:effectLst/>
                          <a:highlight>
                            <a:srgbClr val="D9E1F2"/>
                          </a:highlight>
                        </a:rPr>
                        <a:t>Grand Total</a:t>
                      </a:r>
                      <a:endParaRPr lang="en-IN" sz="1000" b="1" i="0" u="none" strike="noStrike">
                        <a:solidFill>
                          <a:srgbClr val="000000"/>
                        </a:solidFill>
                        <a:effectLst/>
                        <a:highlight>
                          <a:srgbClr val="D9E1F2"/>
                        </a:highlight>
                        <a:latin typeface="Calibri" panose="020F0502020204030204" pitchFamily="34" charset="0"/>
                      </a:endParaRPr>
                    </a:p>
                  </a:txBody>
                  <a:tcPr marL="7620" marR="7620" marT="7620" marB="0" anchor="b"/>
                </a:tc>
                <a:tc>
                  <a:txBody>
                    <a:bodyPr/>
                    <a:lstStyle/>
                    <a:p>
                      <a:pPr algn="r" fontAlgn="b"/>
                      <a:r>
                        <a:rPr lang="en-IN" sz="1000" u="none" strike="noStrike" dirty="0">
                          <a:effectLst/>
                          <a:highlight>
                            <a:srgbClr val="D9E1F2"/>
                          </a:highlight>
                        </a:rPr>
                        <a:t>220</a:t>
                      </a:r>
                      <a:endParaRPr lang="en-IN" sz="1000" b="1" i="0" u="none" strike="noStrike" dirty="0">
                        <a:solidFill>
                          <a:srgbClr val="000000"/>
                        </a:solidFill>
                        <a:effectLst/>
                        <a:highlight>
                          <a:srgbClr val="D9E1F2"/>
                        </a:highlight>
                        <a:latin typeface="Calibri" panose="020F0502020204030204" pitchFamily="34" charset="0"/>
                      </a:endParaRPr>
                    </a:p>
                  </a:txBody>
                  <a:tcPr marL="7620" marR="7620" marT="7620" marB="0" anchor="b"/>
                </a:tc>
                <a:tc>
                  <a:txBody>
                    <a:bodyPr/>
                    <a:lstStyle/>
                    <a:p>
                      <a:pPr algn="r" fontAlgn="b"/>
                      <a:r>
                        <a:rPr lang="en-IN" sz="1000" u="none" strike="noStrike">
                          <a:effectLst/>
                          <a:highlight>
                            <a:srgbClr val="D9E1F2"/>
                          </a:highlight>
                        </a:rPr>
                        <a:t>398</a:t>
                      </a:r>
                      <a:endParaRPr lang="en-IN" sz="1000" b="1" i="0" u="none" strike="noStrike">
                        <a:solidFill>
                          <a:srgbClr val="000000"/>
                        </a:solidFill>
                        <a:effectLst/>
                        <a:highlight>
                          <a:srgbClr val="D9E1F2"/>
                        </a:highlight>
                        <a:latin typeface="Calibri" panose="020F0502020204030204" pitchFamily="34" charset="0"/>
                      </a:endParaRPr>
                    </a:p>
                  </a:txBody>
                  <a:tcPr marL="7620" marR="7620" marT="7620" marB="0" anchor="b"/>
                </a:tc>
                <a:tc>
                  <a:txBody>
                    <a:bodyPr/>
                    <a:lstStyle/>
                    <a:p>
                      <a:pPr algn="r" fontAlgn="b"/>
                      <a:r>
                        <a:rPr lang="en-IN" sz="1000" u="none" strike="noStrike">
                          <a:effectLst/>
                          <a:highlight>
                            <a:srgbClr val="D9E1F2"/>
                          </a:highlight>
                        </a:rPr>
                        <a:t>778</a:t>
                      </a:r>
                      <a:endParaRPr lang="en-IN" sz="1000" b="1" i="0" u="none" strike="noStrike">
                        <a:solidFill>
                          <a:srgbClr val="000000"/>
                        </a:solidFill>
                        <a:effectLst/>
                        <a:highlight>
                          <a:srgbClr val="D9E1F2"/>
                        </a:highlight>
                        <a:latin typeface="Calibri" panose="020F0502020204030204" pitchFamily="34" charset="0"/>
                      </a:endParaRPr>
                    </a:p>
                  </a:txBody>
                  <a:tcPr marL="7620" marR="7620" marT="7620" marB="0" anchor="b"/>
                </a:tc>
                <a:tc>
                  <a:txBody>
                    <a:bodyPr/>
                    <a:lstStyle/>
                    <a:p>
                      <a:pPr algn="r" fontAlgn="b"/>
                      <a:r>
                        <a:rPr lang="en-IN" sz="1000" u="none" strike="noStrike">
                          <a:effectLst/>
                          <a:highlight>
                            <a:srgbClr val="D9E1F2"/>
                          </a:highlight>
                        </a:rPr>
                        <a:t>137</a:t>
                      </a:r>
                      <a:endParaRPr lang="en-IN" sz="1000" b="1" i="0" u="none" strike="noStrike">
                        <a:solidFill>
                          <a:srgbClr val="000000"/>
                        </a:solidFill>
                        <a:effectLst/>
                        <a:highlight>
                          <a:srgbClr val="D9E1F2"/>
                        </a:highlight>
                        <a:latin typeface="Calibri" panose="020F0502020204030204" pitchFamily="34" charset="0"/>
                      </a:endParaRPr>
                    </a:p>
                  </a:txBody>
                  <a:tcPr marL="7620" marR="7620" marT="7620" marB="0" anchor="b"/>
                </a:tc>
                <a:tc>
                  <a:txBody>
                    <a:bodyPr/>
                    <a:lstStyle/>
                    <a:p>
                      <a:pPr algn="r" fontAlgn="b"/>
                      <a:r>
                        <a:rPr lang="en-IN" sz="1000" u="none" strike="noStrike" dirty="0">
                          <a:effectLst/>
                          <a:highlight>
                            <a:srgbClr val="D9E1F2"/>
                          </a:highlight>
                        </a:rPr>
                        <a:t>1533</a:t>
                      </a:r>
                      <a:endParaRPr lang="en-IN" sz="1000" b="1" i="0" u="none" strike="noStrike" dirty="0">
                        <a:solidFill>
                          <a:srgbClr val="000000"/>
                        </a:solidFill>
                        <a:effectLst/>
                        <a:highlight>
                          <a:srgbClr val="D9E1F2"/>
                        </a:highlight>
                        <a:latin typeface="Calibri" panose="020F0502020204030204" pitchFamily="34" charset="0"/>
                      </a:endParaRPr>
                    </a:p>
                  </a:txBody>
                  <a:tcPr marL="7620" marR="7620" marT="7620" marB="0" anchor="b"/>
                </a:tc>
                <a:extLst>
                  <a:ext uri="{0D108BD9-81ED-4DB2-BD59-A6C34878D82A}">
                    <a16:rowId xmlns:a16="http://schemas.microsoft.com/office/drawing/2014/main" val="4187831718"/>
                  </a:ext>
                </a:extLst>
              </a:tr>
            </a:tbl>
          </a:graphicData>
        </a:graphic>
      </p:graphicFrame>
    </p:spTree>
    <p:extLst>
      <p:ext uri="{BB962C8B-B14F-4D97-AF65-F5344CB8AC3E}">
        <p14:creationId xmlns:p14="http://schemas.microsoft.com/office/powerpoint/2010/main" val="33446612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b="1" u="sng" dirty="0">
                <a:cs typeface="Times New Roman" panose="02020603050405020304" pitchFamily="18" charset="0"/>
              </a:rPr>
              <a:t>Conclusion</a:t>
            </a:r>
            <a:endParaRPr lang="en-IN" b="1" u="sng" dirty="0">
              <a:cs typeface="Times New Roman" panose="02020603050405020304" pitchFamily="18" charset="0"/>
            </a:endParaRPr>
          </a:p>
        </p:txBody>
      </p:sp>
      <p:sp>
        <p:nvSpPr>
          <p:cNvPr id="4" name="TextBox 3">
            <a:extLst>
              <a:ext uri="{FF2B5EF4-FFF2-40B4-BE49-F238E27FC236}">
                <a16:creationId xmlns:a16="http://schemas.microsoft.com/office/drawing/2014/main" id="{6D173C61-E358-500C-7549-7DA91A2F0055}"/>
              </a:ext>
            </a:extLst>
          </p:cNvPr>
          <p:cNvSpPr txBox="1"/>
          <p:nvPr/>
        </p:nvSpPr>
        <p:spPr>
          <a:xfrm>
            <a:off x="1097280" y="2438400"/>
            <a:ext cx="6858000" cy="3139321"/>
          </a:xfrm>
          <a:prstGeom prst="rect">
            <a:avLst/>
          </a:prstGeom>
          <a:noFill/>
        </p:spPr>
        <p:txBody>
          <a:bodyPr wrap="square" rtlCol="0">
            <a:spAutoFit/>
          </a:bodyPr>
          <a:lstStyle/>
          <a:p>
            <a:pPr marL="285750" indent="-285750">
              <a:buFont typeface="Arial" panose="020B0604020202020204" pitchFamily="34" charset="0"/>
              <a:buChar char="•"/>
            </a:pPr>
            <a:r>
              <a:rPr lang="en-US" dirty="0"/>
              <a:t>A conclusion for an employee performance analysis should briefly summarize the employee's performance during the review period and highlight their strengths and areas for improvement. Here are some findings for an employee performance analysis</a:t>
            </a:r>
          </a:p>
          <a:p>
            <a:pPr marL="285750" indent="-285750">
              <a:buFont typeface="Arial" panose="020B0604020202020204" pitchFamily="34" charset="0"/>
              <a:buChar char="•"/>
            </a:pPr>
            <a:r>
              <a:rPr lang="en-IN" dirty="0"/>
              <a:t>While comparing the performance of the employee, it is found that the majority of the employees are the moderately performing employees.</a:t>
            </a:r>
          </a:p>
          <a:p>
            <a:pPr marL="285750" indent="-285750">
              <a:buFont typeface="Arial" panose="020B0604020202020204" pitchFamily="34" charset="0"/>
              <a:buChar char="•"/>
            </a:pPr>
            <a:r>
              <a:rPr lang="en-IN" dirty="0"/>
              <a:t>Then sincerely performing employees are comparatively low.</a:t>
            </a:r>
          </a:p>
          <a:p>
            <a:pPr marL="285750" indent="-285750">
              <a:buFont typeface="Arial" panose="020B0604020202020204" pitchFamily="34" charset="0"/>
              <a:buChar char="•"/>
            </a:pPr>
            <a:r>
              <a:rPr lang="en-IN" dirty="0"/>
              <a:t>We want to motivate the moderately performing employees by giving them different levels of tasks and providing increments in order to achieve the organisational goals.</a:t>
            </a:r>
          </a:p>
        </p:txBody>
      </p:sp>
      <p:pic>
        <p:nvPicPr>
          <p:cNvPr id="6" name="Picture 5">
            <a:extLst>
              <a:ext uri="{FF2B5EF4-FFF2-40B4-BE49-F238E27FC236}">
                <a16:creationId xmlns:a16="http://schemas.microsoft.com/office/drawing/2014/main" id="{ED9753A1-9742-0C20-9581-621AE0C47928}"/>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9525000" y="4501680"/>
            <a:ext cx="2408257" cy="1450757"/>
          </a:xfrm>
          <a:prstGeom prst="rect">
            <a:avLst/>
          </a:prstGeom>
        </p:spPr>
      </p:pic>
    </p:spTree>
    <p:extLst>
      <p:ext uri="{BB962C8B-B14F-4D97-AF65-F5344CB8AC3E}">
        <p14:creationId xmlns:p14="http://schemas.microsoft.com/office/powerpoint/2010/main" val="29864422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D7450-2CF1-8B81-2921-894754181CB6}"/>
              </a:ext>
            </a:extLst>
          </p:cNvPr>
          <p:cNvSpPr>
            <a:spLocks noGrp="1"/>
          </p:cNvSpPr>
          <p:nvPr>
            <p:ph type="title"/>
          </p:nvPr>
        </p:nvSpPr>
        <p:spPr>
          <a:xfrm>
            <a:off x="1097280" y="2133600"/>
            <a:ext cx="10058400" cy="1450757"/>
          </a:xfrm>
        </p:spPr>
        <p:txBody>
          <a:bodyPr/>
          <a:lstStyle/>
          <a:p>
            <a:pPr algn="just"/>
            <a:r>
              <a:rPr lang="en-IN"/>
              <a:t>                      </a:t>
            </a:r>
            <a:r>
              <a:rPr lang="en-IN" sz="7200" b="1" dirty="0"/>
              <a:t>THANK</a:t>
            </a:r>
            <a:r>
              <a:rPr lang="en-IN" sz="7200" dirty="0"/>
              <a:t> </a:t>
            </a:r>
            <a:r>
              <a:rPr lang="en-IN" sz="7200" b="1" dirty="0"/>
              <a:t>YOU</a:t>
            </a:r>
          </a:p>
        </p:txBody>
      </p:sp>
    </p:spTree>
    <p:extLst>
      <p:ext uri="{BB962C8B-B14F-4D97-AF65-F5344CB8AC3E}">
        <p14:creationId xmlns:p14="http://schemas.microsoft.com/office/powerpoint/2010/main" val="37321590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3309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62000" y="698627"/>
            <a:ext cx="3909695" cy="678180"/>
          </a:xfrm>
          <a:prstGeom prst="rect">
            <a:avLst/>
          </a:prstGeom>
        </p:spPr>
        <p:txBody>
          <a:bodyPr vert="horz" wrap="square" lIns="0" tIns="16510" rIns="0" bIns="0" rtlCol="0">
            <a:spAutoFit/>
          </a:bodyPr>
          <a:lstStyle/>
          <a:p>
            <a:pPr marL="12700">
              <a:lnSpc>
                <a:spcPct val="100000"/>
              </a:lnSpc>
              <a:spcBef>
                <a:spcPts val="130"/>
              </a:spcBef>
            </a:pPr>
            <a:r>
              <a:rPr sz="4250" b="1" spc="5" dirty="0"/>
              <a:t>PROJECT</a:t>
            </a:r>
            <a:r>
              <a:rPr sz="4250" b="1" spc="-85" dirty="0"/>
              <a:t> </a:t>
            </a:r>
            <a:r>
              <a:rPr sz="4250" b="1" spc="25" dirty="0"/>
              <a:t>TITLE</a:t>
            </a:r>
            <a:endParaRPr sz="4250" b="1" dirty="0"/>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b="1" u="sng" spc="25" dirty="0"/>
              <a:t>A</a:t>
            </a:r>
            <a:r>
              <a:rPr b="1" u="sng" spc="-5" dirty="0"/>
              <a:t>G</a:t>
            </a:r>
            <a:r>
              <a:rPr b="1" u="sng" spc="-35" dirty="0"/>
              <a:t>E</a:t>
            </a:r>
            <a:r>
              <a:rPr b="1" u="sng" spc="15" dirty="0"/>
              <a:t>N</a:t>
            </a:r>
            <a:r>
              <a:rPr b="1" u="sng" dirty="0"/>
              <a:t>DA</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1216342" y="838200"/>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b="1" u="sng" spc="-20" dirty="0"/>
              <a:t>P</a:t>
            </a:r>
            <a:r>
              <a:rPr sz="4250" b="1" u="sng" spc="15" dirty="0"/>
              <a:t>ROB</a:t>
            </a:r>
            <a:r>
              <a:rPr sz="4250" b="1" u="sng" spc="55" dirty="0"/>
              <a:t>L</a:t>
            </a:r>
            <a:r>
              <a:rPr sz="4250" b="1" u="sng" spc="-20" dirty="0"/>
              <a:t>E</a:t>
            </a:r>
            <a:r>
              <a:rPr sz="4250" b="1" u="sng" spc="20" dirty="0"/>
              <a:t>M</a:t>
            </a:r>
            <a:r>
              <a:rPr lang="en-IN" sz="4250" b="1" u="sng" spc="20" dirty="0"/>
              <a:t> </a:t>
            </a:r>
            <a:r>
              <a:rPr sz="4250" b="1" u="sng" spc="10" dirty="0"/>
              <a:t>S</a:t>
            </a:r>
            <a:r>
              <a:rPr sz="4250" b="1" u="sng" spc="-370" dirty="0"/>
              <a:t>T</a:t>
            </a:r>
            <a:r>
              <a:rPr sz="4250" b="1" u="sng" spc="-375" dirty="0"/>
              <a:t>A</a:t>
            </a:r>
            <a:r>
              <a:rPr sz="4250" b="1" u="sng" spc="15" dirty="0"/>
              <a:t>T</a:t>
            </a:r>
            <a:r>
              <a:rPr sz="4250" b="1" u="sng" spc="-10" dirty="0"/>
              <a:t>E</a:t>
            </a:r>
            <a:r>
              <a:rPr sz="4250" b="1" u="sng" spc="-20" dirty="0"/>
              <a:t>ME</a:t>
            </a:r>
            <a:r>
              <a:rPr sz="4250" b="1" u="sng" spc="10" dirty="0"/>
              <a:t>NT</a:t>
            </a:r>
            <a:endParaRPr sz="4250" b="1" u="sng"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8FD7A59F-0476-44A9-ABB8-3438F0DAA5D5}"/>
              </a:ext>
            </a:extLst>
          </p:cNvPr>
          <p:cNvSpPr txBox="1"/>
          <p:nvPr/>
        </p:nvSpPr>
        <p:spPr>
          <a:xfrm>
            <a:off x="1216342" y="2362200"/>
            <a:ext cx="5794058" cy="1754326"/>
          </a:xfrm>
          <a:prstGeom prst="rect">
            <a:avLst/>
          </a:prstGeom>
          <a:noFill/>
        </p:spPr>
        <p:txBody>
          <a:bodyPr wrap="square" rtlCol="0">
            <a:spAutoFit/>
          </a:bodyPr>
          <a:lstStyle/>
          <a:p>
            <a:pPr algn="just"/>
            <a:r>
              <a:rPr lang="en-US"/>
              <a:t>Employee performance is defined as how well a person executes their job duties and responsibilities. Many companies assess their employees' performance on an annual or quarterly basis to define certain areas that need improvement and to encourage further success in areas that are meeting or exceeding expectations.</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48393" y="2649785"/>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1219200" y="914400"/>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b="1" u="sng" spc="5" dirty="0"/>
              <a:t>PROJECT</a:t>
            </a:r>
            <a:r>
              <a:rPr lang="en-IN" sz="4250" b="1" u="sng" spc="5" dirty="0"/>
              <a:t> </a:t>
            </a:r>
            <a:r>
              <a:rPr sz="4250" b="1" u="sng" spc="-20" dirty="0"/>
              <a:t>OVERVIEW</a:t>
            </a:r>
            <a:endParaRPr sz="4250" b="1" u="sng"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2" name="TextBox 11">
            <a:extLst>
              <a:ext uri="{FF2B5EF4-FFF2-40B4-BE49-F238E27FC236}">
                <a16:creationId xmlns:a16="http://schemas.microsoft.com/office/drawing/2014/main" id="{CE3BA262-8C44-E8EC-63E8-EAE75A690B8E}"/>
              </a:ext>
            </a:extLst>
          </p:cNvPr>
          <p:cNvSpPr txBox="1"/>
          <p:nvPr/>
        </p:nvSpPr>
        <p:spPr>
          <a:xfrm>
            <a:off x="1257299" y="2271858"/>
            <a:ext cx="5438776" cy="2862322"/>
          </a:xfrm>
          <a:prstGeom prst="rect">
            <a:avLst/>
          </a:prstGeom>
          <a:noFill/>
        </p:spPr>
        <p:txBody>
          <a:bodyPr wrap="square" rtlCol="0">
            <a:spAutoFit/>
          </a:bodyPr>
          <a:lstStyle/>
          <a:p>
            <a:pPr marL="285750" indent="-285750" algn="just">
              <a:buFont typeface="Wingdings" panose="05000000000000000000" pitchFamily="2" charset="2"/>
              <a:buChar char="q"/>
            </a:pPr>
            <a:r>
              <a:rPr lang="en-US" b="0" i="0" dirty="0">
                <a:solidFill>
                  <a:srgbClr val="001D35"/>
                </a:solidFill>
                <a:effectLst/>
                <a:highlight>
                  <a:srgbClr val="FFFFFF"/>
                </a:highlight>
              </a:rPr>
              <a:t>Employee data analysis is the process of gathering, analyzing, and interpreting data about employees to improve</a:t>
            </a:r>
            <a:r>
              <a:rPr lang="en-US" dirty="0">
                <a:solidFill>
                  <a:srgbClr val="001D35"/>
                </a:solidFill>
                <a:highlight>
                  <a:srgbClr val="FFFFFF"/>
                </a:highlight>
              </a:rPr>
              <a:t> </a:t>
            </a:r>
            <a:r>
              <a:rPr lang="en-US" b="0" i="0" dirty="0">
                <a:solidFill>
                  <a:srgbClr val="001D35"/>
                </a:solidFill>
                <a:effectLst/>
                <a:highlight>
                  <a:srgbClr val="FFFFFF"/>
                </a:highlight>
              </a:rPr>
              <a:t>organization’s decision-making &amp; productivity</a:t>
            </a:r>
            <a:r>
              <a:rPr lang="en-US" dirty="0">
                <a:solidFill>
                  <a:srgbClr val="001D35"/>
                </a:solidFill>
                <a:highlight>
                  <a:srgbClr val="FFFFFF"/>
                </a:highlight>
              </a:rPr>
              <a:t>.</a:t>
            </a:r>
            <a:endParaRPr lang="en-US" b="0" i="0" dirty="0">
              <a:solidFill>
                <a:srgbClr val="001D35"/>
              </a:solidFill>
              <a:effectLst/>
              <a:highlight>
                <a:srgbClr val="FFFFFF"/>
              </a:highlight>
            </a:endParaRPr>
          </a:p>
          <a:p>
            <a:pPr marL="285750" indent="-285750" algn="just">
              <a:buFont typeface="Wingdings" panose="05000000000000000000" pitchFamily="2" charset="2"/>
              <a:buChar char="q"/>
            </a:pPr>
            <a:r>
              <a:rPr lang="en-US" b="0" i="0" dirty="0">
                <a:solidFill>
                  <a:srgbClr val="001D35"/>
                </a:solidFill>
                <a:effectLst/>
                <a:highlight>
                  <a:srgbClr val="FFFFFF"/>
                </a:highlight>
              </a:rPr>
              <a:t>It involves using data analysis tools and metrics to measure and improve workforce performance.</a:t>
            </a:r>
          </a:p>
          <a:p>
            <a:pPr marL="285750" indent="-285750" algn="just">
              <a:buFont typeface="Wingdings" panose="05000000000000000000" pitchFamily="2" charset="2"/>
              <a:buChar char="q"/>
            </a:pPr>
            <a:r>
              <a:rPr lang="en-US" b="0" i="0" dirty="0">
                <a:solidFill>
                  <a:srgbClr val="001D35"/>
                </a:solidFill>
                <a:effectLst/>
                <a:highlight>
                  <a:srgbClr val="FFFFFF"/>
                </a:highlight>
              </a:rPr>
              <a:t>It invol</a:t>
            </a:r>
            <a:r>
              <a:rPr lang="en-US" dirty="0">
                <a:solidFill>
                  <a:srgbClr val="001D35"/>
                </a:solidFill>
                <a:highlight>
                  <a:srgbClr val="FFFFFF"/>
                </a:highlight>
              </a:rPr>
              <a:t>ves the step of analyzing the performance of employee by various factors like gender, performance core, ratings, achievements etc. </a:t>
            </a:r>
            <a:endParaRPr lang="en-US" b="0" i="0" dirty="0">
              <a:solidFill>
                <a:srgbClr val="001D35"/>
              </a:solidFill>
              <a:effectLst/>
              <a:highlight>
                <a:srgbClr val="FFFFFF"/>
              </a:highlight>
            </a:endParaRPr>
          </a:p>
          <a:p>
            <a:pPr marL="285750" indent="-285750" algn="just">
              <a:buFont typeface="Wingdings" panose="05000000000000000000" pitchFamily="2" charset="2"/>
              <a:buChar char="q"/>
            </a:pPr>
            <a:endParaRPr lang="en-US" b="0" i="0" dirty="0">
              <a:solidFill>
                <a:srgbClr val="001D35"/>
              </a:solidFill>
              <a:effectLst/>
              <a:highlight>
                <a:srgbClr val="FFFFFF"/>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1219200" y="876535"/>
            <a:ext cx="6096000" cy="632224"/>
          </a:xfrm>
          <a:prstGeom prst="rect">
            <a:avLst/>
          </a:prstGeom>
        </p:spPr>
        <p:txBody>
          <a:bodyPr vert="horz" wrap="square" lIns="0" tIns="16510" rIns="0" bIns="0" rtlCol="0">
            <a:spAutoFit/>
          </a:bodyPr>
          <a:lstStyle/>
          <a:p>
            <a:pPr marL="12700">
              <a:lnSpc>
                <a:spcPct val="100000"/>
              </a:lnSpc>
              <a:spcBef>
                <a:spcPts val="130"/>
              </a:spcBef>
            </a:pPr>
            <a:r>
              <a:rPr sz="4000" b="1" u="sng" spc="25" dirty="0"/>
              <a:t>W</a:t>
            </a:r>
            <a:r>
              <a:rPr sz="4000" b="1" u="sng" spc="-20" dirty="0"/>
              <a:t>H</a:t>
            </a:r>
            <a:r>
              <a:rPr sz="4000" b="1" u="sng" spc="20" dirty="0"/>
              <a:t>O</a:t>
            </a:r>
            <a:r>
              <a:rPr sz="4000" b="1" u="sng" spc="-235" dirty="0"/>
              <a:t> </a:t>
            </a:r>
            <a:r>
              <a:rPr sz="4000" b="1" u="sng" spc="-10" dirty="0"/>
              <a:t>AR</a:t>
            </a:r>
            <a:r>
              <a:rPr sz="4000" b="1" u="sng" spc="15" dirty="0"/>
              <a:t>E</a:t>
            </a:r>
            <a:r>
              <a:rPr sz="4000" b="1" u="sng" spc="-35" dirty="0"/>
              <a:t> </a:t>
            </a:r>
            <a:r>
              <a:rPr sz="4000" b="1" u="sng" spc="-10" dirty="0"/>
              <a:t>T</a:t>
            </a:r>
            <a:r>
              <a:rPr sz="4000" b="1" u="sng" spc="-15" dirty="0"/>
              <a:t>H</a:t>
            </a:r>
            <a:r>
              <a:rPr sz="4000" b="1" u="sng" spc="15" dirty="0"/>
              <a:t>E</a:t>
            </a:r>
            <a:r>
              <a:rPr sz="4000" b="1" u="sng" spc="-35" dirty="0"/>
              <a:t> </a:t>
            </a:r>
            <a:r>
              <a:rPr sz="4000" b="1" u="sng" spc="-20" dirty="0"/>
              <a:t>E</a:t>
            </a:r>
            <a:r>
              <a:rPr sz="4000" b="1" u="sng" spc="30" dirty="0"/>
              <a:t>N</a:t>
            </a:r>
            <a:r>
              <a:rPr sz="4000" b="1" u="sng" spc="15" dirty="0"/>
              <a:t>D</a:t>
            </a:r>
            <a:r>
              <a:rPr sz="4000" b="1" u="sng" spc="-45" dirty="0"/>
              <a:t> </a:t>
            </a:r>
            <a:r>
              <a:rPr sz="4000" b="1" u="sng" dirty="0"/>
              <a:t>U</a:t>
            </a:r>
            <a:r>
              <a:rPr sz="4000" b="1" u="sng" spc="10" dirty="0"/>
              <a:t>S</a:t>
            </a:r>
            <a:r>
              <a:rPr sz="4000" b="1" u="sng" spc="-25" dirty="0"/>
              <a:t>E</a:t>
            </a:r>
            <a:r>
              <a:rPr sz="4000" b="1" u="sng" spc="-10" dirty="0"/>
              <a:t>R</a:t>
            </a:r>
            <a:r>
              <a:rPr sz="4000" b="1" u="sng" spc="5" dirty="0"/>
              <a:t>S?</a:t>
            </a:r>
            <a:endParaRPr sz="4000" b="1" u="sng" dirty="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pic>
        <p:nvPicPr>
          <p:cNvPr id="10" name="Picture 9">
            <a:extLst>
              <a:ext uri="{FF2B5EF4-FFF2-40B4-BE49-F238E27FC236}">
                <a16:creationId xmlns:a16="http://schemas.microsoft.com/office/drawing/2014/main" id="{4552FD26-9C4E-DE6C-972C-A3C11B267C6F}"/>
              </a:ext>
            </a:extLst>
          </p:cNvPr>
          <p:cNvPicPr>
            <a:picLocks noChangeAspect="1"/>
          </p:cNvPicPr>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9912748" y="2038965"/>
            <a:ext cx="1600200" cy="1676400"/>
          </a:xfrm>
          <a:prstGeom prst="rect">
            <a:avLst/>
          </a:prstGeom>
        </p:spPr>
      </p:pic>
      <p:pic>
        <p:nvPicPr>
          <p:cNvPr id="13" name="Picture 12">
            <a:extLst>
              <a:ext uri="{FF2B5EF4-FFF2-40B4-BE49-F238E27FC236}">
                <a16:creationId xmlns:a16="http://schemas.microsoft.com/office/drawing/2014/main" id="{E04649E9-8B51-6956-55B7-5201DB2B70C7}"/>
              </a:ext>
            </a:extLst>
          </p:cNvPr>
          <p:cNvPicPr>
            <a:picLocks noChangeAspect="1"/>
          </p:cNvPicPr>
          <p:nvPr/>
        </p:nvPicPr>
        <p:blipFill>
          <a:blip r:embed="rId5" cstate="print">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837847" y="5174310"/>
            <a:ext cx="1953329" cy="1447800"/>
          </a:xfrm>
          <a:prstGeom prst="rect">
            <a:avLst/>
          </a:prstGeom>
        </p:spPr>
      </p:pic>
      <p:sp>
        <p:nvSpPr>
          <p:cNvPr id="15" name="TextBox 14">
            <a:extLst>
              <a:ext uri="{FF2B5EF4-FFF2-40B4-BE49-F238E27FC236}">
                <a16:creationId xmlns:a16="http://schemas.microsoft.com/office/drawing/2014/main" id="{4A8A6666-CC71-DAE2-A418-900DDEB3A23A}"/>
              </a:ext>
            </a:extLst>
          </p:cNvPr>
          <p:cNvSpPr txBox="1"/>
          <p:nvPr/>
        </p:nvSpPr>
        <p:spPr>
          <a:xfrm>
            <a:off x="1219200" y="2321983"/>
            <a:ext cx="4724400" cy="1477328"/>
          </a:xfrm>
          <a:prstGeom prst="rect">
            <a:avLst/>
          </a:prstGeom>
          <a:noFill/>
        </p:spPr>
        <p:txBody>
          <a:bodyPr wrap="square" rtlCol="0">
            <a:spAutoFit/>
          </a:bodyPr>
          <a:lstStyle/>
          <a:p>
            <a:pPr marL="285750" indent="-285750">
              <a:buFont typeface="Wingdings" panose="05000000000000000000" pitchFamily="2" charset="2"/>
              <a:buChar char="Ø"/>
            </a:pPr>
            <a:r>
              <a:rPr lang="en-IN" dirty="0"/>
              <a:t>Managers,</a:t>
            </a:r>
          </a:p>
          <a:p>
            <a:pPr marL="285750" indent="-285750">
              <a:buFont typeface="Wingdings" panose="05000000000000000000" pitchFamily="2" charset="2"/>
              <a:buChar char="Ø"/>
            </a:pPr>
            <a:r>
              <a:rPr lang="en-IN" dirty="0"/>
              <a:t>Employees,</a:t>
            </a:r>
          </a:p>
          <a:p>
            <a:pPr marL="285750" indent="-285750">
              <a:buFont typeface="Wingdings" panose="05000000000000000000" pitchFamily="2" charset="2"/>
              <a:buChar char="Ø"/>
            </a:pPr>
            <a:r>
              <a:rPr lang="en-IN" dirty="0"/>
              <a:t>Employers,</a:t>
            </a:r>
          </a:p>
          <a:p>
            <a:pPr marL="285750" indent="-285750">
              <a:buFont typeface="Wingdings" panose="05000000000000000000" pitchFamily="2" charset="2"/>
              <a:buChar char="Ø"/>
            </a:pPr>
            <a:r>
              <a:rPr lang="en-IN" dirty="0"/>
              <a:t>Clerks etc,.</a:t>
            </a:r>
          </a:p>
          <a:p>
            <a:r>
              <a:rPr lang="en-IN" dirty="0"/>
              <a:t>  are the end users.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00050" y="1804987"/>
            <a:ext cx="2495550" cy="2995613"/>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04177"/>
            <a:ext cx="9763125" cy="629018"/>
          </a:xfrm>
          <a:prstGeom prst="rect">
            <a:avLst/>
          </a:prstGeom>
        </p:spPr>
        <p:txBody>
          <a:bodyPr vert="horz" wrap="square" lIns="0" tIns="13335" rIns="0" bIns="0" rtlCol="0">
            <a:spAutoFit/>
          </a:bodyPr>
          <a:lstStyle/>
          <a:p>
            <a:pPr marL="12700">
              <a:lnSpc>
                <a:spcPct val="100000"/>
              </a:lnSpc>
              <a:spcBef>
                <a:spcPts val="105"/>
              </a:spcBef>
            </a:pPr>
            <a:r>
              <a:rPr sz="4000" b="1" u="sng" spc="10" dirty="0"/>
              <a:t>O</a:t>
            </a:r>
            <a:r>
              <a:rPr sz="4000" b="1" u="sng" spc="25" dirty="0"/>
              <a:t>U</a:t>
            </a:r>
            <a:r>
              <a:rPr sz="4000" b="1" u="sng" dirty="0"/>
              <a:t>R</a:t>
            </a:r>
            <a:r>
              <a:rPr sz="4000" b="1" u="sng" spc="5" dirty="0"/>
              <a:t> </a:t>
            </a:r>
            <a:r>
              <a:rPr sz="4000" b="1" u="sng" spc="25" dirty="0"/>
              <a:t>S</a:t>
            </a:r>
            <a:r>
              <a:rPr sz="4000" b="1" u="sng" spc="10" dirty="0"/>
              <a:t>O</a:t>
            </a:r>
            <a:r>
              <a:rPr sz="4000" b="1" u="sng" spc="25" dirty="0"/>
              <a:t>LU</a:t>
            </a:r>
            <a:r>
              <a:rPr sz="4000" b="1" u="sng" spc="-35" dirty="0"/>
              <a:t>T</a:t>
            </a:r>
            <a:r>
              <a:rPr sz="4000" b="1" u="sng" spc="-30" dirty="0"/>
              <a:t>I</a:t>
            </a:r>
            <a:r>
              <a:rPr sz="4000" b="1" u="sng" spc="10" dirty="0"/>
              <a:t>O</a:t>
            </a:r>
            <a:r>
              <a:rPr sz="4000" b="1" u="sng" dirty="0"/>
              <a:t>N</a:t>
            </a:r>
            <a:r>
              <a:rPr sz="4000" b="1" u="sng" spc="-345" dirty="0"/>
              <a:t> </a:t>
            </a:r>
            <a:r>
              <a:rPr sz="4000" b="1" u="sng" spc="-35" dirty="0"/>
              <a:t>A</a:t>
            </a:r>
            <a:r>
              <a:rPr sz="4000" b="1" u="sng" spc="-5" dirty="0"/>
              <a:t>N</a:t>
            </a:r>
            <a:r>
              <a:rPr sz="4000" b="1" u="sng" dirty="0"/>
              <a:t>D</a:t>
            </a:r>
            <a:r>
              <a:rPr sz="4000" b="1" u="sng" spc="35" dirty="0"/>
              <a:t> </a:t>
            </a:r>
            <a:r>
              <a:rPr sz="4000" b="1" u="sng" spc="-30" dirty="0"/>
              <a:t>I</a:t>
            </a:r>
            <a:r>
              <a:rPr sz="4000" b="1" u="sng" spc="-35" dirty="0"/>
              <a:t>T</a:t>
            </a:r>
            <a:r>
              <a:rPr sz="4000" b="1" u="sng" dirty="0"/>
              <a:t>S</a:t>
            </a:r>
            <a:r>
              <a:rPr sz="4000" b="1" u="sng" spc="60" dirty="0"/>
              <a:t> </a:t>
            </a:r>
            <a:r>
              <a:rPr sz="4000" b="1" u="sng" spc="-295" dirty="0"/>
              <a:t>V</a:t>
            </a:r>
            <a:r>
              <a:rPr sz="4000" b="1" u="sng" spc="-35" dirty="0"/>
              <a:t>A</a:t>
            </a:r>
            <a:r>
              <a:rPr sz="4000" b="1" u="sng" spc="25" dirty="0"/>
              <a:t>LU</a:t>
            </a:r>
            <a:r>
              <a:rPr sz="4000" b="1" u="sng" dirty="0"/>
              <a:t>E</a:t>
            </a:r>
            <a:r>
              <a:rPr sz="4000" b="1" u="sng" spc="-65" dirty="0"/>
              <a:t> </a:t>
            </a:r>
            <a:r>
              <a:rPr sz="4000" b="1" u="sng" spc="-15" dirty="0"/>
              <a:t>P</a:t>
            </a:r>
            <a:r>
              <a:rPr sz="4000" b="1" u="sng" spc="-30" dirty="0"/>
              <a:t>R</a:t>
            </a:r>
            <a:r>
              <a:rPr sz="4000" b="1" u="sng" spc="10" dirty="0"/>
              <a:t>O</a:t>
            </a:r>
            <a:r>
              <a:rPr sz="4000" b="1" u="sng" spc="-15" dirty="0"/>
              <a:t>P</a:t>
            </a:r>
            <a:r>
              <a:rPr sz="4000" b="1" u="sng" spc="10" dirty="0"/>
              <a:t>O</a:t>
            </a:r>
            <a:r>
              <a:rPr sz="4000" b="1" u="sng" spc="25" dirty="0"/>
              <a:t>S</a:t>
            </a:r>
            <a:r>
              <a:rPr sz="4000" b="1" u="sng" spc="-30" dirty="0"/>
              <a:t>I</a:t>
            </a:r>
            <a:r>
              <a:rPr sz="4000" b="1" u="sng" spc="-35" dirty="0"/>
              <a:t>T</a:t>
            </a:r>
            <a:r>
              <a:rPr sz="4000" b="1" u="sng" spc="-30" dirty="0"/>
              <a:t>I</a:t>
            </a:r>
            <a:r>
              <a:rPr sz="4000" b="1" u="sng" spc="10" dirty="0"/>
              <a:t>O</a:t>
            </a:r>
            <a:r>
              <a:rPr sz="4000" b="1" u="sng" dirty="0"/>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TextBox 7">
            <a:extLst>
              <a:ext uri="{FF2B5EF4-FFF2-40B4-BE49-F238E27FC236}">
                <a16:creationId xmlns:a16="http://schemas.microsoft.com/office/drawing/2014/main" id="{AAF858C5-1911-1880-AFC1-B62904B4246A}"/>
              </a:ext>
            </a:extLst>
          </p:cNvPr>
          <p:cNvSpPr txBox="1"/>
          <p:nvPr/>
        </p:nvSpPr>
        <p:spPr>
          <a:xfrm flipH="1">
            <a:off x="3505200" y="2095500"/>
            <a:ext cx="6553200" cy="1754326"/>
          </a:xfrm>
          <a:prstGeom prst="rect">
            <a:avLst/>
          </a:prstGeom>
          <a:noFill/>
        </p:spPr>
        <p:txBody>
          <a:bodyPr wrap="square" rtlCol="0">
            <a:spAutoFit/>
          </a:bodyPr>
          <a:lstStyle/>
          <a:p>
            <a:pPr marL="285750" indent="-285750">
              <a:buFont typeface="Wingdings" panose="05000000000000000000" pitchFamily="2" charset="2"/>
              <a:buChar char="§"/>
            </a:pPr>
            <a:r>
              <a:rPr lang="en-IN" dirty="0"/>
              <a:t>Conditional formatting used here to highlight the missing entries.</a:t>
            </a:r>
          </a:p>
          <a:p>
            <a:pPr marL="285750" indent="-285750">
              <a:buFont typeface="Wingdings" panose="05000000000000000000" pitchFamily="2" charset="2"/>
              <a:buChar char="§"/>
            </a:pPr>
            <a:r>
              <a:rPr lang="en-IN" dirty="0"/>
              <a:t>Then filter is used to remove the missing entries.</a:t>
            </a:r>
          </a:p>
          <a:p>
            <a:pPr marL="285750" indent="-285750">
              <a:buFont typeface="Wingdings" panose="05000000000000000000" pitchFamily="2" charset="2"/>
              <a:buChar char="§"/>
            </a:pPr>
            <a:r>
              <a:rPr lang="en-IN" dirty="0"/>
              <a:t>Formula is used (=IFS) to calculate the employee performance level.</a:t>
            </a:r>
          </a:p>
          <a:p>
            <a:pPr marL="285750" indent="-285750">
              <a:buFont typeface="Wingdings" panose="05000000000000000000" pitchFamily="2" charset="2"/>
              <a:buChar char="§"/>
            </a:pPr>
            <a:r>
              <a:rPr lang="en-IN" dirty="0"/>
              <a:t>Pivot table is used for showing the summary.</a:t>
            </a:r>
          </a:p>
          <a:p>
            <a:pPr marL="285750" indent="-285750">
              <a:buFont typeface="Wingdings" panose="05000000000000000000" pitchFamily="2" charset="2"/>
              <a:buChar char="§"/>
            </a:pPr>
            <a:r>
              <a:rPr lang="en-IN" dirty="0"/>
              <a:t>Graphs and charts are used for the data visualisation.</a:t>
            </a:r>
          </a:p>
        </p:txBody>
      </p:sp>
      <p:pic>
        <p:nvPicPr>
          <p:cNvPr id="11" name="Picture 10">
            <a:extLst>
              <a:ext uri="{FF2B5EF4-FFF2-40B4-BE49-F238E27FC236}">
                <a16:creationId xmlns:a16="http://schemas.microsoft.com/office/drawing/2014/main" id="{81207E68-EAC6-7A3D-0D40-996280421179}"/>
              </a:ext>
            </a:extLst>
          </p:cNvPr>
          <p:cNvPicPr>
            <a:picLocks noChangeAspect="1"/>
          </p:cNvPicPr>
          <p:nvPr/>
        </p:nvPicPr>
        <p:blipFill>
          <a:blip r:embed="rId4" cstate="print">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9808169" y="2232124"/>
            <a:ext cx="2146125" cy="14276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normAutofit/>
          </a:bodyPr>
          <a:lstStyle/>
          <a:p>
            <a:r>
              <a:rPr lang="en-IN" sz="4400" b="1" u="sng" dirty="0"/>
              <a:t>Dataset Description</a:t>
            </a:r>
          </a:p>
        </p:txBody>
      </p:sp>
      <p:pic>
        <p:nvPicPr>
          <p:cNvPr id="4" name="Picture 3">
            <a:extLst>
              <a:ext uri="{FF2B5EF4-FFF2-40B4-BE49-F238E27FC236}">
                <a16:creationId xmlns:a16="http://schemas.microsoft.com/office/drawing/2014/main" id="{F318B271-A24C-0090-0048-11E94099C4F8}"/>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8887968" y="1981200"/>
            <a:ext cx="2267712" cy="1828800"/>
          </a:xfrm>
          <a:prstGeom prst="rect">
            <a:avLst/>
          </a:prstGeom>
        </p:spPr>
      </p:pic>
      <p:sp>
        <p:nvSpPr>
          <p:cNvPr id="5" name="TextBox 4">
            <a:extLst>
              <a:ext uri="{FF2B5EF4-FFF2-40B4-BE49-F238E27FC236}">
                <a16:creationId xmlns:a16="http://schemas.microsoft.com/office/drawing/2014/main" id="{EE6C5738-57D5-15DB-5C28-170F33B5149F}"/>
              </a:ext>
            </a:extLst>
          </p:cNvPr>
          <p:cNvSpPr txBox="1"/>
          <p:nvPr/>
        </p:nvSpPr>
        <p:spPr>
          <a:xfrm>
            <a:off x="0" y="6858000"/>
            <a:ext cx="6324600" cy="230832"/>
          </a:xfrm>
          <a:prstGeom prst="rect">
            <a:avLst/>
          </a:prstGeom>
          <a:noFill/>
        </p:spPr>
        <p:txBody>
          <a:bodyPr wrap="square" rtlCol="0">
            <a:spAutoFit/>
          </a:bodyPr>
          <a:lstStyle/>
          <a:p>
            <a:r>
              <a:rPr lang="en-IN" sz="900">
                <a:hlinkClick r:id="rId3" tooltip="https://www.peoplematters.in/article/performance-management/how-to-maintain-employee-performance-during-covid-19-26788"/>
              </a:rPr>
              <a:t>This Photo</a:t>
            </a:r>
            <a:r>
              <a:rPr lang="en-IN" sz="900"/>
              <a:t> by Unknown Author is licensed under </a:t>
            </a:r>
            <a:r>
              <a:rPr lang="en-IN" sz="900">
                <a:hlinkClick r:id="rId4" tooltip="https://creativecommons.org/licenses/by-nc-sa/3.0/"/>
              </a:rPr>
              <a:t>CC BY-SA-NC</a:t>
            </a:r>
            <a:endParaRPr lang="en-IN" sz="900"/>
          </a:p>
        </p:txBody>
      </p:sp>
      <p:sp>
        <p:nvSpPr>
          <p:cNvPr id="6" name="TextBox 5">
            <a:extLst>
              <a:ext uri="{FF2B5EF4-FFF2-40B4-BE49-F238E27FC236}">
                <a16:creationId xmlns:a16="http://schemas.microsoft.com/office/drawing/2014/main" id="{2C928998-4C38-F3B4-5B5B-A67A3897E548}"/>
              </a:ext>
            </a:extLst>
          </p:cNvPr>
          <p:cNvSpPr txBox="1"/>
          <p:nvPr/>
        </p:nvSpPr>
        <p:spPr>
          <a:xfrm>
            <a:off x="1219200" y="2362200"/>
            <a:ext cx="6172200" cy="2308324"/>
          </a:xfrm>
          <a:prstGeom prst="rect">
            <a:avLst/>
          </a:prstGeom>
          <a:noFill/>
        </p:spPr>
        <p:txBody>
          <a:bodyPr wrap="square" rtlCol="0">
            <a:spAutoFit/>
          </a:bodyPr>
          <a:lstStyle/>
          <a:p>
            <a:pPr marL="285750" indent="-285750">
              <a:buFont typeface="Arial" panose="020B0604020202020204" pitchFamily="34" charset="0"/>
              <a:buChar char="•"/>
            </a:pPr>
            <a:r>
              <a:rPr lang="en-IN" dirty="0"/>
              <a:t>First employee dataset was downloaded from the edunet dash board from my portal</a:t>
            </a:r>
          </a:p>
          <a:p>
            <a:pPr marL="285750" indent="-285750">
              <a:buFont typeface="Arial" panose="020B0604020202020204" pitchFamily="34" charset="0"/>
              <a:buChar char="•"/>
            </a:pPr>
            <a:r>
              <a:rPr lang="en-IN" dirty="0"/>
              <a:t>Then there were 26 features listed</a:t>
            </a:r>
          </a:p>
          <a:p>
            <a:pPr marL="285750" indent="-285750">
              <a:buFont typeface="Arial" panose="020B0604020202020204" pitchFamily="34" charset="0"/>
              <a:buChar char="•"/>
            </a:pPr>
            <a:r>
              <a:rPr lang="en-IN" dirty="0"/>
              <a:t>Only 9 features were considered.</a:t>
            </a:r>
          </a:p>
          <a:p>
            <a:pPr marL="285750" indent="-285750">
              <a:buFont typeface="Arial" panose="020B0604020202020204" pitchFamily="34" charset="0"/>
              <a:buChar char="•"/>
            </a:pPr>
            <a:r>
              <a:rPr lang="en-IN" dirty="0"/>
              <a:t>Those 9 features were employee id, their first name, last name, business unit, employee status, type &amp; classification, gender, their performance score and ratings. </a:t>
            </a:r>
          </a:p>
          <a:p>
            <a:pPr marL="285750" indent="-285750">
              <a:buFont typeface="Arial" panose="020B0604020202020204" pitchFamily="34" charset="0"/>
              <a:buChar char="•"/>
            </a:pPr>
            <a:r>
              <a:rPr lang="en-IN" dirty="0"/>
              <a:t>Pivot table was majorly used in my project.</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597617" y="3951611"/>
            <a:ext cx="2143125" cy="2686048"/>
          </a:xfrm>
          <a:prstGeom prst="rect">
            <a:avLst/>
          </a:prstGeom>
        </p:spPr>
      </p:pic>
      <p:sp>
        <p:nvSpPr>
          <p:cNvPr id="7" name="object 7"/>
          <p:cNvSpPr txBox="1">
            <a:spLocks noGrp="1"/>
          </p:cNvSpPr>
          <p:nvPr>
            <p:ph type="title"/>
          </p:nvPr>
        </p:nvSpPr>
        <p:spPr>
          <a:xfrm>
            <a:off x="1219200" y="948554"/>
            <a:ext cx="8480425" cy="670696"/>
          </a:xfrm>
          <a:prstGeom prst="rect">
            <a:avLst/>
          </a:prstGeom>
        </p:spPr>
        <p:txBody>
          <a:bodyPr vert="horz" wrap="square" lIns="0" tIns="16510" rIns="0" bIns="0" rtlCol="0">
            <a:spAutoFit/>
          </a:bodyPr>
          <a:lstStyle/>
          <a:p>
            <a:pPr marL="12700">
              <a:lnSpc>
                <a:spcPct val="100000"/>
              </a:lnSpc>
              <a:spcBef>
                <a:spcPts val="130"/>
              </a:spcBef>
            </a:pPr>
            <a:r>
              <a:rPr sz="4250" b="1" u="sng" spc="15" dirty="0"/>
              <a:t>THE</a:t>
            </a:r>
            <a:r>
              <a:rPr sz="4250" b="1" u="sng" spc="20" dirty="0"/>
              <a:t> </a:t>
            </a:r>
            <a:r>
              <a:rPr lang="en-US" sz="4250" b="1" u="sng" spc="20" dirty="0"/>
              <a:t>"</a:t>
            </a:r>
            <a:r>
              <a:rPr sz="4250" b="1" u="sng" spc="10" dirty="0"/>
              <a:t>WOW</a:t>
            </a:r>
            <a:r>
              <a:rPr lang="en-US" sz="4250" b="1" u="sng" spc="10" dirty="0"/>
              <a:t>"</a:t>
            </a:r>
            <a:r>
              <a:rPr sz="4250" b="1" u="sng" spc="85" dirty="0"/>
              <a:t> </a:t>
            </a:r>
            <a:r>
              <a:rPr sz="4250" b="1" u="sng" spc="10" dirty="0"/>
              <a:t>IN</a:t>
            </a:r>
            <a:r>
              <a:rPr sz="4250" b="1" u="sng" spc="-5" dirty="0"/>
              <a:t> </a:t>
            </a:r>
            <a:r>
              <a:rPr sz="4250" b="1" u="sng" spc="15" dirty="0"/>
              <a:t>OUR</a:t>
            </a:r>
            <a:r>
              <a:rPr sz="4250" b="1" u="sng" spc="-10" dirty="0"/>
              <a:t> </a:t>
            </a:r>
            <a:r>
              <a:rPr sz="4250" b="1" u="sng" spc="20" dirty="0"/>
              <a:t>SOLUTION</a:t>
            </a:r>
            <a:endParaRPr sz="4250" b="1" u="sng"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1" name="TextBox 10">
            <a:extLst>
              <a:ext uri="{FF2B5EF4-FFF2-40B4-BE49-F238E27FC236}">
                <a16:creationId xmlns:a16="http://schemas.microsoft.com/office/drawing/2014/main" id="{4B732323-945F-8123-7859-A1F4B4C8F78A}"/>
              </a:ext>
            </a:extLst>
          </p:cNvPr>
          <p:cNvSpPr txBox="1"/>
          <p:nvPr/>
        </p:nvSpPr>
        <p:spPr>
          <a:xfrm>
            <a:off x="1219200" y="2185266"/>
            <a:ext cx="6629400" cy="1477328"/>
          </a:xfrm>
          <a:prstGeom prst="rect">
            <a:avLst/>
          </a:prstGeom>
          <a:noFill/>
        </p:spPr>
        <p:txBody>
          <a:bodyPr wrap="square" rtlCol="0">
            <a:spAutoFit/>
          </a:bodyPr>
          <a:lstStyle/>
          <a:p>
            <a:pPr marL="285750" indent="-285750">
              <a:buFont typeface="Wingdings" panose="05000000000000000000" pitchFamily="2" charset="2"/>
              <a:buChar char="Ø"/>
            </a:pPr>
            <a:r>
              <a:rPr lang="en-IN" dirty="0"/>
              <a:t>With the help of employee rating , performance level of an employee was calculated by using the formula  </a:t>
            </a:r>
            <a:r>
              <a:rPr lang="en-US" dirty="0"/>
              <a:t>=IFS(Z8&gt;=5,"VERY HIGH",Z8&gt;=4,"HIGH",Z8&gt;=3,"MED",TRUE,"LOW")</a:t>
            </a:r>
          </a:p>
          <a:p>
            <a:pPr marL="285750" indent="-285750">
              <a:buFont typeface="Wingdings" panose="05000000000000000000" pitchFamily="2" charset="2"/>
              <a:buChar char="Ø"/>
            </a:pPr>
            <a:r>
              <a:rPr lang="en-US" dirty="0"/>
              <a:t>This was really “WOW” which makes work easier</a:t>
            </a:r>
          </a:p>
          <a:p>
            <a:endParaRPr lang="en-IN" dirty="0"/>
          </a:p>
        </p:txBody>
      </p:sp>
    </p:spTree>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338</TotalTime>
  <Words>701</Words>
  <Application>Microsoft Office PowerPoint</Application>
  <PresentationFormat>Widescreen</PresentationFormat>
  <Paragraphs>159</Paragraphs>
  <Slides>15</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Calibri Light</vt:lpstr>
      <vt:lpstr>Times New Roman</vt:lpstr>
      <vt:lpstr>Trebuchet MS</vt:lpstr>
      <vt:lpstr>Wingdings</vt:lpstr>
      <vt:lpstr>Retrospect</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PowerPoint Presentation</vt:lpstr>
      <vt:lpstr>Conclusion</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Sreesha Giribabu</cp:lastModifiedBy>
  <cp:revision>18</cp:revision>
  <dcterms:created xsi:type="dcterms:W3CDTF">2024-03-29T15:07:22Z</dcterms:created>
  <dcterms:modified xsi:type="dcterms:W3CDTF">2024-08-30T18:06:08Z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