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8" r:id="rId2"/>
    <p:sldId id="259" r:id="rId3"/>
    <p:sldId id="260" r:id="rId4"/>
    <p:sldId id="261" r:id="rId5"/>
    <p:sldId id="262" r:id="rId6"/>
    <p:sldId id="263" r:id="rId7"/>
    <p:sldId id="264" r:id="rId8"/>
    <p:sldId id="272" r:id="rId9"/>
    <p:sldId id="271" r:id="rId10"/>
    <p:sldId id="267" r:id="rId11"/>
    <p:sldId id="268" r:id="rId12"/>
    <p:sldId id="269" r:id="rId13"/>
    <p:sldId id="270" r:id="rId14"/>
    <p:sldId id="265"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5" d="100"/>
          <a:sy n="75" d="100"/>
        </p:scale>
        <p:origin x="3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5391296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128850341"/>
      </p:ext>
    </p:extLst>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athworks/thingspeak-arduino" TargetMode="External"/><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7" name="Rectangle 96">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8" name="Rectangle 97">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descr="Boxes on conveyor belt&#10;&#10;Description automatically generated">
            <a:extLst>
              <a:ext uri="{FF2B5EF4-FFF2-40B4-BE49-F238E27FC236}">
                <a16:creationId xmlns:a16="http://schemas.microsoft.com/office/drawing/2014/main" id="{D4E88709-45A4-3F54-0690-449FF865A1B9}"/>
              </a:ext>
            </a:extLst>
          </p:cNvPr>
          <p:cNvPicPr>
            <a:picLocks noChangeAspect="1"/>
          </p:cNvPicPr>
          <p:nvPr/>
        </p:nvPicPr>
        <p:blipFill rotWithShape="1">
          <a:blip r:embed="rId2">
            <a:alphaModFix amt="70000"/>
          </a:blip>
          <a:srcRect l="5" r="1" b="1"/>
          <a:stretch/>
        </p:blipFill>
        <p:spPr>
          <a:xfrm>
            <a:off x="20" y="10"/>
            <a:ext cx="12188932" cy="6856614"/>
          </a:xfrm>
          <a:prstGeom prst="rect">
            <a:avLst/>
          </a:prstGeom>
        </p:spPr>
      </p:pic>
      <p:grpSp>
        <p:nvGrpSpPr>
          <p:cNvPr id="100"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01"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02" name="Freeform: Shape 101">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03" name="Freeform: Shape 102">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04" name="Freeform: Shape 103">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05" name="Freeform: Shape 104">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08" name="Freeform: Shape 107">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9"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110"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111" name="Freeform: Shape 110">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113"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88" name="Freeform: Shape 87">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91" name="Freeform: Shape 90">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92" name="Freeform: Shape 91">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114" name="Freeform: Shape 113">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115" name="Freeform: Shape 114">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83" name="Freeform: Shape 8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84" name="Freeform: Shape 8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3009BF6F-D6EC-842C-9074-03F1AF5BD1D5}"/>
              </a:ext>
            </a:extLst>
          </p:cNvPr>
          <p:cNvSpPr>
            <a:spLocks noGrp="1"/>
          </p:cNvSpPr>
          <p:nvPr>
            <p:ph type="ctrTitle"/>
          </p:nvPr>
        </p:nvSpPr>
        <p:spPr>
          <a:xfrm>
            <a:off x="994404" y="731041"/>
            <a:ext cx="10191942" cy="4658792"/>
          </a:xfrm>
        </p:spPr>
        <p:txBody>
          <a:bodyPr>
            <a:normAutofit/>
          </a:bodyPr>
          <a:lstStyle/>
          <a:p>
            <a:r>
              <a:rPr lang="en-US" sz="6100" b="1" dirty="0">
                <a:solidFill>
                  <a:srgbClr val="FFFFFF"/>
                </a:solidFill>
              </a:rPr>
              <a:t>IoT Based on Color Sorting Machine using ESP8266 and Thing speak</a:t>
            </a:r>
            <a:endParaRPr lang="en-US" sz="6100" dirty="0">
              <a:solidFill>
                <a:srgbClr val="FFFFFF"/>
              </a:solidFill>
            </a:endParaRPr>
          </a:p>
          <a:p>
            <a:endParaRPr lang="en-US" sz="6100" dirty="0">
              <a:solidFill>
                <a:srgbClr val="FFFFFF"/>
              </a:solidFill>
            </a:endParaRPr>
          </a:p>
        </p:txBody>
      </p:sp>
      <p:grpSp>
        <p:nvGrpSpPr>
          <p:cNvPr id="94"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95" name="Straight Connector 94">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96" name="Straight Connector 95">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80693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8D90EF3-07B8-3B78-1EE3-45B91A9DA926}"/>
              </a:ext>
            </a:extLst>
          </p:cNvPr>
          <p:cNvSpPr>
            <a:spLocks noGrp="1"/>
          </p:cNvSpPr>
          <p:nvPr>
            <p:ph type="subTitle" idx="1"/>
          </p:nvPr>
        </p:nvSpPr>
        <p:spPr>
          <a:xfrm>
            <a:off x="70557" y="144817"/>
            <a:ext cx="12036776" cy="6651095"/>
          </a:xfrm>
        </p:spPr>
        <p:txBody>
          <a:bodyPr vert="horz" lIns="91440" tIns="45720" rIns="91440" bIns="45720" rtlCol="0" anchor="t">
            <a:normAutofit fontScale="25000" lnSpcReduction="20000"/>
          </a:bodyPr>
          <a:lstStyle/>
          <a:p>
            <a:pPr algn="l"/>
            <a:r>
              <a:rPr lang="en-US" dirty="0">
                <a:cs typeface="Arial"/>
              </a:rPr>
              <a:t>i</a:t>
            </a:r>
            <a:r>
              <a:rPr lang="en-US" sz="4000" dirty="0">
                <a:cs typeface="Arial"/>
              </a:rPr>
              <a:t>nt CLOSE_ANGLE = 30;  // The closing angle of the servo motor arm </a:t>
            </a:r>
            <a:endParaRPr lang="en-US" sz="4000">
              <a:ea typeface="+mn-lt"/>
              <a:cs typeface="+mn-lt"/>
            </a:endParaRPr>
          </a:p>
          <a:p>
            <a:pPr algn="l"/>
            <a:r>
              <a:rPr lang="en-US" sz="4000" dirty="0">
                <a:cs typeface="Arial"/>
              </a:rPr>
              <a:t>int OPEN_ANGLE = 10;  // The opening angle of the servo motor arm </a:t>
            </a:r>
            <a:endParaRPr lang="en-US" sz="4000">
              <a:ea typeface="+mn-lt"/>
              <a:cs typeface="+mn-lt"/>
            </a:endParaRPr>
          </a:p>
          <a:p>
            <a:pPr algn="l"/>
            <a:r>
              <a:rPr lang="en-US" sz="4000" dirty="0">
                <a:cs typeface="Arial"/>
              </a:rPr>
              <a:t>void setup()   </a:t>
            </a:r>
            <a:endParaRPr lang="en-US" sz="4000">
              <a:ea typeface="+mn-lt"/>
              <a:cs typeface="+mn-lt"/>
            </a:endParaRPr>
          </a:p>
          <a:p>
            <a:pPr algn="l"/>
            <a:r>
              <a:rPr lang="en-US" sz="4000" dirty="0">
                <a:cs typeface="Arial"/>
              </a:rPr>
              <a:t>{  </a:t>
            </a:r>
            <a:endParaRPr lang="en-US" sz="4000">
              <a:ea typeface="+mn-lt"/>
              <a:cs typeface="+mn-lt"/>
            </a:endParaRPr>
          </a:p>
          <a:p>
            <a:pPr algn="l"/>
            <a:r>
              <a:rPr lang="en-US" sz="4000" dirty="0">
                <a:cs typeface="Arial"/>
              </a:rPr>
              <a:t>  </a:t>
            </a:r>
            <a:r>
              <a:rPr lang="en-US" sz="4000" dirty="0" err="1">
                <a:cs typeface="Arial"/>
              </a:rPr>
              <a:t>Serial.begin</a:t>
            </a:r>
            <a:r>
              <a:rPr lang="en-US" sz="4000" dirty="0">
                <a:cs typeface="Arial"/>
              </a:rPr>
              <a:t>(9600); </a:t>
            </a:r>
            <a:endParaRPr lang="en-US" sz="4000">
              <a:ea typeface="+mn-lt"/>
              <a:cs typeface="+mn-lt"/>
            </a:endParaRPr>
          </a:p>
          <a:p>
            <a:pPr algn="l"/>
            <a:r>
              <a:rPr lang="en-US" sz="4000" dirty="0">
                <a:cs typeface="Arial"/>
              </a:rPr>
              <a:t>  </a:t>
            </a:r>
            <a:r>
              <a:rPr lang="en-US" sz="4000" dirty="0" err="1">
                <a:cs typeface="Arial"/>
              </a:rPr>
              <a:t>pinMode</a:t>
            </a:r>
            <a:r>
              <a:rPr lang="en-US" sz="4000" dirty="0">
                <a:cs typeface="Arial"/>
              </a:rPr>
              <a:t>(s0, OUTPUT);  </a:t>
            </a:r>
            <a:endParaRPr lang="en-US" sz="4000">
              <a:ea typeface="+mn-lt"/>
              <a:cs typeface="+mn-lt"/>
            </a:endParaRPr>
          </a:p>
          <a:p>
            <a:pPr algn="l"/>
            <a:r>
              <a:rPr lang="en-US" sz="4000" dirty="0">
                <a:cs typeface="Arial"/>
              </a:rPr>
              <a:t>  </a:t>
            </a:r>
            <a:r>
              <a:rPr lang="en-US" sz="4000" dirty="0" err="1">
                <a:cs typeface="Arial"/>
              </a:rPr>
              <a:t>pinMode</a:t>
            </a:r>
            <a:r>
              <a:rPr lang="en-US" sz="4000" dirty="0">
                <a:cs typeface="Arial"/>
              </a:rPr>
              <a:t>(s1, OUTPUT);  </a:t>
            </a:r>
            <a:endParaRPr lang="en-US" sz="4000">
              <a:ea typeface="+mn-lt"/>
              <a:cs typeface="+mn-lt"/>
            </a:endParaRPr>
          </a:p>
          <a:p>
            <a:pPr algn="l"/>
            <a:r>
              <a:rPr lang="en-US" sz="4000" dirty="0">
                <a:cs typeface="Arial"/>
              </a:rPr>
              <a:t>  </a:t>
            </a:r>
            <a:r>
              <a:rPr lang="en-US" sz="4000" dirty="0" err="1">
                <a:cs typeface="Arial"/>
              </a:rPr>
              <a:t>pinMode</a:t>
            </a:r>
            <a:r>
              <a:rPr lang="en-US" sz="4000" dirty="0">
                <a:cs typeface="Arial"/>
              </a:rPr>
              <a:t>(s2, OUTPUT);  </a:t>
            </a:r>
            <a:endParaRPr lang="en-US" sz="4000">
              <a:ea typeface="+mn-lt"/>
              <a:cs typeface="+mn-lt"/>
            </a:endParaRPr>
          </a:p>
          <a:p>
            <a:pPr algn="l"/>
            <a:r>
              <a:rPr lang="en-US" sz="4000" dirty="0">
                <a:cs typeface="Arial"/>
              </a:rPr>
              <a:t>  </a:t>
            </a:r>
            <a:r>
              <a:rPr lang="en-US" sz="4000" dirty="0" err="1">
                <a:cs typeface="Arial"/>
              </a:rPr>
              <a:t>pinMode</a:t>
            </a:r>
            <a:r>
              <a:rPr lang="en-US" sz="4000" dirty="0">
                <a:cs typeface="Arial"/>
              </a:rPr>
              <a:t>(s3, OUTPUT);  </a:t>
            </a:r>
            <a:endParaRPr lang="en-US" sz="4000">
              <a:ea typeface="+mn-lt"/>
              <a:cs typeface="+mn-lt"/>
            </a:endParaRPr>
          </a:p>
          <a:p>
            <a:pPr algn="l"/>
            <a:r>
              <a:rPr lang="en-US" sz="4000" dirty="0">
                <a:cs typeface="Arial"/>
              </a:rPr>
              <a:t>  </a:t>
            </a:r>
            <a:r>
              <a:rPr lang="en-US" sz="4000" dirty="0" err="1">
                <a:cs typeface="Arial"/>
              </a:rPr>
              <a:t>pinMode</a:t>
            </a:r>
            <a:r>
              <a:rPr lang="en-US" sz="4000" dirty="0">
                <a:cs typeface="Arial"/>
              </a:rPr>
              <a:t>(out, INPUT);  </a:t>
            </a:r>
            <a:endParaRPr lang="en-US" sz="4000">
              <a:ea typeface="+mn-lt"/>
              <a:cs typeface="+mn-lt"/>
            </a:endParaRPr>
          </a:p>
          <a:p>
            <a:pPr algn="l"/>
            <a:r>
              <a:rPr lang="en-US" sz="4000" dirty="0">
                <a:cs typeface="Arial"/>
              </a:rPr>
              <a:t>  </a:t>
            </a:r>
            <a:r>
              <a:rPr lang="en-US" sz="4000" dirty="0" err="1">
                <a:cs typeface="Arial"/>
              </a:rPr>
              <a:t>digitalWrite</a:t>
            </a:r>
            <a:r>
              <a:rPr lang="en-US" sz="4000" dirty="0">
                <a:cs typeface="Arial"/>
              </a:rPr>
              <a:t>(s0, HIGH);  </a:t>
            </a:r>
            <a:endParaRPr lang="en-US" sz="4000">
              <a:ea typeface="+mn-lt"/>
              <a:cs typeface="+mn-lt"/>
            </a:endParaRPr>
          </a:p>
          <a:p>
            <a:pPr algn="l"/>
            <a:r>
              <a:rPr lang="en-US" sz="4000" dirty="0">
                <a:cs typeface="Arial"/>
              </a:rPr>
              <a:t>  </a:t>
            </a:r>
            <a:r>
              <a:rPr lang="en-US" sz="4000" dirty="0" err="1">
                <a:cs typeface="Arial"/>
              </a:rPr>
              <a:t>digitalWrite</a:t>
            </a:r>
            <a:r>
              <a:rPr lang="en-US" sz="4000" dirty="0">
                <a:cs typeface="Arial"/>
              </a:rPr>
              <a:t>(s1, HIGH);  </a:t>
            </a:r>
            <a:endParaRPr lang="en-US" sz="4000">
              <a:ea typeface="+mn-lt"/>
              <a:cs typeface="+mn-lt"/>
            </a:endParaRPr>
          </a:p>
          <a:p>
            <a:pPr algn="l"/>
            <a:r>
              <a:rPr lang="en-US" sz="4000" dirty="0">
                <a:cs typeface="Arial"/>
              </a:rPr>
              <a:t>  </a:t>
            </a:r>
            <a:r>
              <a:rPr lang="en-US" sz="4000" dirty="0" err="1">
                <a:cs typeface="Arial"/>
              </a:rPr>
              <a:t>pickServo.attach</a:t>
            </a:r>
            <a:r>
              <a:rPr lang="en-US" sz="4000" dirty="0">
                <a:cs typeface="Arial"/>
              </a:rPr>
              <a:t>(D2); </a:t>
            </a:r>
            <a:endParaRPr lang="en-US" sz="4000">
              <a:ea typeface="+mn-lt"/>
              <a:cs typeface="+mn-lt"/>
            </a:endParaRPr>
          </a:p>
          <a:p>
            <a:pPr algn="l"/>
            <a:r>
              <a:rPr lang="en-US" sz="4000" dirty="0">
                <a:cs typeface="Arial"/>
              </a:rPr>
              <a:t>  </a:t>
            </a:r>
            <a:r>
              <a:rPr lang="en-US" sz="4000" dirty="0" err="1">
                <a:cs typeface="Arial"/>
              </a:rPr>
              <a:t>dropServo.attach</a:t>
            </a:r>
            <a:r>
              <a:rPr lang="en-US" sz="4000" dirty="0">
                <a:cs typeface="Arial"/>
              </a:rPr>
              <a:t>(D3); </a:t>
            </a:r>
            <a:endParaRPr lang="en-US" sz="4000">
              <a:ea typeface="+mn-lt"/>
              <a:cs typeface="+mn-lt"/>
            </a:endParaRPr>
          </a:p>
          <a:p>
            <a:pPr algn="l"/>
            <a:r>
              <a:rPr lang="en-US" sz="4000" dirty="0">
                <a:cs typeface="Arial"/>
              </a:rPr>
              <a:t>  </a:t>
            </a:r>
            <a:r>
              <a:rPr lang="en-US" sz="4000" dirty="0" err="1">
                <a:cs typeface="Arial"/>
              </a:rPr>
              <a:t>pickServo.write</a:t>
            </a:r>
            <a:r>
              <a:rPr lang="en-US" sz="4000" dirty="0">
                <a:cs typeface="Arial"/>
              </a:rPr>
              <a:t>(30); </a:t>
            </a:r>
            <a:endParaRPr lang="en-US" sz="4000">
              <a:ea typeface="+mn-lt"/>
              <a:cs typeface="+mn-lt"/>
            </a:endParaRPr>
          </a:p>
          <a:p>
            <a:pPr algn="l"/>
            <a:r>
              <a:rPr lang="en-US" sz="4000" dirty="0">
                <a:cs typeface="Arial"/>
              </a:rPr>
              <a:t>  </a:t>
            </a:r>
            <a:r>
              <a:rPr lang="en-US" sz="4000" dirty="0" err="1">
                <a:cs typeface="Arial"/>
              </a:rPr>
              <a:t>dropServo.write</a:t>
            </a:r>
            <a:r>
              <a:rPr lang="en-US" sz="4000" dirty="0">
                <a:cs typeface="Arial"/>
              </a:rPr>
              <a:t>(73); </a:t>
            </a:r>
            <a:endParaRPr lang="en-US" sz="4000">
              <a:ea typeface="+mn-lt"/>
              <a:cs typeface="+mn-lt"/>
            </a:endParaRPr>
          </a:p>
          <a:p>
            <a:pPr algn="l"/>
            <a:r>
              <a:rPr lang="en-US" sz="4000" dirty="0">
                <a:cs typeface="Arial"/>
              </a:rPr>
              <a:t>  </a:t>
            </a:r>
            <a:r>
              <a:rPr lang="en-US" sz="4000" dirty="0" err="1">
                <a:cs typeface="Arial"/>
              </a:rPr>
              <a:t>ThingSpeak.begin</a:t>
            </a:r>
            <a:r>
              <a:rPr lang="en-US" sz="4000" dirty="0">
                <a:cs typeface="Arial"/>
              </a:rPr>
              <a:t>(client); </a:t>
            </a:r>
            <a:endParaRPr lang="en-US" sz="4000">
              <a:ea typeface="+mn-lt"/>
              <a:cs typeface="+mn-lt"/>
            </a:endParaRPr>
          </a:p>
          <a:p>
            <a:pPr algn="l"/>
            <a:r>
              <a:rPr lang="en-US" sz="4000" dirty="0">
                <a:cs typeface="Arial"/>
              </a:rPr>
              <a:t>  </a:t>
            </a:r>
            <a:r>
              <a:rPr lang="en-US" sz="4000" dirty="0" err="1">
                <a:cs typeface="Arial"/>
              </a:rPr>
              <a:t>Serial.println</a:t>
            </a:r>
            <a:r>
              <a:rPr lang="en-US" sz="4000" dirty="0">
                <a:cs typeface="Arial"/>
              </a:rPr>
              <a:t>("Connecting to "); </a:t>
            </a:r>
            <a:endParaRPr lang="en-US" sz="4000">
              <a:ea typeface="+mn-lt"/>
              <a:cs typeface="+mn-lt"/>
            </a:endParaRPr>
          </a:p>
          <a:p>
            <a:pPr algn="l"/>
            <a:r>
              <a:rPr lang="en-US" sz="4000" dirty="0">
                <a:cs typeface="Arial"/>
              </a:rPr>
              <a:t>  </a:t>
            </a:r>
            <a:r>
              <a:rPr lang="en-US" sz="4000" dirty="0" err="1">
                <a:cs typeface="Arial"/>
              </a:rPr>
              <a:t>Serial.println</a:t>
            </a:r>
            <a:r>
              <a:rPr lang="en-US" sz="4000" dirty="0">
                <a:cs typeface="Arial"/>
              </a:rPr>
              <a:t>(</a:t>
            </a:r>
            <a:r>
              <a:rPr lang="en-US" sz="4000" dirty="0" err="1">
                <a:cs typeface="Arial"/>
              </a:rPr>
              <a:t>ssid</a:t>
            </a:r>
            <a:r>
              <a:rPr lang="en-US" sz="4000" dirty="0">
                <a:cs typeface="Arial"/>
              </a:rPr>
              <a:t>); </a:t>
            </a:r>
            <a:endParaRPr lang="en-US" sz="4000">
              <a:ea typeface="+mn-lt"/>
              <a:cs typeface="+mn-lt"/>
            </a:endParaRPr>
          </a:p>
          <a:p>
            <a:pPr algn="l"/>
            <a:r>
              <a:rPr lang="en-US" sz="4000" dirty="0">
                <a:cs typeface="Arial"/>
              </a:rPr>
              <a:t>  </a:t>
            </a:r>
            <a:r>
              <a:rPr lang="en-US" sz="4000" err="1">
                <a:cs typeface="Arial"/>
              </a:rPr>
              <a:t>WiFi.begin</a:t>
            </a:r>
            <a:r>
              <a:rPr lang="en-US" sz="4000" dirty="0">
                <a:cs typeface="Arial"/>
              </a:rPr>
              <a:t>(</a:t>
            </a:r>
            <a:r>
              <a:rPr lang="en-US" sz="4000" err="1">
                <a:cs typeface="Arial"/>
              </a:rPr>
              <a:t>ssid</a:t>
            </a:r>
            <a:r>
              <a:rPr lang="en-US" sz="4000" dirty="0">
                <a:cs typeface="Arial"/>
              </a:rPr>
              <a:t>, pass); </a:t>
            </a:r>
            <a:endParaRPr lang="en-US" sz="4000">
              <a:ea typeface="+mn-lt"/>
              <a:cs typeface="+mn-lt"/>
            </a:endParaRPr>
          </a:p>
          <a:p>
            <a:pPr algn="l"/>
            <a:r>
              <a:rPr lang="en-US" sz="4000" dirty="0">
                <a:cs typeface="Arial"/>
              </a:rPr>
              <a:t>  while (</a:t>
            </a:r>
            <a:r>
              <a:rPr lang="en-US" sz="4000" err="1">
                <a:cs typeface="Arial"/>
              </a:rPr>
              <a:t>WiFi.status</a:t>
            </a:r>
            <a:r>
              <a:rPr lang="en-US" sz="4000" dirty="0">
                <a:cs typeface="Arial"/>
              </a:rPr>
              <a:t>() != WL_CONNECTED) </a:t>
            </a:r>
            <a:endParaRPr lang="en-US" sz="4000">
              <a:ea typeface="+mn-lt"/>
              <a:cs typeface="+mn-lt"/>
            </a:endParaRPr>
          </a:p>
          <a:p>
            <a:pPr algn="l"/>
            <a:r>
              <a:rPr lang="en-US" sz="4000" dirty="0">
                <a:cs typeface="Arial"/>
              </a:rPr>
              <a:t>     { </a:t>
            </a:r>
            <a:endParaRPr lang="en-US" sz="4000">
              <a:ea typeface="+mn-lt"/>
              <a:cs typeface="+mn-lt"/>
            </a:endParaRPr>
          </a:p>
          <a:p>
            <a:pPr algn="l"/>
            <a:r>
              <a:rPr lang="en-US" sz="4000" dirty="0">
                <a:cs typeface="Arial"/>
              </a:rPr>
              <a:t>            delay(550); </a:t>
            </a:r>
            <a:endParaRPr lang="en-US" sz="4000">
              <a:ea typeface="+mn-lt"/>
              <a:cs typeface="+mn-lt"/>
            </a:endParaRPr>
          </a:p>
          <a:p>
            <a:pPr algn="l"/>
            <a:r>
              <a:rPr lang="en-US" sz="4000" dirty="0">
                <a:cs typeface="Arial"/>
              </a:rPr>
              <a:t>            </a:t>
            </a:r>
            <a:r>
              <a:rPr lang="en-US" sz="4000" err="1">
                <a:cs typeface="Arial"/>
              </a:rPr>
              <a:t>Serial.print</a:t>
            </a:r>
            <a:r>
              <a:rPr lang="en-US" sz="4000" dirty="0">
                <a:cs typeface="Arial"/>
              </a:rPr>
              <a:t>("."); </a:t>
            </a:r>
            <a:endParaRPr lang="en-US" sz="4000">
              <a:ea typeface="+mn-lt"/>
              <a:cs typeface="+mn-lt"/>
            </a:endParaRPr>
          </a:p>
          <a:p>
            <a:pPr algn="l"/>
            <a:r>
              <a:rPr lang="en-US" sz="4000" dirty="0">
                <a:cs typeface="Arial"/>
              </a:rPr>
              <a:t>   </a:t>
            </a:r>
          </a:p>
        </p:txBody>
      </p:sp>
    </p:spTree>
    <p:extLst>
      <p:ext uri="{BB962C8B-B14F-4D97-AF65-F5344CB8AC3E}">
        <p14:creationId xmlns:p14="http://schemas.microsoft.com/office/powerpoint/2010/main" val="404969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FD8C6C-1123-871A-01F0-DB64204F4B78}"/>
              </a:ext>
            </a:extLst>
          </p:cNvPr>
          <p:cNvSpPr>
            <a:spLocks noGrp="1"/>
          </p:cNvSpPr>
          <p:nvPr>
            <p:ph type="subTitle" idx="1"/>
          </p:nvPr>
        </p:nvSpPr>
        <p:spPr>
          <a:xfrm>
            <a:off x="127001" y="116594"/>
            <a:ext cx="10540999" cy="6524094"/>
          </a:xfrm>
        </p:spPr>
        <p:txBody>
          <a:bodyPr vert="horz" lIns="91440" tIns="45720" rIns="91440" bIns="45720" rtlCol="0" anchor="t">
            <a:normAutofit fontScale="25000" lnSpcReduction="20000"/>
          </a:bodyPr>
          <a:lstStyle/>
          <a:p>
            <a:pPr algn="l"/>
            <a:r>
              <a:rPr lang="en-US" dirty="0">
                <a:ea typeface="+mn-lt"/>
                <a:cs typeface="+mn-lt"/>
              </a:rPr>
              <a:t> </a:t>
            </a:r>
            <a:r>
              <a:rPr lang="en-US" sz="3600" dirty="0">
                <a:ea typeface="+mn-lt"/>
                <a:cs typeface="+mn-lt"/>
              </a:rPr>
              <a:t> } </a:t>
            </a:r>
          </a:p>
          <a:p>
            <a:pPr algn="l"/>
            <a:r>
              <a:rPr lang="en-US" sz="3600" dirty="0">
                <a:ea typeface="+mn-lt"/>
                <a:cs typeface="+mn-lt"/>
              </a:rPr>
              <a:t>      </a:t>
            </a:r>
            <a:r>
              <a:rPr lang="en-US" sz="3600" dirty="0" err="1">
                <a:ea typeface="+mn-lt"/>
                <a:cs typeface="+mn-lt"/>
              </a:rPr>
              <a:t>Serial.println</a:t>
            </a:r>
            <a:r>
              <a:rPr lang="en-US" sz="3600" dirty="0">
                <a:ea typeface="+mn-lt"/>
                <a:cs typeface="+mn-lt"/>
              </a:rPr>
              <a:t>(""); </a:t>
            </a:r>
          </a:p>
          <a:p>
            <a:pPr algn="l"/>
            <a:r>
              <a:rPr lang="en-US" sz="3600" dirty="0">
                <a:ea typeface="+mn-lt"/>
                <a:cs typeface="+mn-lt"/>
              </a:rPr>
              <a:t>      </a:t>
            </a:r>
            <a:r>
              <a:rPr lang="en-US" sz="3600" dirty="0" err="1">
                <a:ea typeface="+mn-lt"/>
                <a:cs typeface="+mn-lt"/>
              </a:rPr>
              <a:t>Serial.println</a:t>
            </a:r>
            <a:r>
              <a:rPr lang="en-US" sz="3600" dirty="0">
                <a:ea typeface="+mn-lt"/>
                <a:cs typeface="+mn-lt"/>
              </a:rPr>
              <a:t>("</a:t>
            </a:r>
            <a:r>
              <a:rPr lang="en-US" sz="3600" dirty="0" err="1">
                <a:ea typeface="+mn-lt"/>
                <a:cs typeface="+mn-lt"/>
              </a:rPr>
              <a:t>WiFi</a:t>
            </a:r>
            <a:r>
              <a:rPr lang="en-US" sz="3600" dirty="0">
                <a:ea typeface="+mn-lt"/>
                <a:cs typeface="+mn-lt"/>
              </a:rPr>
              <a:t> connected"); </a:t>
            </a:r>
          </a:p>
          <a:p>
            <a:pPr algn="l"/>
            <a:r>
              <a:rPr lang="en-US" sz="3600" dirty="0">
                <a:ea typeface="+mn-lt"/>
                <a:cs typeface="+mn-lt"/>
              </a:rPr>
              <a:t>}  </a:t>
            </a:r>
          </a:p>
          <a:p>
            <a:pPr algn="l"/>
            <a:r>
              <a:rPr lang="en-US" sz="3600" dirty="0">
                <a:ea typeface="+mn-lt"/>
                <a:cs typeface="+mn-lt"/>
              </a:rPr>
              <a:t>void loop() </a:t>
            </a:r>
          </a:p>
          <a:p>
            <a:pPr algn="l"/>
            <a:r>
              <a:rPr lang="en-US" sz="3600" dirty="0">
                <a:ea typeface="+mn-lt"/>
                <a:cs typeface="+mn-lt"/>
              </a:rPr>
              <a:t>{  </a:t>
            </a:r>
          </a:p>
          <a:p>
            <a:pPr algn="l"/>
            <a:r>
              <a:rPr lang="en-US" sz="3600" dirty="0">
                <a:ea typeface="+mn-lt"/>
                <a:cs typeface="+mn-lt"/>
              </a:rPr>
              <a:t>  </a:t>
            </a:r>
            <a:r>
              <a:rPr lang="en-US" sz="3600" dirty="0" err="1">
                <a:ea typeface="+mn-lt"/>
                <a:cs typeface="+mn-lt"/>
              </a:rPr>
              <a:t>digitalWrite</a:t>
            </a:r>
            <a:r>
              <a:rPr lang="en-US" sz="3600" dirty="0">
                <a:ea typeface="+mn-lt"/>
                <a:cs typeface="+mn-lt"/>
              </a:rPr>
              <a:t>(s2, LOW);  </a:t>
            </a:r>
          </a:p>
          <a:p>
            <a:pPr algn="l"/>
            <a:r>
              <a:rPr lang="en-US" sz="3600" dirty="0">
                <a:ea typeface="+mn-lt"/>
                <a:cs typeface="+mn-lt"/>
              </a:rPr>
              <a:t>  </a:t>
            </a:r>
            <a:r>
              <a:rPr lang="en-US" sz="3600" dirty="0" err="1">
                <a:ea typeface="+mn-lt"/>
                <a:cs typeface="+mn-lt"/>
              </a:rPr>
              <a:t>digitalWrite</a:t>
            </a:r>
            <a:r>
              <a:rPr lang="en-US" sz="3600" dirty="0">
                <a:ea typeface="+mn-lt"/>
                <a:cs typeface="+mn-lt"/>
              </a:rPr>
              <a:t>(s3, LOW);  </a:t>
            </a:r>
          </a:p>
          <a:p>
            <a:pPr algn="l"/>
            <a:r>
              <a:rPr lang="en-US" sz="3600" dirty="0">
                <a:ea typeface="+mn-lt"/>
                <a:cs typeface="+mn-lt"/>
              </a:rPr>
              <a:t>  //count OUT, </a:t>
            </a:r>
            <a:r>
              <a:rPr lang="en-US" sz="3600" dirty="0" err="1">
                <a:ea typeface="+mn-lt"/>
                <a:cs typeface="+mn-lt"/>
              </a:rPr>
              <a:t>pRed</a:t>
            </a:r>
            <a:r>
              <a:rPr lang="en-US" sz="3600" dirty="0">
                <a:ea typeface="+mn-lt"/>
                <a:cs typeface="+mn-lt"/>
              </a:rPr>
              <a:t>, RED  </a:t>
            </a:r>
          </a:p>
          <a:p>
            <a:pPr algn="l"/>
            <a:r>
              <a:rPr lang="en-US" sz="3600" dirty="0">
                <a:ea typeface="+mn-lt"/>
                <a:cs typeface="+mn-lt"/>
              </a:rPr>
              <a:t>  red = </a:t>
            </a:r>
            <a:r>
              <a:rPr lang="en-US" sz="3600" dirty="0" err="1">
                <a:ea typeface="+mn-lt"/>
                <a:cs typeface="+mn-lt"/>
              </a:rPr>
              <a:t>pulseIn</a:t>
            </a:r>
            <a:r>
              <a:rPr lang="en-US" sz="3600" dirty="0">
                <a:ea typeface="+mn-lt"/>
                <a:cs typeface="+mn-lt"/>
              </a:rPr>
              <a:t>(out, </a:t>
            </a:r>
            <a:r>
              <a:rPr lang="en-US" sz="3600" dirty="0" err="1">
                <a:ea typeface="+mn-lt"/>
                <a:cs typeface="+mn-lt"/>
              </a:rPr>
              <a:t>digitalRead</a:t>
            </a:r>
            <a:r>
              <a:rPr lang="en-US" sz="3600" dirty="0">
                <a:ea typeface="+mn-lt"/>
                <a:cs typeface="+mn-lt"/>
              </a:rPr>
              <a:t>(out) == HIGH ? LOW : HIGH);  </a:t>
            </a:r>
          </a:p>
          <a:p>
            <a:pPr algn="l"/>
            <a:r>
              <a:rPr lang="en-US" sz="3600" dirty="0">
                <a:ea typeface="+mn-lt"/>
                <a:cs typeface="+mn-lt"/>
              </a:rPr>
              <a:t>  </a:t>
            </a:r>
            <a:r>
              <a:rPr lang="en-US" sz="3600" dirty="0" err="1">
                <a:ea typeface="+mn-lt"/>
                <a:cs typeface="+mn-lt"/>
              </a:rPr>
              <a:t>digitalWrite</a:t>
            </a:r>
            <a:r>
              <a:rPr lang="en-US" sz="3600" dirty="0">
                <a:ea typeface="+mn-lt"/>
                <a:cs typeface="+mn-lt"/>
              </a:rPr>
              <a:t>(s3, HIGH);  </a:t>
            </a:r>
          </a:p>
          <a:p>
            <a:pPr algn="l"/>
            <a:r>
              <a:rPr lang="en-US" sz="3600" dirty="0">
                <a:ea typeface="+mn-lt"/>
                <a:cs typeface="+mn-lt"/>
              </a:rPr>
              <a:t>  //count OUT, </a:t>
            </a:r>
            <a:r>
              <a:rPr lang="en-US" sz="3600" dirty="0" err="1">
                <a:ea typeface="+mn-lt"/>
                <a:cs typeface="+mn-lt"/>
              </a:rPr>
              <a:t>pBLUE</a:t>
            </a:r>
            <a:r>
              <a:rPr lang="en-US" sz="3600" dirty="0">
                <a:ea typeface="+mn-lt"/>
                <a:cs typeface="+mn-lt"/>
              </a:rPr>
              <a:t>, BLUE  </a:t>
            </a:r>
          </a:p>
          <a:p>
            <a:pPr algn="l"/>
            <a:r>
              <a:rPr lang="en-US" sz="3600" dirty="0">
                <a:ea typeface="+mn-lt"/>
                <a:cs typeface="+mn-lt"/>
              </a:rPr>
              <a:t>  blue = </a:t>
            </a:r>
            <a:r>
              <a:rPr lang="en-US" sz="3600" dirty="0" err="1">
                <a:ea typeface="+mn-lt"/>
                <a:cs typeface="+mn-lt"/>
              </a:rPr>
              <a:t>pulseIn</a:t>
            </a:r>
            <a:r>
              <a:rPr lang="en-US" sz="3600" dirty="0">
                <a:ea typeface="+mn-lt"/>
                <a:cs typeface="+mn-lt"/>
              </a:rPr>
              <a:t>(out, </a:t>
            </a:r>
            <a:r>
              <a:rPr lang="en-US" sz="3600" dirty="0" err="1">
                <a:ea typeface="+mn-lt"/>
                <a:cs typeface="+mn-lt"/>
              </a:rPr>
              <a:t>digitalRead</a:t>
            </a:r>
            <a:r>
              <a:rPr lang="en-US" sz="3600" dirty="0">
                <a:ea typeface="+mn-lt"/>
                <a:cs typeface="+mn-lt"/>
              </a:rPr>
              <a:t>(out) == HIGH ? LOW : HIGH);  </a:t>
            </a:r>
          </a:p>
          <a:p>
            <a:pPr algn="l"/>
            <a:r>
              <a:rPr lang="en-US" sz="3600" dirty="0">
                <a:ea typeface="+mn-lt"/>
                <a:cs typeface="+mn-lt"/>
              </a:rPr>
              <a:t>  </a:t>
            </a:r>
            <a:r>
              <a:rPr lang="en-US" sz="3600" dirty="0" err="1">
                <a:ea typeface="+mn-lt"/>
                <a:cs typeface="+mn-lt"/>
              </a:rPr>
              <a:t>digitalWrite</a:t>
            </a:r>
            <a:r>
              <a:rPr lang="en-US" sz="3600" dirty="0">
                <a:ea typeface="+mn-lt"/>
                <a:cs typeface="+mn-lt"/>
              </a:rPr>
              <a:t>(s2, HIGH);  </a:t>
            </a:r>
          </a:p>
          <a:p>
            <a:pPr algn="l"/>
            <a:r>
              <a:rPr lang="en-US" sz="3600" dirty="0">
                <a:ea typeface="+mn-lt"/>
                <a:cs typeface="+mn-lt"/>
              </a:rPr>
              <a:t>  //count OUT, </a:t>
            </a:r>
            <a:r>
              <a:rPr lang="en-US" sz="3600" dirty="0" err="1">
                <a:ea typeface="+mn-lt"/>
                <a:cs typeface="+mn-lt"/>
              </a:rPr>
              <a:t>pGreen</a:t>
            </a:r>
            <a:r>
              <a:rPr lang="en-US" sz="3600" dirty="0">
                <a:ea typeface="+mn-lt"/>
                <a:cs typeface="+mn-lt"/>
              </a:rPr>
              <a:t>, GREEN  </a:t>
            </a:r>
          </a:p>
          <a:p>
            <a:pPr algn="l"/>
            <a:r>
              <a:rPr lang="en-US" sz="3600" dirty="0">
                <a:ea typeface="+mn-lt"/>
                <a:cs typeface="+mn-lt"/>
              </a:rPr>
              <a:t>  green = </a:t>
            </a:r>
            <a:r>
              <a:rPr lang="en-US" sz="3600" dirty="0" err="1">
                <a:ea typeface="+mn-lt"/>
                <a:cs typeface="+mn-lt"/>
              </a:rPr>
              <a:t>pulseIn</a:t>
            </a:r>
            <a:r>
              <a:rPr lang="en-US" sz="3600" dirty="0">
                <a:ea typeface="+mn-lt"/>
                <a:cs typeface="+mn-lt"/>
              </a:rPr>
              <a:t>(out, </a:t>
            </a:r>
            <a:r>
              <a:rPr lang="en-US" sz="3600" dirty="0" err="1">
                <a:ea typeface="+mn-lt"/>
                <a:cs typeface="+mn-lt"/>
              </a:rPr>
              <a:t>digitalRead</a:t>
            </a:r>
            <a:r>
              <a:rPr lang="en-US" sz="3600" dirty="0">
                <a:ea typeface="+mn-lt"/>
                <a:cs typeface="+mn-lt"/>
              </a:rPr>
              <a:t>(out) == HIGH ? LOW : HIGH); </a:t>
            </a:r>
          </a:p>
          <a:p>
            <a:pPr algn="l"/>
            <a:r>
              <a:rPr lang="en-US" sz="3600" dirty="0">
                <a:ea typeface="+mn-lt"/>
                <a:cs typeface="+mn-lt"/>
              </a:rPr>
              <a:t>  </a:t>
            </a:r>
            <a:r>
              <a:rPr lang="en-US" sz="3600" dirty="0" err="1">
                <a:ea typeface="+mn-lt"/>
                <a:cs typeface="+mn-lt"/>
              </a:rPr>
              <a:t>Serial.print</a:t>
            </a:r>
            <a:r>
              <a:rPr lang="en-US" sz="3600" dirty="0">
                <a:ea typeface="+mn-lt"/>
                <a:cs typeface="+mn-lt"/>
              </a:rPr>
              <a:t>("R Intensity:");  </a:t>
            </a:r>
          </a:p>
          <a:p>
            <a:pPr algn="l"/>
            <a:r>
              <a:rPr lang="en-US" sz="3600" dirty="0">
                <a:ea typeface="+mn-lt"/>
                <a:cs typeface="+mn-lt"/>
              </a:rPr>
              <a:t>  </a:t>
            </a:r>
            <a:r>
              <a:rPr lang="en-US" sz="3600" dirty="0" err="1">
                <a:ea typeface="+mn-lt"/>
                <a:cs typeface="+mn-lt"/>
              </a:rPr>
              <a:t>Serial.print</a:t>
            </a:r>
            <a:r>
              <a:rPr lang="en-US" sz="3600" dirty="0">
                <a:ea typeface="+mn-lt"/>
                <a:cs typeface="+mn-lt"/>
              </a:rPr>
              <a:t>(red, DEC);  </a:t>
            </a:r>
          </a:p>
          <a:p>
            <a:pPr algn="l"/>
            <a:r>
              <a:rPr lang="en-US" sz="3600" dirty="0">
                <a:ea typeface="+mn-lt"/>
                <a:cs typeface="+mn-lt"/>
              </a:rPr>
              <a:t>  </a:t>
            </a:r>
            <a:r>
              <a:rPr lang="en-US" sz="3600" dirty="0" err="1">
                <a:ea typeface="+mn-lt"/>
                <a:cs typeface="+mn-lt"/>
              </a:rPr>
              <a:t>Serial.print</a:t>
            </a:r>
            <a:r>
              <a:rPr lang="en-US" sz="3600" dirty="0">
                <a:ea typeface="+mn-lt"/>
                <a:cs typeface="+mn-lt"/>
              </a:rPr>
              <a:t>(" G Intensity: ");  </a:t>
            </a:r>
          </a:p>
          <a:p>
            <a:pPr algn="l"/>
            <a:r>
              <a:rPr lang="en-US" sz="3600" dirty="0">
                <a:ea typeface="+mn-lt"/>
                <a:cs typeface="+mn-lt"/>
              </a:rPr>
              <a:t>  </a:t>
            </a:r>
            <a:r>
              <a:rPr lang="en-US" sz="3600" dirty="0" err="1">
                <a:ea typeface="+mn-lt"/>
                <a:cs typeface="+mn-lt"/>
              </a:rPr>
              <a:t>Serial.print</a:t>
            </a:r>
            <a:r>
              <a:rPr lang="en-US" sz="3600" dirty="0">
                <a:ea typeface="+mn-lt"/>
                <a:cs typeface="+mn-lt"/>
              </a:rPr>
              <a:t>(green, DEC);  </a:t>
            </a:r>
          </a:p>
          <a:p>
            <a:pPr algn="l"/>
            <a:r>
              <a:rPr lang="en-US" sz="3600" dirty="0">
                <a:ea typeface="+mn-lt"/>
                <a:cs typeface="+mn-lt"/>
              </a:rPr>
              <a:t>  </a:t>
            </a:r>
            <a:r>
              <a:rPr lang="en-US" sz="3600" dirty="0" err="1">
                <a:ea typeface="+mn-lt"/>
                <a:cs typeface="+mn-lt"/>
              </a:rPr>
              <a:t>Serial.print</a:t>
            </a:r>
            <a:r>
              <a:rPr lang="en-US" sz="3600" dirty="0">
                <a:ea typeface="+mn-lt"/>
                <a:cs typeface="+mn-lt"/>
              </a:rPr>
              <a:t>(" B Intensity : ");  </a:t>
            </a:r>
          </a:p>
          <a:p>
            <a:pPr algn="l"/>
            <a:r>
              <a:rPr lang="en-US" sz="3600" dirty="0">
                <a:ea typeface="+mn-lt"/>
                <a:cs typeface="+mn-lt"/>
              </a:rPr>
              <a:t>  </a:t>
            </a:r>
            <a:r>
              <a:rPr lang="en-US" sz="3600" dirty="0" err="1">
                <a:ea typeface="+mn-lt"/>
                <a:cs typeface="+mn-lt"/>
              </a:rPr>
              <a:t>Serial.print</a:t>
            </a:r>
            <a:r>
              <a:rPr lang="en-US" sz="3600" dirty="0">
                <a:ea typeface="+mn-lt"/>
                <a:cs typeface="+mn-lt"/>
              </a:rPr>
              <a:t>(blue, DEC);  </a:t>
            </a:r>
          </a:p>
          <a:p>
            <a:pPr algn="l"/>
            <a:r>
              <a:rPr lang="en-US" sz="3600" dirty="0">
                <a:ea typeface="+mn-lt"/>
                <a:cs typeface="+mn-lt"/>
              </a:rPr>
              <a:t>  if(red&lt;39 &amp; red&gt;29 &amp; green&lt;93 &amp; green&gt;83 &amp;blue&lt;78 &amp; blue&gt;69){ </a:t>
            </a:r>
          </a:p>
          <a:p>
            <a:pPr algn="l"/>
            <a:r>
              <a:rPr lang="en-US" sz="3600" dirty="0">
                <a:ea typeface="+mn-lt"/>
                <a:cs typeface="+mn-lt"/>
              </a:rPr>
              <a:t>    </a:t>
            </a:r>
            <a:r>
              <a:rPr lang="en-US" sz="3600" dirty="0" err="1">
                <a:ea typeface="+mn-lt"/>
                <a:cs typeface="+mn-lt"/>
              </a:rPr>
              <a:t>dropServo.write</a:t>
            </a:r>
            <a:r>
              <a:rPr lang="en-US" sz="3600" dirty="0">
                <a:ea typeface="+mn-lt"/>
                <a:cs typeface="+mn-lt"/>
              </a:rPr>
              <a:t>(73); </a:t>
            </a:r>
          </a:p>
          <a:p>
            <a:pPr algn="l"/>
            <a:r>
              <a:rPr lang="en-US" sz="3600" dirty="0">
                <a:ea typeface="+mn-lt"/>
                <a:cs typeface="+mn-lt"/>
              </a:rPr>
              <a:t>    delay(700); </a:t>
            </a:r>
          </a:p>
          <a:p>
            <a:pPr algn="l"/>
            <a:endParaRPr lang="en-US" sz="3600" dirty="0">
              <a:cs typeface="Arial"/>
            </a:endParaRPr>
          </a:p>
        </p:txBody>
      </p:sp>
    </p:spTree>
    <p:extLst>
      <p:ext uri="{BB962C8B-B14F-4D97-AF65-F5344CB8AC3E}">
        <p14:creationId xmlns:p14="http://schemas.microsoft.com/office/powerpoint/2010/main" val="401949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811374D-08B4-F9F8-DCE2-2070A2C17901}"/>
              </a:ext>
            </a:extLst>
          </p:cNvPr>
          <p:cNvSpPr>
            <a:spLocks noGrp="1"/>
          </p:cNvSpPr>
          <p:nvPr>
            <p:ph type="subTitle" idx="1"/>
          </p:nvPr>
        </p:nvSpPr>
        <p:spPr>
          <a:xfrm>
            <a:off x="42334" y="88372"/>
            <a:ext cx="11952110" cy="6552316"/>
          </a:xfrm>
        </p:spPr>
        <p:txBody>
          <a:bodyPr vert="horz" lIns="91440" tIns="45720" rIns="91440" bIns="45720" rtlCol="0" anchor="t">
            <a:normAutofit fontScale="25000" lnSpcReduction="20000"/>
          </a:bodyPr>
          <a:lstStyle/>
          <a:p>
            <a:pPr algn="l"/>
            <a:r>
              <a:rPr lang="en-US" dirty="0">
                <a:cs typeface="Arial"/>
              </a:rPr>
              <a:t> </a:t>
            </a:r>
            <a:r>
              <a:rPr lang="en-US" sz="4400" dirty="0">
                <a:cs typeface="Arial"/>
              </a:rPr>
              <a:t>   </a:t>
            </a:r>
            <a:r>
              <a:rPr lang="en-US" sz="4400" dirty="0" err="1">
                <a:cs typeface="Arial"/>
              </a:rPr>
              <a:t>redcolor</a:t>
            </a:r>
            <a:r>
              <a:rPr lang="en-US" sz="4400" dirty="0">
                <a:cs typeface="Arial"/>
              </a:rPr>
              <a:t>++; </a:t>
            </a:r>
            <a:endParaRPr lang="en-US" sz="4400">
              <a:ea typeface="+mn-lt"/>
              <a:cs typeface="+mn-lt"/>
            </a:endParaRPr>
          </a:p>
          <a:p>
            <a:pPr algn="l"/>
            <a:r>
              <a:rPr lang="en-US" sz="4400" dirty="0">
                <a:cs typeface="Arial"/>
              </a:rPr>
              <a:t>    </a:t>
            </a:r>
            <a:r>
              <a:rPr lang="en-US" sz="4400" dirty="0" err="1">
                <a:cs typeface="Arial"/>
              </a:rPr>
              <a:t>Serial.print</a:t>
            </a:r>
            <a:r>
              <a:rPr lang="en-US" sz="4400" dirty="0">
                <a:cs typeface="Arial"/>
              </a:rPr>
              <a:t>("Red"); </a:t>
            </a:r>
            <a:endParaRPr lang="en-US" sz="4400">
              <a:ea typeface="+mn-lt"/>
              <a:cs typeface="+mn-lt"/>
            </a:endParaRPr>
          </a:p>
          <a:p>
            <a:pPr algn="l"/>
            <a:r>
              <a:rPr lang="en-US" sz="4400" dirty="0">
                <a:cs typeface="Arial"/>
              </a:rPr>
              <a:t>    open1(); </a:t>
            </a:r>
            <a:endParaRPr lang="en-US" sz="4400">
              <a:ea typeface="+mn-lt"/>
              <a:cs typeface="+mn-lt"/>
            </a:endParaRPr>
          </a:p>
          <a:p>
            <a:pPr algn="l"/>
            <a:r>
              <a:rPr lang="en-US" sz="4400" dirty="0">
                <a:cs typeface="Arial"/>
              </a:rPr>
              <a:t>    delay(200); </a:t>
            </a:r>
            <a:endParaRPr lang="en-US" sz="4400">
              <a:ea typeface="+mn-lt"/>
              <a:cs typeface="+mn-lt"/>
            </a:endParaRPr>
          </a:p>
          <a:p>
            <a:pPr algn="l"/>
            <a:r>
              <a:rPr lang="en-US" sz="4400" dirty="0">
                <a:cs typeface="Arial"/>
              </a:rPr>
              <a:t>    close1(); </a:t>
            </a:r>
            <a:endParaRPr lang="en-US" sz="4400">
              <a:ea typeface="+mn-lt"/>
              <a:cs typeface="+mn-lt"/>
            </a:endParaRPr>
          </a:p>
          <a:p>
            <a:pPr algn="l"/>
            <a:r>
              <a:rPr lang="en-US" sz="4400" dirty="0">
                <a:cs typeface="Arial"/>
              </a:rPr>
              <a:t>    </a:t>
            </a:r>
            <a:r>
              <a:rPr lang="en-US" sz="4400" dirty="0" err="1">
                <a:cs typeface="Arial"/>
              </a:rPr>
              <a:t>ThingSpeak.writeField</a:t>
            </a:r>
            <a:r>
              <a:rPr lang="en-US" sz="4400" dirty="0">
                <a:cs typeface="Arial"/>
              </a:rPr>
              <a:t>(</a:t>
            </a:r>
            <a:r>
              <a:rPr lang="en-US" sz="4400" dirty="0" err="1">
                <a:cs typeface="Arial"/>
              </a:rPr>
              <a:t>myChannelNumber</a:t>
            </a:r>
            <a:r>
              <a:rPr lang="en-US" sz="4400" dirty="0">
                <a:cs typeface="Arial"/>
              </a:rPr>
              <a:t>, 1,redcolor, </a:t>
            </a:r>
            <a:r>
              <a:rPr lang="en-US" sz="4400" dirty="0" err="1">
                <a:cs typeface="Arial"/>
              </a:rPr>
              <a:t>myWriteAPIKey</a:t>
            </a:r>
            <a:r>
              <a:rPr lang="en-US" sz="4400" dirty="0">
                <a:cs typeface="Arial"/>
              </a:rPr>
              <a:t>); </a:t>
            </a:r>
            <a:endParaRPr lang="en-US" sz="4400">
              <a:ea typeface="+mn-lt"/>
              <a:cs typeface="+mn-lt"/>
            </a:endParaRPr>
          </a:p>
          <a:p>
            <a:pPr algn="l"/>
            <a:r>
              <a:rPr lang="en-US" sz="4400" dirty="0">
                <a:cs typeface="Arial"/>
              </a:rPr>
              <a:t>  } </a:t>
            </a:r>
            <a:endParaRPr lang="en-US" sz="4400">
              <a:ea typeface="+mn-lt"/>
              <a:cs typeface="+mn-lt"/>
            </a:endParaRPr>
          </a:p>
          <a:p>
            <a:pPr algn="l"/>
            <a:r>
              <a:rPr lang="en-US" sz="4400" dirty="0">
                <a:cs typeface="Arial"/>
              </a:rPr>
              <a:t>  if(green&lt;75 &amp; green&gt;65 &amp; blue&lt;68 &amp;blue&gt;60){ </a:t>
            </a:r>
            <a:endParaRPr lang="en-US" sz="4400">
              <a:ea typeface="+mn-lt"/>
              <a:cs typeface="+mn-lt"/>
            </a:endParaRPr>
          </a:p>
          <a:p>
            <a:pPr algn="l"/>
            <a:r>
              <a:rPr lang="en-US" sz="4400" dirty="0">
                <a:cs typeface="Arial"/>
              </a:rPr>
              <a:t>    </a:t>
            </a:r>
            <a:r>
              <a:rPr lang="en-US" sz="4400" dirty="0" err="1">
                <a:cs typeface="Arial"/>
              </a:rPr>
              <a:t>dropServo.write</a:t>
            </a:r>
            <a:r>
              <a:rPr lang="en-US" sz="4400" dirty="0">
                <a:cs typeface="Arial"/>
              </a:rPr>
              <a:t>(107); </a:t>
            </a:r>
            <a:endParaRPr lang="en-US" sz="4400">
              <a:ea typeface="+mn-lt"/>
              <a:cs typeface="+mn-lt"/>
            </a:endParaRPr>
          </a:p>
          <a:p>
            <a:pPr algn="l"/>
            <a:r>
              <a:rPr lang="en-US" sz="4400" dirty="0">
                <a:cs typeface="Arial"/>
              </a:rPr>
              <a:t>    delay(700); </a:t>
            </a:r>
            <a:endParaRPr lang="en-US" sz="4400">
              <a:ea typeface="+mn-lt"/>
              <a:cs typeface="+mn-lt"/>
            </a:endParaRPr>
          </a:p>
          <a:p>
            <a:pPr algn="l"/>
            <a:r>
              <a:rPr lang="en-US" sz="4400" dirty="0">
                <a:cs typeface="Arial"/>
              </a:rPr>
              <a:t>    </a:t>
            </a:r>
            <a:r>
              <a:rPr lang="en-US" sz="4400" dirty="0" err="1">
                <a:cs typeface="Arial"/>
              </a:rPr>
              <a:t>orangecolor</a:t>
            </a:r>
            <a:r>
              <a:rPr lang="en-US" sz="4400" dirty="0">
                <a:cs typeface="Arial"/>
              </a:rPr>
              <a:t>++; </a:t>
            </a:r>
            <a:endParaRPr lang="en-US" sz="4400">
              <a:ea typeface="+mn-lt"/>
              <a:cs typeface="+mn-lt"/>
            </a:endParaRPr>
          </a:p>
          <a:p>
            <a:pPr algn="l"/>
            <a:r>
              <a:rPr lang="en-US" sz="4400" dirty="0">
                <a:cs typeface="Arial"/>
              </a:rPr>
              <a:t>    </a:t>
            </a:r>
            <a:r>
              <a:rPr lang="en-US" sz="4400" dirty="0" err="1">
                <a:cs typeface="Arial"/>
              </a:rPr>
              <a:t>Serial.print</a:t>
            </a:r>
            <a:r>
              <a:rPr lang="en-US" sz="4400" dirty="0">
                <a:cs typeface="Arial"/>
              </a:rPr>
              <a:t>("Orange"); </a:t>
            </a:r>
            <a:endParaRPr lang="en-US" sz="4400">
              <a:ea typeface="+mn-lt"/>
              <a:cs typeface="+mn-lt"/>
            </a:endParaRPr>
          </a:p>
          <a:p>
            <a:pPr algn="l"/>
            <a:r>
              <a:rPr lang="en-US" sz="4400" dirty="0">
                <a:cs typeface="Arial"/>
              </a:rPr>
              <a:t>    open1(); </a:t>
            </a:r>
            <a:endParaRPr lang="en-US" sz="4400">
              <a:ea typeface="+mn-lt"/>
              <a:cs typeface="+mn-lt"/>
            </a:endParaRPr>
          </a:p>
          <a:p>
            <a:pPr algn="l"/>
            <a:r>
              <a:rPr lang="en-US" sz="4400" dirty="0">
                <a:cs typeface="Arial"/>
              </a:rPr>
              <a:t>    delay(200); </a:t>
            </a:r>
            <a:endParaRPr lang="en-US" sz="4400">
              <a:ea typeface="+mn-lt"/>
              <a:cs typeface="+mn-lt"/>
            </a:endParaRPr>
          </a:p>
          <a:p>
            <a:pPr algn="l"/>
            <a:r>
              <a:rPr lang="en-US" sz="4400" dirty="0">
                <a:cs typeface="Arial"/>
              </a:rPr>
              <a:t>    close1(); </a:t>
            </a:r>
            <a:endParaRPr lang="en-US" sz="4400">
              <a:ea typeface="+mn-lt"/>
              <a:cs typeface="+mn-lt"/>
            </a:endParaRPr>
          </a:p>
          <a:p>
            <a:pPr algn="l"/>
            <a:r>
              <a:rPr lang="en-US" sz="4400" dirty="0">
                <a:cs typeface="Arial"/>
              </a:rPr>
              <a:t>    </a:t>
            </a:r>
            <a:r>
              <a:rPr lang="en-US" sz="4400" dirty="0" err="1">
                <a:cs typeface="Arial"/>
              </a:rPr>
              <a:t>ThingSpeak.writeField</a:t>
            </a:r>
            <a:r>
              <a:rPr lang="en-US" sz="4400" dirty="0">
                <a:cs typeface="Arial"/>
              </a:rPr>
              <a:t>(</a:t>
            </a:r>
            <a:r>
              <a:rPr lang="en-US" sz="4400" dirty="0" err="1">
                <a:cs typeface="Arial"/>
              </a:rPr>
              <a:t>myChannelNumber</a:t>
            </a:r>
            <a:r>
              <a:rPr lang="en-US" sz="4400" dirty="0">
                <a:cs typeface="Arial"/>
              </a:rPr>
              <a:t>, 2,orangecolor, </a:t>
            </a:r>
            <a:r>
              <a:rPr lang="en-US" sz="4400" dirty="0" err="1">
                <a:cs typeface="Arial"/>
              </a:rPr>
              <a:t>myWriteAPIKey</a:t>
            </a:r>
            <a:r>
              <a:rPr lang="en-US" sz="4400" dirty="0">
                <a:cs typeface="Arial"/>
              </a:rPr>
              <a:t>); </a:t>
            </a:r>
            <a:endParaRPr lang="en-US" sz="4400">
              <a:ea typeface="+mn-lt"/>
              <a:cs typeface="+mn-lt"/>
            </a:endParaRPr>
          </a:p>
          <a:p>
            <a:pPr algn="l"/>
            <a:r>
              <a:rPr lang="en-US" sz="4400" dirty="0">
                <a:cs typeface="Arial"/>
              </a:rPr>
              <a:t>  } </a:t>
            </a:r>
            <a:endParaRPr lang="en-US" sz="4400">
              <a:ea typeface="+mn-lt"/>
              <a:cs typeface="+mn-lt"/>
            </a:endParaRPr>
          </a:p>
          <a:p>
            <a:pPr algn="l"/>
            <a:r>
              <a:rPr lang="en-US" sz="4400" dirty="0">
                <a:cs typeface="Arial"/>
              </a:rPr>
              <a:t>  if(red&lt;46 &amp; red&gt;36 &amp; green&lt;46 &amp; green&gt;37){ </a:t>
            </a:r>
            <a:endParaRPr lang="en-US" sz="4400">
              <a:ea typeface="+mn-lt"/>
              <a:cs typeface="+mn-lt"/>
            </a:endParaRPr>
          </a:p>
          <a:p>
            <a:pPr algn="l"/>
            <a:r>
              <a:rPr lang="en-US" sz="4400" dirty="0">
                <a:cs typeface="Arial"/>
              </a:rPr>
              <a:t>    </a:t>
            </a:r>
            <a:r>
              <a:rPr lang="en-US" sz="4400" dirty="0" err="1">
                <a:cs typeface="Arial"/>
              </a:rPr>
              <a:t>dropServo.write</a:t>
            </a:r>
            <a:r>
              <a:rPr lang="en-US" sz="4400" dirty="0">
                <a:cs typeface="Arial"/>
              </a:rPr>
              <a:t>(132); </a:t>
            </a:r>
            <a:endParaRPr lang="en-US" sz="4400">
              <a:ea typeface="+mn-lt"/>
              <a:cs typeface="+mn-lt"/>
            </a:endParaRPr>
          </a:p>
          <a:p>
            <a:pPr algn="l"/>
            <a:r>
              <a:rPr lang="en-US" sz="4400" dirty="0">
                <a:cs typeface="Arial"/>
              </a:rPr>
              <a:t>    delay(700); </a:t>
            </a:r>
            <a:endParaRPr lang="en-US" sz="4400">
              <a:ea typeface="+mn-lt"/>
              <a:cs typeface="+mn-lt"/>
            </a:endParaRPr>
          </a:p>
          <a:p>
            <a:pPr algn="l"/>
            <a:r>
              <a:rPr lang="en-US" sz="4400" dirty="0">
                <a:cs typeface="Arial"/>
              </a:rPr>
              <a:t>    </a:t>
            </a:r>
            <a:r>
              <a:rPr lang="en-US" sz="4400" dirty="0" err="1">
                <a:cs typeface="Arial"/>
              </a:rPr>
              <a:t>greencolor</a:t>
            </a:r>
            <a:r>
              <a:rPr lang="en-US" sz="4400" dirty="0">
                <a:cs typeface="Arial"/>
              </a:rPr>
              <a:t>++; </a:t>
            </a:r>
            <a:endParaRPr lang="en-US" sz="4400">
              <a:ea typeface="+mn-lt"/>
              <a:cs typeface="+mn-lt"/>
            </a:endParaRPr>
          </a:p>
          <a:p>
            <a:pPr algn="l"/>
            <a:r>
              <a:rPr lang="en-US" sz="4400" dirty="0">
                <a:cs typeface="Arial"/>
              </a:rPr>
              <a:t>    </a:t>
            </a:r>
            <a:r>
              <a:rPr lang="en-US" sz="4400" dirty="0" err="1">
                <a:cs typeface="Arial"/>
              </a:rPr>
              <a:t>Serial.print</a:t>
            </a:r>
            <a:r>
              <a:rPr lang="en-US" sz="4400" dirty="0">
                <a:cs typeface="Arial"/>
              </a:rPr>
              <a:t>("Green"); </a:t>
            </a:r>
            <a:endParaRPr lang="en-US" sz="4400">
              <a:ea typeface="+mn-lt"/>
              <a:cs typeface="+mn-lt"/>
            </a:endParaRPr>
          </a:p>
          <a:p>
            <a:pPr algn="l"/>
            <a:r>
              <a:rPr lang="en-US" sz="4400" dirty="0">
                <a:cs typeface="Arial"/>
              </a:rPr>
              <a:t>    open1(); </a:t>
            </a:r>
            <a:endParaRPr lang="en-US" sz="4400">
              <a:ea typeface="+mn-lt"/>
              <a:cs typeface="+mn-lt"/>
            </a:endParaRPr>
          </a:p>
          <a:p>
            <a:pPr algn="l"/>
            <a:r>
              <a:rPr lang="en-US" sz="4400" dirty="0">
                <a:cs typeface="Arial"/>
              </a:rPr>
              <a:t>    delay(200); </a:t>
            </a:r>
            <a:endParaRPr lang="en-US" sz="4400">
              <a:ea typeface="+mn-lt"/>
              <a:cs typeface="+mn-lt"/>
            </a:endParaRPr>
          </a:p>
          <a:p>
            <a:pPr algn="l"/>
            <a:endParaRPr lang="en-US" sz="4400">
              <a:cs typeface="Arial"/>
            </a:endParaRPr>
          </a:p>
        </p:txBody>
      </p:sp>
    </p:spTree>
    <p:extLst>
      <p:ext uri="{BB962C8B-B14F-4D97-AF65-F5344CB8AC3E}">
        <p14:creationId xmlns:p14="http://schemas.microsoft.com/office/powerpoint/2010/main" val="1766081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E89857-550E-2FA6-A58C-1AA2B86DBA75}"/>
              </a:ext>
            </a:extLst>
          </p:cNvPr>
          <p:cNvSpPr>
            <a:spLocks noGrp="1"/>
          </p:cNvSpPr>
          <p:nvPr>
            <p:ph type="subTitle" idx="1"/>
          </p:nvPr>
        </p:nvSpPr>
        <p:spPr>
          <a:xfrm>
            <a:off x="239889" y="144816"/>
            <a:ext cx="10428111" cy="6467650"/>
          </a:xfrm>
        </p:spPr>
        <p:txBody>
          <a:bodyPr vert="horz" lIns="91440" tIns="45720" rIns="91440" bIns="45720" rtlCol="0" anchor="t">
            <a:normAutofit fontScale="55000" lnSpcReduction="20000"/>
          </a:bodyPr>
          <a:lstStyle/>
          <a:p>
            <a:pPr algn="l"/>
            <a:r>
              <a:rPr lang="en-US" dirty="0">
                <a:ea typeface="+mn-lt"/>
                <a:cs typeface="+mn-lt"/>
              </a:rPr>
              <a:t>   close1(); </a:t>
            </a:r>
          </a:p>
          <a:p>
            <a:pPr algn="l"/>
            <a:r>
              <a:rPr lang="en-US" dirty="0">
                <a:ea typeface="+mn-lt"/>
                <a:cs typeface="+mn-lt"/>
              </a:rPr>
              <a:t>    </a:t>
            </a:r>
            <a:r>
              <a:rPr lang="en-US" dirty="0" err="1">
                <a:ea typeface="+mn-lt"/>
                <a:cs typeface="+mn-lt"/>
              </a:rPr>
              <a:t>ThingSpeak.writeField</a:t>
            </a:r>
            <a:r>
              <a:rPr lang="en-US" dirty="0">
                <a:ea typeface="+mn-lt"/>
                <a:cs typeface="+mn-lt"/>
              </a:rPr>
              <a:t>(</a:t>
            </a:r>
            <a:r>
              <a:rPr lang="en-US" dirty="0" err="1">
                <a:ea typeface="+mn-lt"/>
                <a:cs typeface="+mn-lt"/>
              </a:rPr>
              <a:t>myChannelNumber</a:t>
            </a:r>
            <a:r>
              <a:rPr lang="en-US" dirty="0">
                <a:ea typeface="+mn-lt"/>
                <a:cs typeface="+mn-lt"/>
              </a:rPr>
              <a:t>, 3,greencolor, </a:t>
            </a:r>
            <a:r>
              <a:rPr lang="en-US" dirty="0" err="1">
                <a:ea typeface="+mn-lt"/>
                <a:cs typeface="+mn-lt"/>
              </a:rPr>
              <a:t>myWriteAPIKey</a:t>
            </a:r>
            <a:r>
              <a:rPr lang="en-US" dirty="0">
                <a:ea typeface="+mn-lt"/>
                <a:cs typeface="+mn-lt"/>
              </a:rPr>
              <a:t>); </a:t>
            </a:r>
          </a:p>
          <a:p>
            <a:pPr algn="l"/>
            <a:r>
              <a:rPr lang="en-US" dirty="0">
                <a:ea typeface="+mn-lt"/>
                <a:cs typeface="+mn-lt"/>
              </a:rPr>
              <a:t>  } </a:t>
            </a:r>
          </a:p>
          <a:p>
            <a:pPr algn="l"/>
            <a:r>
              <a:rPr lang="en-US" dirty="0">
                <a:ea typeface="+mn-lt"/>
                <a:cs typeface="+mn-lt"/>
              </a:rPr>
              <a:t>  if(red&lt;34 &amp; red&gt;25 &amp; green&lt;37 &amp; green&gt;28 &amp; blue&lt;53 &amp; blue&gt;43){ </a:t>
            </a:r>
          </a:p>
          <a:p>
            <a:pPr algn="l"/>
            <a:r>
              <a:rPr lang="en-US" dirty="0">
                <a:ea typeface="+mn-lt"/>
                <a:cs typeface="+mn-lt"/>
              </a:rPr>
              <a:t>    </a:t>
            </a:r>
            <a:r>
              <a:rPr lang="en-US" dirty="0" err="1">
                <a:ea typeface="+mn-lt"/>
                <a:cs typeface="+mn-lt"/>
              </a:rPr>
              <a:t>dropServo.write</a:t>
            </a:r>
            <a:r>
              <a:rPr lang="en-US" dirty="0">
                <a:ea typeface="+mn-lt"/>
                <a:cs typeface="+mn-lt"/>
              </a:rPr>
              <a:t>(162); </a:t>
            </a:r>
          </a:p>
          <a:p>
            <a:pPr algn="l"/>
            <a:r>
              <a:rPr lang="en-US" dirty="0">
                <a:ea typeface="+mn-lt"/>
                <a:cs typeface="+mn-lt"/>
              </a:rPr>
              <a:t>    delay(700); </a:t>
            </a:r>
          </a:p>
          <a:p>
            <a:pPr algn="l"/>
            <a:r>
              <a:rPr lang="en-US" dirty="0">
                <a:ea typeface="+mn-lt"/>
                <a:cs typeface="+mn-lt"/>
              </a:rPr>
              <a:t>    </a:t>
            </a:r>
            <a:r>
              <a:rPr lang="en-US" dirty="0" err="1">
                <a:ea typeface="+mn-lt"/>
                <a:cs typeface="+mn-lt"/>
              </a:rPr>
              <a:t>yellowcolor</a:t>
            </a:r>
            <a:r>
              <a:rPr lang="en-US" dirty="0">
                <a:ea typeface="+mn-lt"/>
                <a:cs typeface="+mn-lt"/>
              </a:rPr>
              <a:t>++; </a:t>
            </a:r>
          </a:p>
          <a:p>
            <a:pPr algn="l"/>
            <a:r>
              <a:rPr lang="en-US" dirty="0">
                <a:ea typeface="+mn-lt"/>
                <a:cs typeface="+mn-lt"/>
              </a:rPr>
              <a:t>    </a:t>
            </a:r>
            <a:r>
              <a:rPr lang="en-US" dirty="0" err="1">
                <a:ea typeface="+mn-lt"/>
                <a:cs typeface="+mn-lt"/>
              </a:rPr>
              <a:t>Serial.print</a:t>
            </a:r>
            <a:r>
              <a:rPr lang="en-US" dirty="0">
                <a:ea typeface="+mn-lt"/>
                <a:cs typeface="+mn-lt"/>
              </a:rPr>
              <a:t>("Yellow"); </a:t>
            </a:r>
          </a:p>
          <a:p>
            <a:pPr algn="l"/>
            <a:r>
              <a:rPr lang="en-US" dirty="0">
                <a:ea typeface="+mn-lt"/>
                <a:cs typeface="+mn-lt"/>
              </a:rPr>
              <a:t>    open1(); </a:t>
            </a:r>
          </a:p>
          <a:p>
            <a:pPr algn="l"/>
            <a:r>
              <a:rPr lang="en-US" dirty="0">
                <a:ea typeface="+mn-lt"/>
                <a:cs typeface="+mn-lt"/>
              </a:rPr>
              <a:t>    delay(200); </a:t>
            </a:r>
          </a:p>
          <a:p>
            <a:pPr algn="l"/>
            <a:r>
              <a:rPr lang="en-US" dirty="0">
                <a:ea typeface="+mn-lt"/>
                <a:cs typeface="+mn-lt"/>
              </a:rPr>
              <a:t>    close1(); </a:t>
            </a:r>
          </a:p>
          <a:p>
            <a:pPr algn="l"/>
            <a:r>
              <a:rPr lang="en-US" dirty="0">
                <a:ea typeface="+mn-lt"/>
                <a:cs typeface="+mn-lt"/>
              </a:rPr>
              <a:t>    </a:t>
            </a:r>
            <a:r>
              <a:rPr lang="en-US" dirty="0" err="1">
                <a:ea typeface="+mn-lt"/>
                <a:cs typeface="+mn-lt"/>
              </a:rPr>
              <a:t>ThingSpeak.writeField</a:t>
            </a:r>
            <a:r>
              <a:rPr lang="en-US" dirty="0">
                <a:ea typeface="+mn-lt"/>
                <a:cs typeface="+mn-lt"/>
              </a:rPr>
              <a:t>(</a:t>
            </a:r>
            <a:r>
              <a:rPr lang="en-US" dirty="0" err="1">
                <a:ea typeface="+mn-lt"/>
                <a:cs typeface="+mn-lt"/>
              </a:rPr>
              <a:t>myChannelNumber</a:t>
            </a:r>
            <a:r>
              <a:rPr lang="en-US" dirty="0">
                <a:ea typeface="+mn-lt"/>
                <a:cs typeface="+mn-lt"/>
              </a:rPr>
              <a:t>, 4,yellowcolor, </a:t>
            </a:r>
            <a:r>
              <a:rPr lang="en-US" dirty="0" err="1">
                <a:ea typeface="+mn-lt"/>
                <a:cs typeface="+mn-lt"/>
              </a:rPr>
              <a:t>myWriteAPIKey</a:t>
            </a:r>
            <a:r>
              <a:rPr lang="en-US" dirty="0">
                <a:ea typeface="+mn-lt"/>
                <a:cs typeface="+mn-lt"/>
              </a:rPr>
              <a:t>); </a:t>
            </a:r>
          </a:p>
          <a:p>
            <a:pPr algn="l"/>
            <a:r>
              <a:rPr lang="en-US" dirty="0">
                <a:ea typeface="+mn-lt"/>
                <a:cs typeface="+mn-lt"/>
              </a:rPr>
              <a:t>  } </a:t>
            </a:r>
          </a:p>
          <a:p>
            <a:pPr algn="l"/>
            <a:r>
              <a:rPr lang="en-US" dirty="0">
                <a:ea typeface="+mn-lt"/>
                <a:cs typeface="+mn-lt"/>
              </a:rPr>
              <a:t>  </a:t>
            </a:r>
            <a:r>
              <a:rPr lang="en-US" dirty="0" err="1">
                <a:ea typeface="+mn-lt"/>
                <a:cs typeface="+mn-lt"/>
              </a:rPr>
              <a:t>Serial.println</a:t>
            </a:r>
            <a:r>
              <a:rPr lang="en-US" dirty="0">
                <a:ea typeface="+mn-lt"/>
                <a:cs typeface="+mn-lt"/>
              </a:rPr>
              <a:t>();  </a:t>
            </a:r>
          </a:p>
          <a:p>
            <a:pPr algn="l"/>
            <a:r>
              <a:rPr lang="en-US" dirty="0">
                <a:ea typeface="+mn-lt"/>
                <a:cs typeface="+mn-lt"/>
              </a:rPr>
              <a:t> // delay(1000); </a:t>
            </a:r>
          </a:p>
          <a:p>
            <a:pPr algn="l"/>
            <a:r>
              <a:rPr lang="en-US" dirty="0">
                <a:ea typeface="+mn-lt"/>
                <a:cs typeface="+mn-lt"/>
              </a:rPr>
              <a:t>} </a:t>
            </a:r>
          </a:p>
          <a:p>
            <a:pPr algn="l"/>
            <a:r>
              <a:rPr lang="en-US" dirty="0">
                <a:ea typeface="+mn-lt"/>
                <a:cs typeface="+mn-lt"/>
              </a:rPr>
              <a:t>void open1(){ </a:t>
            </a:r>
          </a:p>
          <a:p>
            <a:pPr algn="l"/>
            <a:r>
              <a:rPr lang="en-US" dirty="0">
                <a:ea typeface="+mn-lt"/>
                <a:cs typeface="+mn-lt"/>
              </a:rPr>
              <a:t>  </a:t>
            </a:r>
            <a:r>
              <a:rPr lang="en-US" dirty="0" err="1">
                <a:ea typeface="+mn-lt"/>
                <a:cs typeface="+mn-lt"/>
              </a:rPr>
              <a:t>pickServo.write</a:t>
            </a:r>
            <a:r>
              <a:rPr lang="en-US" dirty="0">
                <a:ea typeface="+mn-lt"/>
                <a:cs typeface="+mn-lt"/>
              </a:rPr>
              <a:t>(OPEN_ANGLE);   // Send the command to the servo motor to open the trap door </a:t>
            </a:r>
          </a:p>
          <a:p>
            <a:pPr algn="l"/>
            <a:r>
              <a:rPr lang="en-US" dirty="0">
                <a:ea typeface="+mn-lt"/>
                <a:cs typeface="+mn-lt"/>
              </a:rPr>
              <a:t>} </a:t>
            </a:r>
          </a:p>
          <a:p>
            <a:pPr algn="l"/>
            <a:r>
              <a:rPr lang="en-US" dirty="0">
                <a:ea typeface="+mn-lt"/>
                <a:cs typeface="+mn-lt"/>
              </a:rPr>
              <a:t>void close1(){ </a:t>
            </a:r>
          </a:p>
          <a:p>
            <a:pPr algn="l"/>
            <a:r>
              <a:rPr lang="en-US" dirty="0">
                <a:ea typeface="+mn-lt"/>
                <a:cs typeface="+mn-lt"/>
              </a:rPr>
              <a:t>  </a:t>
            </a:r>
            <a:r>
              <a:rPr lang="en-US" dirty="0" err="1">
                <a:ea typeface="+mn-lt"/>
                <a:cs typeface="+mn-lt"/>
              </a:rPr>
              <a:t>pickServo.write</a:t>
            </a:r>
            <a:r>
              <a:rPr lang="en-US" dirty="0">
                <a:ea typeface="+mn-lt"/>
                <a:cs typeface="+mn-lt"/>
              </a:rPr>
              <a:t>(CLOSE_ANGLE);   // Send </a:t>
            </a:r>
            <a:r>
              <a:rPr lang="en-US" dirty="0" err="1">
                <a:ea typeface="+mn-lt"/>
                <a:cs typeface="+mn-lt"/>
              </a:rPr>
              <a:t>te</a:t>
            </a:r>
            <a:r>
              <a:rPr lang="en-US" dirty="0">
                <a:ea typeface="+mn-lt"/>
                <a:cs typeface="+mn-lt"/>
              </a:rPr>
              <a:t> command to the servo motor to close the trap door </a:t>
            </a:r>
            <a:endParaRPr lang="en-US" dirty="0"/>
          </a:p>
        </p:txBody>
      </p:sp>
    </p:spTree>
    <p:extLst>
      <p:ext uri="{BB962C8B-B14F-4D97-AF65-F5344CB8AC3E}">
        <p14:creationId xmlns:p14="http://schemas.microsoft.com/office/powerpoint/2010/main" val="395899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11C59C4A-0341-257A-56CF-313365F1DF5F}"/>
              </a:ext>
            </a:extLst>
          </p:cNvPr>
          <p:cNvSpPr>
            <a:spLocks noGrp="1"/>
          </p:cNvSpPr>
          <p:nvPr>
            <p:ph type="ctrTitle"/>
          </p:nvPr>
        </p:nvSpPr>
        <p:spPr>
          <a:xfrm>
            <a:off x="1005654" y="744909"/>
            <a:ext cx="3776416" cy="3155419"/>
          </a:xfrm>
        </p:spPr>
        <p:txBody>
          <a:bodyPr anchor="b">
            <a:normAutofit/>
          </a:bodyPr>
          <a:lstStyle/>
          <a:p>
            <a:r>
              <a:rPr lang="en-US" sz="5400" dirty="0"/>
              <a:t>OUTPUT </a:t>
            </a:r>
            <a:br>
              <a:rPr lang="en-US" sz="5400" dirty="0"/>
            </a:br>
            <a:r>
              <a:rPr lang="en-US" sz="5400" dirty="0"/>
              <a:t>OF PROJECT</a:t>
            </a:r>
            <a:endParaRPr lang="en-US"/>
          </a:p>
        </p:txBody>
      </p:sp>
      <p:grpSp>
        <p:nvGrpSpPr>
          <p:cNvPr id="52"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3" name="Straight Connector 52">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Picture 4" descr="A picture containing floor, table, indoor, wooden&#10;&#10;Description automatically generated">
            <a:extLst>
              <a:ext uri="{FF2B5EF4-FFF2-40B4-BE49-F238E27FC236}">
                <a16:creationId xmlns:a16="http://schemas.microsoft.com/office/drawing/2014/main" id="{0E57F0E5-1C5B-55EB-5381-E9BC8C54D5F4}"/>
              </a:ext>
            </a:extLst>
          </p:cNvPr>
          <p:cNvPicPr>
            <a:picLocks noChangeAspect="1"/>
          </p:cNvPicPr>
          <p:nvPr/>
        </p:nvPicPr>
        <p:blipFill rotWithShape="1">
          <a:blip r:embed="rId2"/>
          <a:srcRect l="449"/>
          <a:stretch/>
        </p:blipFill>
        <p:spPr>
          <a:xfrm>
            <a:off x="5087779" y="525001"/>
            <a:ext cx="6402214" cy="5153632"/>
          </a:xfrm>
          <a:prstGeom prst="rect">
            <a:avLst/>
          </a:prstGeom>
        </p:spPr>
      </p:pic>
      <p:grpSp>
        <p:nvGrpSpPr>
          <p:cNvPr id="56"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7" name="Freeform: Shape 56">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8"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0" name="Freeform: Shape 59">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9" name="Freeform: Shape 58">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93791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A pencil on top of a paper with a printed line graph">
            <a:extLst>
              <a:ext uri="{FF2B5EF4-FFF2-40B4-BE49-F238E27FC236}">
                <a16:creationId xmlns:a16="http://schemas.microsoft.com/office/drawing/2014/main" id="{B1D67A3A-1631-60AA-0520-6179092E306B}"/>
              </a:ext>
            </a:extLst>
          </p:cNvPr>
          <p:cNvPicPr>
            <a:picLocks noChangeAspect="1"/>
          </p:cNvPicPr>
          <p:nvPr/>
        </p:nvPicPr>
        <p:blipFill rotWithShape="1">
          <a:blip r:embed="rId2">
            <a:alphaModFix/>
          </a:blip>
          <a:srcRect t="4198" r="6" b="11408"/>
          <a:stretch/>
        </p:blipFill>
        <p:spPr>
          <a:xfrm>
            <a:off x="20" y="10"/>
            <a:ext cx="12188932" cy="6856614"/>
          </a:xfrm>
          <a:prstGeom prst="rect">
            <a:avLst/>
          </a:prstGeom>
        </p:spPr>
      </p:pic>
      <p:sp>
        <p:nvSpPr>
          <p:cNvPr id="13" name="Rectangle 12">
            <a:extLst>
              <a:ext uri="{FF2B5EF4-FFF2-40B4-BE49-F238E27FC236}">
                <a16:creationId xmlns:a16="http://schemas.microsoft.com/office/drawing/2014/main" id="{16F61E84-9DCA-4F22-94BC-C901DB49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Top Left">
            <a:extLst>
              <a:ext uri="{FF2B5EF4-FFF2-40B4-BE49-F238E27FC236}">
                <a16:creationId xmlns:a16="http://schemas.microsoft.com/office/drawing/2014/main" id="{76A80126-9AD6-4B06-A2B4-E80D49DCB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16" name="Freeform: Shape 15">
              <a:extLst>
                <a:ext uri="{FF2B5EF4-FFF2-40B4-BE49-F238E27FC236}">
                  <a16:creationId xmlns:a16="http://schemas.microsoft.com/office/drawing/2014/main" id="{C91CE592-76CC-4C5D-B63C-C492B204E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12700" cap="rnd">
              <a:solidFill>
                <a:schemeClr val="bg2">
                  <a:alpha val="24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6D0FD994-79C9-4249-8397-92B364FFB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12700" cap="rnd">
              <a:solidFill>
                <a:schemeClr val="bg2">
                  <a:alpha val="24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A7E996B0-03B6-46BD-9AC7-CE895EBB6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12E495D8-E01F-4637-87AA-317C325B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12700" cap="rnd">
              <a:solidFill>
                <a:schemeClr val="bg2">
                  <a:alpha val="24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7A6E288-B6A5-43F5-948E-F0074B662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12700" cap="rnd">
              <a:solidFill>
                <a:schemeClr val="bg2">
                  <a:alpha val="24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0E73585-6FEF-450D-ACF4-43753B261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1C001581-36A8-4337-9483-F4EF7D8A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C23005D3-3504-414B-8CCE-FB24909FB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A32D3363-EEDD-4E2A-99C2-02CC29F56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3320B91-B7AF-4A1C-9AA7-A88877468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4D9CB6C-49EF-4AB1-AA5D-DAF414CAD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12700" cap="rnd">
              <a:solidFill>
                <a:schemeClr val="bg2">
                  <a:alpha val="24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41D14721-69D1-49E6-97E1-7C1B7E896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8" name="Freeform: Shape 27">
              <a:extLst>
                <a:ext uri="{FF2B5EF4-FFF2-40B4-BE49-F238E27FC236}">
                  <a16:creationId xmlns:a16="http://schemas.microsoft.com/office/drawing/2014/main" id="{EA32776C-ED61-40AC-AAE2-946D61FB0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12700" cap="rnd">
              <a:solidFill>
                <a:schemeClr val="bg2">
                  <a:alpha val="24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ACE9D8A5-BB4F-469A-A640-C4A2EB64F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12700" cap="rnd">
              <a:solidFill>
                <a:schemeClr val="bg2">
                  <a:alpha val="24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0F8B594-AC47-4890-AA31-D4C753E4E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12700" cap="rnd">
              <a:solidFill>
                <a:schemeClr val="bg2">
                  <a:alpha val="24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D4896A88-C10D-4F92-A493-9B42C4509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CF5861-DFA7-40AE-A060-0B06C6A1A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12700" cap="rnd">
              <a:solidFill>
                <a:schemeClr val="bg2">
                  <a:alpha val="24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E6C36D3-E647-4682-BD08-FFD920926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5"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468E2D8-F0C6-49FA-BEA1-F2B4B7F0E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2455C4A6-2BD1-4862-B843-1C21691DB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2A7A9CF-F794-4E88-84C1-9C3D3BD62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E6165D29-B803-4DC8-89DE-8DF7B5346A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AFF8557F-8C51-4431-A149-896D24BDC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CA02EEE-CFE2-4F57-9101-07A45870D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12700" cap="rnd">
              <a:solidFill>
                <a:schemeClr val="bg2">
                  <a:alpha val="24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F099D39C-6543-A635-3200-583A97174464}"/>
              </a:ext>
            </a:extLst>
          </p:cNvPr>
          <p:cNvSpPr>
            <a:spLocks noGrp="1"/>
          </p:cNvSpPr>
          <p:nvPr>
            <p:ph type="ctrTitle"/>
          </p:nvPr>
        </p:nvSpPr>
        <p:spPr>
          <a:xfrm>
            <a:off x="939831" y="744909"/>
            <a:ext cx="10246515" cy="1593633"/>
          </a:xfrm>
        </p:spPr>
        <p:txBody>
          <a:bodyPr anchor="b">
            <a:normAutofit/>
          </a:bodyPr>
          <a:lstStyle/>
          <a:p>
            <a:r>
              <a:rPr lang="en-US" sz="5400">
                <a:solidFill>
                  <a:srgbClr val="FFFFFF"/>
                </a:solidFill>
                <a:ea typeface="+mj-lt"/>
                <a:cs typeface="+mj-lt"/>
              </a:rPr>
              <a:t>RESULT </a:t>
            </a:r>
          </a:p>
          <a:p>
            <a:endParaRPr lang="en-US" sz="5400">
              <a:solidFill>
                <a:srgbClr val="FFFFFF"/>
              </a:solidFill>
            </a:endParaRPr>
          </a:p>
        </p:txBody>
      </p:sp>
      <p:sp>
        <p:nvSpPr>
          <p:cNvPr id="3" name="Subtitle 2">
            <a:extLst>
              <a:ext uri="{FF2B5EF4-FFF2-40B4-BE49-F238E27FC236}">
                <a16:creationId xmlns:a16="http://schemas.microsoft.com/office/drawing/2014/main" id="{EE3B4D4E-7EC4-5D73-E336-CEAF0DBA1983}"/>
              </a:ext>
            </a:extLst>
          </p:cNvPr>
          <p:cNvSpPr>
            <a:spLocks noGrp="1"/>
          </p:cNvSpPr>
          <p:nvPr>
            <p:ph type="subTitle" idx="1"/>
          </p:nvPr>
        </p:nvSpPr>
        <p:spPr>
          <a:xfrm>
            <a:off x="1345708" y="1812003"/>
            <a:ext cx="9950660" cy="3679394"/>
          </a:xfrm>
        </p:spPr>
        <p:txBody>
          <a:bodyPr vert="horz" lIns="91440" tIns="45720" rIns="91440" bIns="45720" rtlCol="0" anchor="t">
            <a:normAutofit/>
          </a:bodyPr>
          <a:lstStyle/>
          <a:p>
            <a:r>
              <a:rPr lang="en-US" sz="2200" dirty="0">
                <a:solidFill>
                  <a:schemeClr val="bg1"/>
                </a:solidFill>
              </a:rPr>
              <a:t>The objects are sorted with respect to their color Sorting and dropped into the respective bins. The use of automation in color determination Sorting objects process becomes simple due to which counting, and sorting process reduced manual efforts. This leads to improving accuracy as well as save money and time. </a:t>
            </a:r>
            <a:endParaRPr lang="en-US" sz="2200" dirty="0">
              <a:solidFill>
                <a:schemeClr val="bg1"/>
              </a:solidFill>
              <a:cs typeface="Arial"/>
            </a:endParaRPr>
          </a:p>
        </p:txBody>
      </p:sp>
      <p:grpSp>
        <p:nvGrpSpPr>
          <p:cNvPr id="41"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1340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CEC3-767D-57C7-CDB8-7BA0AD6C3807}"/>
              </a:ext>
            </a:extLst>
          </p:cNvPr>
          <p:cNvSpPr>
            <a:spLocks noGrp="1"/>
          </p:cNvSpPr>
          <p:nvPr>
            <p:ph type="ctrTitle"/>
          </p:nvPr>
        </p:nvSpPr>
        <p:spPr>
          <a:xfrm>
            <a:off x="1227667" y="445030"/>
            <a:ext cx="9440333" cy="990601"/>
          </a:xfrm>
        </p:spPr>
        <p:txBody>
          <a:bodyPr>
            <a:normAutofit fontScale="90000"/>
          </a:bodyPr>
          <a:lstStyle/>
          <a:p>
            <a:r>
              <a:rPr lang="en-US" dirty="0">
                <a:ea typeface="+mj-lt"/>
                <a:cs typeface="+mj-lt"/>
              </a:rPr>
              <a:t>ABSTRACT </a:t>
            </a:r>
            <a:endParaRPr lang="en-US" dirty="0"/>
          </a:p>
        </p:txBody>
      </p:sp>
      <p:sp>
        <p:nvSpPr>
          <p:cNvPr id="3" name="Subtitle 2">
            <a:extLst>
              <a:ext uri="{FF2B5EF4-FFF2-40B4-BE49-F238E27FC236}">
                <a16:creationId xmlns:a16="http://schemas.microsoft.com/office/drawing/2014/main" id="{919758EA-75CE-0E0A-C009-548D2B637A5B}"/>
              </a:ext>
            </a:extLst>
          </p:cNvPr>
          <p:cNvSpPr>
            <a:spLocks noGrp="1"/>
          </p:cNvSpPr>
          <p:nvPr>
            <p:ph type="subTitle" idx="1"/>
          </p:nvPr>
        </p:nvSpPr>
        <p:spPr>
          <a:xfrm>
            <a:off x="112890" y="1767596"/>
            <a:ext cx="11810998" cy="4858981"/>
          </a:xfrm>
        </p:spPr>
        <p:txBody>
          <a:bodyPr vert="horz" lIns="91440" tIns="45720" rIns="91440" bIns="45720" rtlCol="0" anchor="t">
            <a:normAutofit/>
          </a:bodyPr>
          <a:lstStyle/>
          <a:p>
            <a:pPr marL="285750" indent="-285750">
              <a:buFont typeface="Arial"/>
              <a:buChar char="•"/>
            </a:pPr>
            <a:r>
              <a:rPr lang="en-US" dirty="0">
                <a:ea typeface="+mn-lt"/>
                <a:cs typeface="+mn-lt"/>
              </a:rPr>
              <a:t>Now days finding parking in busy areas is very hard and there is no system to get the details of parking availability online. Imagine if you can get the parking slot availability information on Lcd screen and you don’t have roaming around to check the availability. This problem can be solved by the </a:t>
            </a:r>
            <a:r>
              <a:rPr lang="en-US" b="1" dirty="0">
                <a:ea typeface="+mn-lt"/>
                <a:cs typeface="+mn-lt"/>
              </a:rPr>
              <a:t>IoT based smart parking system.</a:t>
            </a:r>
            <a:r>
              <a:rPr lang="en-US" dirty="0">
                <a:ea typeface="+mn-lt"/>
                <a:cs typeface="+mn-lt"/>
              </a:rPr>
              <a:t> Using the IoT based parking system you can easily access the parking slot availability over the internet. This system can completely automate the car parking system. From your entry to the payment and exit all can be done automatically.</a:t>
            </a:r>
            <a:endParaRPr lang="en-US" dirty="0"/>
          </a:p>
          <a:p>
            <a:pPr marL="285750" indent="-285750">
              <a:buFont typeface="Arial"/>
              <a:buChar char="•"/>
            </a:pPr>
            <a:r>
              <a:rPr lang="en-US" dirty="0">
                <a:ea typeface="+mn-lt"/>
                <a:cs typeface="+mn-lt"/>
              </a:rPr>
              <a:t>So here we are building an </a:t>
            </a:r>
            <a:r>
              <a:rPr lang="en-US" b="1" dirty="0">
                <a:ea typeface="+mn-lt"/>
                <a:cs typeface="+mn-lt"/>
              </a:rPr>
              <a:t>IOT based Car Parking System </a:t>
            </a:r>
            <a:r>
              <a:rPr lang="en-US" dirty="0">
                <a:ea typeface="+mn-lt"/>
                <a:cs typeface="+mn-lt"/>
              </a:rPr>
              <a:t>using </a:t>
            </a:r>
            <a:r>
              <a:rPr lang="en-US" dirty="0" err="1">
                <a:ea typeface="+mn-lt"/>
                <a:cs typeface="+mn-lt"/>
              </a:rPr>
              <a:t>NodeMCU</a:t>
            </a:r>
            <a:r>
              <a:rPr lang="en-US" dirty="0">
                <a:ea typeface="+mn-lt"/>
                <a:cs typeface="+mn-lt"/>
              </a:rPr>
              <a:t>,  sensors, and two  motors. Two sensors are used at entry and exit gate to detect the car while three sensors are used to detect the parking slot availability. motors are used to open and close the gates according to the sensor value. </a:t>
            </a:r>
            <a:endParaRPr lang="en-US" dirty="0"/>
          </a:p>
          <a:p>
            <a:endParaRPr lang="en-US" dirty="0">
              <a:cs typeface="Arial"/>
            </a:endParaRPr>
          </a:p>
        </p:txBody>
      </p:sp>
    </p:spTree>
    <p:extLst>
      <p:ext uri="{BB962C8B-B14F-4D97-AF65-F5344CB8AC3E}">
        <p14:creationId xmlns:p14="http://schemas.microsoft.com/office/powerpoint/2010/main" val="312966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9DC498EC-C9D8-1A8D-918F-8D045727EA3A}"/>
              </a:ext>
            </a:extLst>
          </p:cNvPr>
          <p:cNvSpPr>
            <a:spLocks noGrp="1"/>
          </p:cNvSpPr>
          <p:nvPr>
            <p:ph type="ctrTitle"/>
          </p:nvPr>
        </p:nvSpPr>
        <p:spPr>
          <a:xfrm>
            <a:off x="909738" y="67314"/>
            <a:ext cx="10234275" cy="887540"/>
          </a:xfrm>
        </p:spPr>
        <p:txBody>
          <a:bodyPr>
            <a:normAutofit fontScale="90000"/>
          </a:bodyPr>
          <a:lstStyle/>
          <a:p>
            <a:r>
              <a:rPr lang="en-US" sz="6600" b="1" dirty="0">
                <a:solidFill>
                  <a:srgbClr val="FFFFFF"/>
                </a:solidFill>
                <a:ea typeface="+mj-lt"/>
                <a:cs typeface="+mj-lt"/>
              </a:rPr>
              <a:t>INTRODUCTION</a:t>
            </a:r>
            <a:r>
              <a:rPr lang="en-US" sz="6600" dirty="0">
                <a:solidFill>
                  <a:srgbClr val="FFFFFF"/>
                </a:solidFill>
                <a:ea typeface="+mj-lt"/>
                <a:cs typeface="+mj-lt"/>
              </a:rPr>
              <a:t> </a:t>
            </a:r>
            <a:endParaRPr lang="en-US" sz="6600" dirty="0">
              <a:solidFill>
                <a:srgbClr val="FFFFFF"/>
              </a:solidFill>
            </a:endParaRPr>
          </a:p>
        </p:txBody>
      </p:sp>
      <p:sp>
        <p:nvSpPr>
          <p:cNvPr id="3" name="Subtitle 2">
            <a:extLst>
              <a:ext uri="{FF2B5EF4-FFF2-40B4-BE49-F238E27FC236}">
                <a16:creationId xmlns:a16="http://schemas.microsoft.com/office/drawing/2014/main" id="{F2916B32-6E61-8165-3CC9-EA17B60FCAFB}"/>
              </a:ext>
            </a:extLst>
          </p:cNvPr>
          <p:cNvSpPr>
            <a:spLocks noGrp="1"/>
          </p:cNvSpPr>
          <p:nvPr>
            <p:ph type="subTitle" idx="1"/>
          </p:nvPr>
        </p:nvSpPr>
        <p:spPr>
          <a:xfrm>
            <a:off x="282223" y="725022"/>
            <a:ext cx="11698109" cy="6063061"/>
          </a:xfrm>
        </p:spPr>
        <p:txBody>
          <a:bodyPr vert="horz" lIns="91440" tIns="45720" rIns="91440" bIns="45720" rtlCol="0" anchor="t">
            <a:normAutofit fontScale="55000" lnSpcReduction="20000"/>
          </a:bodyPr>
          <a:lstStyle/>
          <a:p>
            <a:pPr>
              <a:lnSpc>
                <a:spcPct val="100000"/>
              </a:lnSpc>
            </a:pPr>
            <a:r>
              <a:rPr lang="en-US" sz="4000" dirty="0">
                <a:solidFill>
                  <a:srgbClr val="FFFFFF"/>
                </a:solidFill>
                <a:ea typeface="+mn-lt"/>
                <a:cs typeface="+mn-lt"/>
              </a:rPr>
              <a:t>The aim of the project is to design, develop and build an IoT based Smart Parking System using Node-MCU ESP8266 with growing quality of good Cities. There's forever a requirement for good solutions for each domain. The IoT has enabled the likelihood of good Cities with it’s over the net management feature. Someone will manage the devices put in in his home or workplace from any place within the world by simply checking a Smartphone or any net connected devices. There are unit multiple domains during a good town and good Parking is one amongst the favored domains within the good town.. </a:t>
            </a:r>
          </a:p>
          <a:p>
            <a:pPr>
              <a:lnSpc>
                <a:spcPct val="100000"/>
              </a:lnSpc>
            </a:pPr>
            <a:r>
              <a:rPr lang="en-US" sz="4000" dirty="0">
                <a:solidFill>
                  <a:srgbClr val="FFFFFF"/>
                </a:solidFill>
                <a:ea typeface="+mn-lt"/>
                <a:cs typeface="+mn-lt"/>
              </a:rPr>
              <a:t>The Node-MCU is an open-source firmware and development kit that helps you to Prototype your product within a few Lua script lines. ESP8266 has powerful on-board processing and storage capabilities that allow it to be integrated with the sensors specific devices through its GPIOs with minimal development up-front and minimal loading during runtime. </a:t>
            </a:r>
          </a:p>
          <a:p>
            <a:pPr>
              <a:lnSpc>
                <a:spcPct val="100000"/>
              </a:lnSpc>
            </a:pPr>
            <a:r>
              <a:rPr lang="en-US" sz="4000" dirty="0">
                <a:solidFill>
                  <a:srgbClr val="FFFFFF"/>
                </a:solidFill>
                <a:ea typeface="+mn-lt"/>
                <a:cs typeface="+mn-lt"/>
              </a:rPr>
              <a:t>IR sensors are used to detect if someone is crossing the street or not. It detects the obstacle or motion in the surrounding. The transmitter will transmit IR rays which will be reflected back if it falls on some object like person, animal, vehicles, etc. The reflected ray will be received by receiver diode and hence will confirm the presence of object and the corresponding LED will be glowed. This method will save significant amount of electricity as the street light will only turns on if there is someone present in the Street. IR sensor has 3 pins, two of which are VCC and ground and one is output pin. The output of IR sensor gets high if detects presence of some object. This pin is connected to GPIO pin of </a:t>
            </a:r>
            <a:r>
              <a:rPr lang="en-US" sz="4000" dirty="0" err="1">
                <a:solidFill>
                  <a:srgbClr val="FFFFFF"/>
                </a:solidFill>
                <a:ea typeface="+mn-lt"/>
                <a:cs typeface="+mn-lt"/>
              </a:rPr>
              <a:t>NodeMCU</a:t>
            </a:r>
            <a:r>
              <a:rPr lang="en-US" sz="4000" dirty="0">
                <a:solidFill>
                  <a:srgbClr val="FFFFFF"/>
                </a:solidFill>
                <a:ea typeface="+mn-lt"/>
                <a:cs typeface="+mn-lt"/>
              </a:rPr>
              <a:t> </a:t>
            </a:r>
            <a:r>
              <a:rPr lang="en-US" sz="4000" dirty="0">
                <a:solidFill>
                  <a:schemeClr val="bg1"/>
                </a:solidFill>
                <a:ea typeface="+mn-lt"/>
                <a:cs typeface="+mn-lt"/>
              </a:rPr>
              <a:t>so whenever the IR sensor detects someone passing through the street it triggers the Street light. In our case one LED will be turned on.</a:t>
            </a:r>
            <a:endParaRPr lang="en-US" sz="4000" dirty="0">
              <a:solidFill>
                <a:schemeClr val="bg1"/>
              </a:solidFill>
              <a:cs typeface="Arial"/>
            </a:endParaRP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94417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14" name="Top Left">
            <a:extLst>
              <a:ext uri="{FF2B5EF4-FFF2-40B4-BE49-F238E27FC236}">
                <a16:creationId xmlns:a16="http://schemas.microsoft.com/office/drawing/2014/main" id="{FC280B3D-FC68-4DDC-950C-506B5C6838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15" name="Freeform: Shape 14">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34" name="Bottom Right">
            <a:extLst>
              <a:ext uri="{FF2B5EF4-FFF2-40B4-BE49-F238E27FC236}">
                <a16:creationId xmlns:a16="http://schemas.microsoft.com/office/drawing/2014/main" id="{88540B56-6256-419C-AC81-7B56D0DD7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5" name="Freeform: Shape 34">
              <a:extLst>
                <a:ext uri="{FF2B5EF4-FFF2-40B4-BE49-F238E27FC236}">
                  <a16:creationId xmlns:a16="http://schemas.microsoft.com/office/drawing/2014/main" id="{EB5E9C2F-6749-4023-8E94-45C1C3FC6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36" name="Graphic 157">
              <a:extLst>
                <a:ext uri="{FF2B5EF4-FFF2-40B4-BE49-F238E27FC236}">
                  <a16:creationId xmlns:a16="http://schemas.microsoft.com/office/drawing/2014/main" id="{D87C11F9-4A6E-44BC-BF6C-0468EFD71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8" name="Freeform: Shape 37">
                <a:extLst>
                  <a:ext uri="{FF2B5EF4-FFF2-40B4-BE49-F238E27FC236}">
                    <a16:creationId xmlns:a16="http://schemas.microsoft.com/office/drawing/2014/main" id="{2B1B9F72-6727-48A7-A229-1B9E8620C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F112D38F-1CDF-4293-96FC-2190D0395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CF3E4DE9-57D9-4C4C-BE4E-7F081A1B3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6BB673C9-C994-4CA3-B78E-F65C5F8C6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9B6FF51D-0B4A-4C30-AEC8-D66E88C98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DCF516A0-FBBD-4A87-9E93-708625DE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6F1EDD83-3119-40A9-B093-626EB1B12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7" name="Freeform: Shape 36">
              <a:extLst>
                <a:ext uri="{FF2B5EF4-FFF2-40B4-BE49-F238E27FC236}">
                  <a16:creationId xmlns:a16="http://schemas.microsoft.com/office/drawing/2014/main" id="{BA5F46DB-9B25-49AD-BC98-191E88919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D172FD1-F0EA-E39F-1ED3-3CC0CCE56517}"/>
              </a:ext>
            </a:extLst>
          </p:cNvPr>
          <p:cNvSpPr>
            <a:spLocks noGrp="1"/>
          </p:cNvSpPr>
          <p:nvPr>
            <p:ph type="ctrTitle"/>
          </p:nvPr>
        </p:nvSpPr>
        <p:spPr>
          <a:xfrm>
            <a:off x="260626" y="124263"/>
            <a:ext cx="11617164" cy="1141035"/>
          </a:xfrm>
        </p:spPr>
        <p:txBody>
          <a:bodyPr>
            <a:normAutofit/>
          </a:bodyPr>
          <a:lstStyle/>
          <a:p>
            <a:r>
              <a:rPr lang="en-US" sz="3200"/>
              <a:t>COMPONENTS REQUIRED </a:t>
            </a:r>
          </a:p>
          <a:p>
            <a:r>
              <a:rPr lang="en-US" sz="3200"/>
              <a:t>    </a:t>
            </a:r>
            <a:r>
              <a:rPr lang="en-US" sz="3200" b="1"/>
              <a:t>    </a:t>
            </a:r>
            <a:endParaRPr lang="en-US" sz="3200"/>
          </a:p>
        </p:txBody>
      </p:sp>
      <p:sp>
        <p:nvSpPr>
          <p:cNvPr id="3" name="Subtitle 2">
            <a:extLst>
              <a:ext uri="{FF2B5EF4-FFF2-40B4-BE49-F238E27FC236}">
                <a16:creationId xmlns:a16="http://schemas.microsoft.com/office/drawing/2014/main" id="{91B9CAA1-3A55-6F5A-E54B-4E539FAC3F7B}"/>
              </a:ext>
            </a:extLst>
          </p:cNvPr>
          <p:cNvSpPr>
            <a:spLocks noGrp="1"/>
          </p:cNvSpPr>
          <p:nvPr>
            <p:ph type="subTitle" idx="1"/>
          </p:nvPr>
        </p:nvSpPr>
        <p:spPr>
          <a:xfrm>
            <a:off x="225778" y="795577"/>
            <a:ext cx="10442222" cy="4539062"/>
          </a:xfrm>
        </p:spPr>
        <p:txBody>
          <a:bodyPr vert="horz" lIns="91440" tIns="45720" rIns="91440" bIns="45720" rtlCol="0" anchor="t">
            <a:normAutofit/>
          </a:bodyPr>
          <a:lstStyle/>
          <a:p>
            <a:pPr algn="l">
              <a:lnSpc>
                <a:spcPct val="100000"/>
              </a:lnSpc>
              <a:spcBef>
                <a:spcPct val="0"/>
              </a:spcBef>
            </a:pPr>
            <a:r>
              <a:rPr lang="en-US" sz="2200" b="1" dirty="0">
                <a:ea typeface="+mn-lt"/>
                <a:cs typeface="+mn-lt"/>
              </a:rPr>
              <a:t>Hardware </a:t>
            </a:r>
            <a:endParaRPr lang="en-US" sz="2200" dirty="0">
              <a:ea typeface="+mn-lt"/>
              <a:cs typeface="+mn-lt"/>
            </a:endParaRPr>
          </a:p>
          <a:p>
            <a:pPr marL="285750" indent="-285750" algn="l">
              <a:lnSpc>
                <a:spcPct val="100000"/>
              </a:lnSpc>
              <a:spcBef>
                <a:spcPct val="0"/>
              </a:spcBef>
              <a:buFont typeface="Arial,Sans-Serif"/>
              <a:buChar char="•"/>
            </a:pPr>
            <a:r>
              <a:rPr lang="pt-BR" sz="2200" dirty="0" err="1">
                <a:solidFill>
                  <a:schemeClr val="tx1"/>
                </a:solidFill>
                <a:ea typeface="+mn-lt"/>
                <a:cs typeface="+mn-lt"/>
              </a:rPr>
              <a:t>NodeMCU</a:t>
            </a:r>
            <a:r>
              <a:rPr lang="pt-BR" sz="2200" dirty="0">
                <a:solidFill>
                  <a:schemeClr val="tx1"/>
                </a:solidFill>
                <a:ea typeface="+mn-lt"/>
                <a:cs typeface="+mn-lt"/>
              </a:rPr>
              <a:t> ESP8266</a:t>
            </a:r>
            <a:endParaRPr lang="en-US" sz="2200" dirty="0">
              <a:solidFill>
                <a:schemeClr val="tx1"/>
              </a:solidFill>
              <a:ea typeface="+mn-lt"/>
              <a:cs typeface="+mn-lt"/>
            </a:endParaRPr>
          </a:p>
          <a:p>
            <a:pPr marL="285750" indent="-285750" algn="l">
              <a:lnSpc>
                <a:spcPct val="100000"/>
              </a:lnSpc>
              <a:spcBef>
                <a:spcPct val="0"/>
              </a:spcBef>
              <a:buFont typeface="Arial,Sans-Serif"/>
              <a:buChar char="•"/>
            </a:pPr>
            <a:r>
              <a:rPr lang="pt-BR" sz="2200" dirty="0">
                <a:ea typeface="+mn-lt"/>
                <a:cs typeface="+mn-lt"/>
              </a:rPr>
              <a:t>TCS34725</a:t>
            </a:r>
          </a:p>
          <a:p>
            <a:pPr marL="285750" indent="-285750" algn="l">
              <a:lnSpc>
                <a:spcPct val="100000"/>
              </a:lnSpc>
              <a:spcBef>
                <a:spcPct val="0"/>
              </a:spcBef>
              <a:buFont typeface="Arial,Sans-Serif"/>
              <a:buChar char="•"/>
            </a:pPr>
            <a:r>
              <a:rPr lang="pt-BR" sz="2200" dirty="0">
                <a:ea typeface="+mn-lt"/>
                <a:cs typeface="+mn-lt"/>
              </a:rPr>
              <a:t>Servo Motor - (2)</a:t>
            </a:r>
            <a:r>
              <a:rPr lang="en-US" sz="2200" dirty="0">
                <a:ea typeface="+mn-lt"/>
                <a:cs typeface="+mn-lt"/>
              </a:rPr>
              <a:t>  </a:t>
            </a:r>
          </a:p>
          <a:p>
            <a:pPr marL="285750" indent="-285750" algn="l">
              <a:lnSpc>
                <a:spcPct val="100000"/>
              </a:lnSpc>
              <a:spcBef>
                <a:spcPct val="0"/>
              </a:spcBef>
              <a:buFont typeface="Arial,Sans-Serif"/>
              <a:buChar char="•"/>
            </a:pPr>
            <a:r>
              <a:rPr lang="en-US" sz="2200" dirty="0">
                <a:ea typeface="+mn-lt"/>
                <a:cs typeface="+mn-lt"/>
              </a:rPr>
              <a:t> Micro USB cable</a:t>
            </a:r>
          </a:p>
          <a:p>
            <a:pPr marL="285750" indent="-285750" algn="l">
              <a:lnSpc>
                <a:spcPct val="100000"/>
              </a:lnSpc>
              <a:spcBef>
                <a:spcPct val="0"/>
              </a:spcBef>
              <a:buFont typeface="Arial,Sans-Serif"/>
              <a:buChar char="•"/>
            </a:pPr>
            <a:r>
              <a:rPr lang="en-US" sz="2200" dirty="0">
                <a:ea typeface="+mn-lt"/>
                <a:cs typeface="+mn-lt"/>
              </a:rPr>
              <a:t> Jumper wires</a:t>
            </a:r>
          </a:p>
          <a:p>
            <a:pPr algn="l"/>
            <a:r>
              <a:rPr lang="en-US" sz="2200" b="1" dirty="0">
                <a:ea typeface="+mn-lt"/>
                <a:cs typeface="+mn-lt"/>
              </a:rPr>
              <a:t>Software</a:t>
            </a:r>
            <a:r>
              <a:rPr lang="en-US" sz="2200" dirty="0">
                <a:ea typeface="+mn-lt"/>
                <a:cs typeface="+mn-lt"/>
              </a:rPr>
              <a:t> </a:t>
            </a:r>
          </a:p>
          <a:p>
            <a:pPr algn="l">
              <a:buFont typeface="Arial"/>
              <a:buChar char="•"/>
            </a:pPr>
            <a:r>
              <a:rPr lang="en-US" sz="2200" dirty="0">
                <a:ea typeface="+mn-lt"/>
                <a:cs typeface="+mn-lt"/>
              </a:rPr>
              <a:t>Arduino IDE (esp8266 library installed)</a:t>
            </a:r>
            <a:endParaRPr lang="en-US" dirty="0"/>
          </a:p>
          <a:p>
            <a:pPr algn="l">
              <a:buFont typeface="Arial"/>
              <a:buChar char="•"/>
            </a:pPr>
            <a:r>
              <a:rPr lang="en-US" sz="2200" dirty="0" err="1">
                <a:ea typeface="+mn-lt"/>
                <a:cs typeface="+mn-lt"/>
              </a:rPr>
              <a:t>ThingSpeak</a:t>
            </a:r>
            <a:endParaRPr lang="en-US" dirty="0" err="1"/>
          </a:p>
          <a:p>
            <a:pPr marL="285750" indent="-285750" algn="l">
              <a:lnSpc>
                <a:spcPct val="100000"/>
              </a:lnSpc>
              <a:spcBef>
                <a:spcPct val="0"/>
              </a:spcBef>
              <a:buFont typeface="Arial"/>
              <a:buChar char="•"/>
            </a:pPr>
            <a:endParaRPr lang="en-US" sz="2200" dirty="0">
              <a:ea typeface="+mn-lt"/>
              <a:cs typeface="+mn-lt"/>
            </a:endParaRPr>
          </a:p>
          <a:p>
            <a:pPr algn="l">
              <a:lnSpc>
                <a:spcPct val="100000"/>
              </a:lnSpc>
              <a:spcBef>
                <a:spcPct val="0"/>
              </a:spcBef>
            </a:pPr>
            <a:endParaRPr lang="en-US" sz="2200" dirty="0">
              <a:cs typeface="Arial"/>
            </a:endParaRPr>
          </a:p>
          <a:p>
            <a:endParaRPr lang="en-US" sz="2200" dirty="0">
              <a:cs typeface="Arial"/>
            </a:endParaRPr>
          </a:p>
        </p:txBody>
      </p:sp>
      <p:grpSp>
        <p:nvGrpSpPr>
          <p:cNvPr id="46"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7" name="Straight Connector 46">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5367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B49E-923F-BC7C-B4A3-06517A72DB95}"/>
              </a:ext>
            </a:extLst>
          </p:cNvPr>
          <p:cNvSpPr>
            <a:spLocks noGrp="1"/>
          </p:cNvSpPr>
          <p:nvPr>
            <p:ph type="ctrTitle"/>
          </p:nvPr>
        </p:nvSpPr>
        <p:spPr>
          <a:xfrm>
            <a:off x="282223" y="303919"/>
            <a:ext cx="11161887" cy="412044"/>
          </a:xfrm>
        </p:spPr>
        <p:txBody>
          <a:bodyPr vert="horz" lIns="91440" tIns="45720" rIns="91440" bIns="45720" rtlCol="0" anchor="b">
            <a:noAutofit/>
          </a:bodyPr>
          <a:lstStyle/>
          <a:p>
            <a:r>
              <a:rPr lang="en-US" sz="2000" b="1" dirty="0">
                <a:ea typeface="+mj-lt"/>
                <a:cs typeface="+mj-lt"/>
              </a:rPr>
              <a:t>Specifications of TCS3200 RGB </a:t>
            </a:r>
            <a:r>
              <a:rPr lang="en-US" sz="2000" b="1" dirty="0" err="1">
                <a:ea typeface="+mj-lt"/>
                <a:cs typeface="+mj-lt"/>
              </a:rPr>
              <a:t>Colour</a:t>
            </a:r>
            <a:r>
              <a:rPr lang="en-US" sz="2000" b="1" dirty="0">
                <a:ea typeface="+mj-lt"/>
                <a:cs typeface="+mj-lt"/>
              </a:rPr>
              <a:t> Sensor</a:t>
            </a:r>
            <a:r>
              <a:rPr lang="en-US" sz="2000" dirty="0">
                <a:ea typeface="+mj-lt"/>
                <a:cs typeface="+mj-lt"/>
              </a:rPr>
              <a:t> </a:t>
            </a:r>
            <a:endParaRPr lang="en-US" sz="2000"/>
          </a:p>
        </p:txBody>
      </p:sp>
      <p:sp>
        <p:nvSpPr>
          <p:cNvPr id="5" name="TextBox 4">
            <a:extLst>
              <a:ext uri="{FF2B5EF4-FFF2-40B4-BE49-F238E27FC236}">
                <a16:creationId xmlns:a16="http://schemas.microsoft.com/office/drawing/2014/main" id="{593EDA19-80D1-0A1E-B4CC-C349C5889FED}"/>
              </a:ext>
            </a:extLst>
          </p:cNvPr>
          <p:cNvSpPr txBox="1"/>
          <p:nvPr/>
        </p:nvSpPr>
        <p:spPr>
          <a:xfrm>
            <a:off x="335845" y="942623"/>
            <a:ext cx="11661421"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201449"/>
                </a:solidFill>
                <a:latin typeface="Sagona Book"/>
              </a:rPr>
              <a:t>This module has a working voltage of 3V to 5V which means it can be directly interfaced with any microcontroller, and that is why it’s a perfect choice for our Node MCU, which uses a 3.3V logic level. Other than power and ground, it has an enable pin E0, by pulling it low or high, we can disable or enable the chip. The OUT pin is used to provide the output frequency, the S0 and S1 select lines select the output frequency scaling. The S2 and S3 select lines select the photodiode type. After measuring a </a:t>
            </a:r>
            <a:r>
              <a:rPr lang="en-US" sz="2800" dirty="0" err="1">
                <a:solidFill>
                  <a:srgbClr val="201449"/>
                </a:solidFill>
                <a:latin typeface="Sagona Book"/>
              </a:rPr>
              <a:t>colour</a:t>
            </a:r>
            <a:r>
              <a:rPr lang="en-US" sz="2800" dirty="0">
                <a:solidFill>
                  <a:srgbClr val="201449"/>
                </a:solidFill>
                <a:latin typeface="Sagona Book"/>
              </a:rPr>
              <a:t> wavelength, it outputs the result as frequency, so we can directly measure the frequency and determine the </a:t>
            </a:r>
            <a:r>
              <a:rPr lang="en-US" sz="2800" dirty="0" err="1">
                <a:solidFill>
                  <a:srgbClr val="201449"/>
                </a:solidFill>
                <a:latin typeface="Sagona Book"/>
              </a:rPr>
              <a:t>colour</a:t>
            </a:r>
            <a:r>
              <a:rPr lang="en-US" sz="2800" dirty="0">
                <a:solidFill>
                  <a:srgbClr val="201449"/>
                </a:solidFill>
                <a:latin typeface="Sagona Book"/>
              </a:rPr>
              <a:t>, which reduces the intervention of an ADC. And finally, this sensor can accurately measure a test object within a distance of 1cm. If you want to learn more about its specification </a:t>
            </a:r>
            <a:r>
              <a:rPr lang="en-US" sz="2800" dirty="0">
                <a:latin typeface="Sagona Book"/>
              </a:rPr>
              <a:t>​</a:t>
            </a:r>
            <a:endParaRPr lang="en-US" sz="2800" dirty="0">
              <a:cs typeface="Arial"/>
            </a:endParaRPr>
          </a:p>
        </p:txBody>
      </p:sp>
    </p:spTree>
    <p:extLst>
      <p:ext uri="{BB962C8B-B14F-4D97-AF65-F5344CB8AC3E}">
        <p14:creationId xmlns:p14="http://schemas.microsoft.com/office/powerpoint/2010/main" val="131414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2D1C-A93D-A7EC-5B84-4486AFCB45B8}"/>
              </a:ext>
            </a:extLst>
          </p:cNvPr>
          <p:cNvSpPr>
            <a:spLocks noGrp="1"/>
          </p:cNvSpPr>
          <p:nvPr>
            <p:ph type="ctrTitle"/>
          </p:nvPr>
        </p:nvSpPr>
        <p:spPr>
          <a:xfrm>
            <a:off x="423334" y="134586"/>
            <a:ext cx="11204221" cy="1879600"/>
          </a:xfrm>
        </p:spPr>
        <p:txBody>
          <a:bodyPr>
            <a:normAutofit fontScale="90000"/>
          </a:bodyPr>
          <a:lstStyle/>
          <a:p>
            <a:r>
              <a:rPr lang="en-US" b="1" dirty="0">
                <a:ea typeface="+mj-lt"/>
                <a:cs typeface="+mj-lt"/>
              </a:rPr>
              <a:t>Circuit Diagram for our </a:t>
            </a:r>
            <a:r>
              <a:rPr lang="en-US" b="1" dirty="0" err="1">
                <a:ea typeface="+mj-lt"/>
                <a:cs typeface="+mj-lt"/>
              </a:rPr>
              <a:t>Colour</a:t>
            </a:r>
            <a:r>
              <a:rPr lang="en-US" b="1" dirty="0">
                <a:ea typeface="+mj-lt"/>
                <a:cs typeface="+mj-lt"/>
              </a:rPr>
              <a:t> Sorting Machine</a:t>
            </a:r>
            <a:endParaRPr lang="en-US" dirty="0"/>
          </a:p>
        </p:txBody>
      </p:sp>
      <p:pic>
        <p:nvPicPr>
          <p:cNvPr id="4" name="Picture 4" descr="Graphical user interface, diagram, schematic&#10;&#10;Description automatically generated">
            <a:extLst>
              <a:ext uri="{FF2B5EF4-FFF2-40B4-BE49-F238E27FC236}">
                <a16:creationId xmlns:a16="http://schemas.microsoft.com/office/drawing/2014/main" id="{66B908FD-6D54-AAC9-6D6B-2FD6EBF351C6}"/>
              </a:ext>
            </a:extLst>
          </p:cNvPr>
          <p:cNvPicPr>
            <a:picLocks noChangeAspect="1"/>
          </p:cNvPicPr>
          <p:nvPr/>
        </p:nvPicPr>
        <p:blipFill>
          <a:blip r:embed="rId2"/>
          <a:stretch>
            <a:fillRect/>
          </a:stretch>
        </p:blipFill>
        <p:spPr>
          <a:xfrm>
            <a:off x="1662289" y="2128226"/>
            <a:ext cx="8218310" cy="4153771"/>
          </a:xfrm>
          <a:prstGeom prst="rect">
            <a:avLst/>
          </a:prstGeom>
        </p:spPr>
      </p:pic>
    </p:spTree>
    <p:extLst>
      <p:ext uri="{BB962C8B-B14F-4D97-AF65-F5344CB8AC3E}">
        <p14:creationId xmlns:p14="http://schemas.microsoft.com/office/powerpoint/2010/main" val="11587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Rectangle 43">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6"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7" name="Freeform: Shape 46">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8" name="Freeform: Shape 47">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34AFBC4-ED25-0EA1-0A97-58B397871678}"/>
              </a:ext>
            </a:extLst>
          </p:cNvPr>
          <p:cNvSpPr>
            <a:spLocks noGrp="1"/>
          </p:cNvSpPr>
          <p:nvPr>
            <p:ph type="ctrTitle"/>
          </p:nvPr>
        </p:nvSpPr>
        <p:spPr>
          <a:xfrm>
            <a:off x="996275" y="163350"/>
            <a:ext cx="5996619" cy="2065889"/>
          </a:xfrm>
        </p:spPr>
        <p:txBody>
          <a:bodyPr anchor="ctr">
            <a:normAutofit/>
          </a:bodyPr>
          <a:lstStyle/>
          <a:p>
            <a:pPr algn="l"/>
            <a:r>
              <a:rPr lang="en-US" dirty="0"/>
              <a:t>Sorting Mechanism </a:t>
            </a:r>
          </a:p>
        </p:txBody>
      </p:sp>
      <p:grpSp>
        <p:nvGrpSpPr>
          <p:cNvPr id="56"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7" name="Straight Connector 56">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Picture 4" descr="Diagram&#10;&#10;Description automatically generated">
            <a:extLst>
              <a:ext uri="{FF2B5EF4-FFF2-40B4-BE49-F238E27FC236}">
                <a16:creationId xmlns:a16="http://schemas.microsoft.com/office/drawing/2014/main" id="{ACFAECCA-A16A-D45B-7CA9-07748EE20B9A}"/>
              </a:ext>
            </a:extLst>
          </p:cNvPr>
          <p:cNvPicPr>
            <a:picLocks noChangeAspect="1"/>
          </p:cNvPicPr>
          <p:nvPr/>
        </p:nvPicPr>
        <p:blipFill>
          <a:blip r:embed="rId2"/>
          <a:stretch>
            <a:fillRect/>
          </a:stretch>
        </p:blipFill>
        <p:spPr>
          <a:xfrm>
            <a:off x="3045975" y="2752605"/>
            <a:ext cx="6664492" cy="3919694"/>
          </a:xfrm>
          <a:prstGeom prst="rect">
            <a:avLst/>
          </a:prstGeom>
        </p:spPr>
      </p:pic>
      <p:grpSp>
        <p:nvGrpSpPr>
          <p:cNvPr id="60"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1" name="Freeform: Shape 60">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62"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4" name="Freeform: Shape 63">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3" name="Freeform: Shape 62">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0605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unlit desk">
            <a:extLst>
              <a:ext uri="{FF2B5EF4-FFF2-40B4-BE49-F238E27FC236}">
                <a16:creationId xmlns:a16="http://schemas.microsoft.com/office/drawing/2014/main" id="{AE9F9DCF-1DEF-46E9-0612-5772E09DDBC0}"/>
              </a:ext>
            </a:extLst>
          </p:cNvPr>
          <p:cNvPicPr>
            <a:picLocks noChangeAspect="1"/>
          </p:cNvPicPr>
          <p:nvPr/>
        </p:nvPicPr>
        <p:blipFill rotWithShape="1">
          <a:blip r:embed="rId2">
            <a:alphaModFix amt="70000"/>
          </a:blip>
          <a:srcRect t="2402" r="6" b="13203"/>
          <a:stretch/>
        </p:blipFill>
        <p:spPr>
          <a:xfrm>
            <a:off x="-14091" y="10"/>
            <a:ext cx="12188932" cy="6856614"/>
          </a:xfrm>
          <a:prstGeom prst="rect">
            <a:avLst/>
          </a:prstGeom>
        </p:spPr>
      </p:pic>
      <p:sp>
        <p:nvSpPr>
          <p:cNvPr id="2" name="Title 1">
            <a:extLst>
              <a:ext uri="{FF2B5EF4-FFF2-40B4-BE49-F238E27FC236}">
                <a16:creationId xmlns:a16="http://schemas.microsoft.com/office/drawing/2014/main" id="{27208542-8D0A-9C27-1456-E8DC97316489}"/>
              </a:ext>
            </a:extLst>
          </p:cNvPr>
          <p:cNvSpPr>
            <a:spLocks noGrp="1"/>
          </p:cNvSpPr>
          <p:nvPr>
            <p:ph type="ctrTitle"/>
          </p:nvPr>
        </p:nvSpPr>
        <p:spPr>
          <a:xfrm>
            <a:off x="601164" y="67576"/>
            <a:ext cx="10190071" cy="605856"/>
          </a:xfrm>
        </p:spPr>
        <p:txBody>
          <a:bodyPr anchor="b">
            <a:normAutofit fontScale="90000"/>
          </a:bodyPr>
          <a:lstStyle/>
          <a:p>
            <a:r>
              <a:rPr lang="en-US" sz="5400">
                <a:solidFill>
                  <a:srgbClr val="FFFFFF"/>
                </a:solidFill>
              </a:rPr>
              <a:t>WORKING:</a:t>
            </a:r>
          </a:p>
        </p:txBody>
      </p:sp>
      <p:sp>
        <p:nvSpPr>
          <p:cNvPr id="3" name="Subtitle 2">
            <a:extLst>
              <a:ext uri="{FF2B5EF4-FFF2-40B4-BE49-F238E27FC236}">
                <a16:creationId xmlns:a16="http://schemas.microsoft.com/office/drawing/2014/main" id="{B5418281-2C1A-F89A-D827-4EF90377958F}"/>
              </a:ext>
            </a:extLst>
          </p:cNvPr>
          <p:cNvSpPr>
            <a:spLocks noGrp="1"/>
          </p:cNvSpPr>
          <p:nvPr>
            <p:ph type="subTitle" idx="1"/>
          </p:nvPr>
        </p:nvSpPr>
        <p:spPr>
          <a:xfrm>
            <a:off x="19266" y="499669"/>
            <a:ext cx="12166101" cy="5781949"/>
          </a:xfrm>
        </p:spPr>
        <p:txBody>
          <a:bodyPr vert="horz" lIns="91440" tIns="45720" rIns="91440" bIns="45720" rtlCol="0" anchor="t">
            <a:noAutofit/>
          </a:bodyPr>
          <a:lstStyle/>
          <a:p>
            <a:pPr algn="l">
              <a:lnSpc>
                <a:spcPct val="100000"/>
              </a:lnSpc>
            </a:pPr>
            <a:r>
              <a:rPr lang="en-US" sz="1400" dirty="0">
                <a:solidFill>
                  <a:srgbClr val="FFFFFF"/>
                </a:solidFill>
                <a:ea typeface="+mn-lt"/>
                <a:cs typeface="+mn-lt"/>
              </a:rPr>
              <a:t>We will be using </a:t>
            </a:r>
            <a:r>
              <a:rPr lang="en-US" sz="1400" b="1" dirty="0" err="1">
                <a:solidFill>
                  <a:srgbClr val="FFFFFF"/>
                </a:solidFill>
                <a:ea typeface="+mn-lt"/>
                <a:cs typeface="+mn-lt"/>
              </a:rPr>
              <a:t>ThingSpeak</a:t>
            </a:r>
            <a:r>
              <a:rPr lang="en-US" sz="1400" b="1" dirty="0">
                <a:solidFill>
                  <a:srgbClr val="FFFFFF"/>
                </a:solidFill>
                <a:ea typeface="+mn-lt"/>
                <a:cs typeface="+mn-lt"/>
              </a:rPr>
              <a:t> with Arduino IDE,</a:t>
            </a:r>
            <a:r>
              <a:rPr lang="en-US" sz="1400" dirty="0">
                <a:solidFill>
                  <a:srgbClr val="FFFFFF"/>
                </a:solidFill>
                <a:ea typeface="+mn-lt"/>
                <a:cs typeface="+mn-lt"/>
              </a:rPr>
              <a:t> so as usual, the first step will be including all the required libraries. </a:t>
            </a:r>
            <a:r>
              <a:rPr lang="en-US" sz="1400" dirty="0">
                <a:solidFill>
                  <a:srgbClr val="FFFFFF"/>
                </a:solidFill>
                <a:ea typeface="+mn-lt"/>
                <a:cs typeface="+mn-lt"/>
                <a:hlinkClick r:id="rId3"/>
              </a:rPr>
              <a:t>Thingspeak.h  library</a:t>
            </a:r>
            <a:r>
              <a:rPr lang="en-US" sz="1400" dirty="0">
                <a:solidFill>
                  <a:srgbClr val="FFFFFF"/>
                </a:solidFill>
                <a:ea typeface="+mn-lt"/>
                <a:cs typeface="+mn-lt"/>
              </a:rPr>
              <a:t> can be downloaded from the link given. The </a:t>
            </a:r>
            <a:r>
              <a:rPr lang="en-US" sz="1400" dirty="0" err="1">
                <a:solidFill>
                  <a:srgbClr val="FFFFFF"/>
                </a:solidFill>
                <a:ea typeface="+mn-lt"/>
                <a:cs typeface="+mn-lt"/>
              </a:rPr>
              <a:t>Colour</a:t>
            </a:r>
            <a:r>
              <a:rPr lang="en-US" sz="1400" dirty="0">
                <a:solidFill>
                  <a:srgbClr val="FFFFFF"/>
                </a:solidFill>
                <a:ea typeface="+mn-lt"/>
                <a:cs typeface="+mn-lt"/>
              </a:rPr>
              <a:t> sensor can work without the library as we can read the </a:t>
            </a:r>
            <a:r>
              <a:rPr lang="en-US" sz="1400" dirty="0" err="1">
                <a:solidFill>
                  <a:srgbClr val="FFFFFF"/>
                </a:solidFill>
                <a:ea typeface="+mn-lt"/>
                <a:cs typeface="+mn-lt"/>
              </a:rPr>
              <a:t>colour</a:t>
            </a:r>
            <a:r>
              <a:rPr lang="en-US" sz="1400" dirty="0">
                <a:solidFill>
                  <a:srgbClr val="FFFFFF"/>
                </a:solidFill>
                <a:ea typeface="+mn-lt"/>
                <a:cs typeface="+mn-lt"/>
              </a:rPr>
              <a:t> frequency directly from the sensor pin to decide the </a:t>
            </a:r>
            <a:r>
              <a:rPr lang="en-US" sz="1400" dirty="0" err="1">
                <a:solidFill>
                  <a:srgbClr val="FFFFFF"/>
                </a:solidFill>
                <a:ea typeface="+mn-lt"/>
                <a:cs typeface="+mn-lt"/>
              </a:rPr>
              <a:t>colour</a:t>
            </a:r>
            <a:r>
              <a:rPr lang="en-US" sz="1400" dirty="0">
                <a:solidFill>
                  <a:srgbClr val="FFFFFF"/>
                </a:solidFill>
                <a:ea typeface="+mn-lt"/>
                <a:cs typeface="+mn-lt"/>
              </a:rPr>
              <a:t>. </a:t>
            </a:r>
            <a:endParaRPr lang="en-US" sz="1400">
              <a:solidFill>
                <a:srgbClr val="FFFFFF"/>
              </a:solidFill>
              <a:cs typeface="Arial"/>
            </a:endParaRPr>
          </a:p>
          <a:p>
            <a:pPr algn="l">
              <a:lnSpc>
                <a:spcPct val="100000"/>
              </a:lnSpc>
            </a:pPr>
            <a:r>
              <a:rPr lang="en-US" sz="1400" dirty="0">
                <a:solidFill>
                  <a:srgbClr val="FFFFFF"/>
                </a:solidFill>
                <a:ea typeface="+mn-lt"/>
                <a:cs typeface="+mn-lt"/>
              </a:rPr>
              <a:t>After that, in the next lines, we define the </a:t>
            </a:r>
            <a:r>
              <a:rPr lang="en-US" sz="1400" dirty="0" err="1">
                <a:solidFill>
                  <a:srgbClr val="FFFFFF"/>
                </a:solidFill>
                <a:ea typeface="+mn-lt"/>
                <a:cs typeface="+mn-lt"/>
              </a:rPr>
              <a:t>ThingSpeak</a:t>
            </a:r>
            <a:r>
              <a:rPr lang="en-US" sz="1400" dirty="0">
                <a:solidFill>
                  <a:srgbClr val="FFFFFF"/>
                </a:solidFill>
                <a:ea typeface="+mn-lt"/>
                <a:cs typeface="+mn-lt"/>
              </a:rPr>
              <a:t> API key, channel number, Wi-Fi name, and password, which we have previously saved while making the </a:t>
            </a:r>
            <a:r>
              <a:rPr lang="en-US" sz="1400" dirty="0" err="1">
                <a:solidFill>
                  <a:srgbClr val="FFFFFF"/>
                </a:solidFill>
                <a:ea typeface="+mn-lt"/>
                <a:cs typeface="+mn-lt"/>
              </a:rPr>
              <a:t>ThingSpeak</a:t>
            </a:r>
            <a:r>
              <a:rPr lang="en-US" sz="1400" dirty="0">
                <a:solidFill>
                  <a:srgbClr val="FFFFFF"/>
                </a:solidFill>
                <a:ea typeface="+mn-lt"/>
                <a:cs typeface="+mn-lt"/>
              </a:rPr>
              <a:t> account. </a:t>
            </a:r>
            <a:endParaRPr lang="en-US" sz="1400">
              <a:solidFill>
                <a:srgbClr val="FFFFFF"/>
              </a:solidFill>
              <a:cs typeface="Arial"/>
            </a:endParaRPr>
          </a:p>
          <a:p>
            <a:pPr algn="l">
              <a:lnSpc>
                <a:spcPct val="100000"/>
              </a:lnSpc>
            </a:pPr>
            <a:r>
              <a:rPr lang="en-US" sz="1400" dirty="0">
                <a:solidFill>
                  <a:srgbClr val="FFFFFF"/>
                </a:solidFill>
                <a:ea typeface="+mn-lt"/>
                <a:cs typeface="+mn-lt"/>
              </a:rPr>
              <a:t>Then define the servo variables. Here we are using two servo motors. The first servo motor is used to move the </a:t>
            </a:r>
            <a:r>
              <a:rPr lang="en-US" sz="1400" dirty="0" err="1">
                <a:solidFill>
                  <a:srgbClr val="FFFFFF"/>
                </a:solidFill>
                <a:ea typeface="+mn-lt"/>
                <a:cs typeface="+mn-lt"/>
              </a:rPr>
              <a:t>colour</a:t>
            </a:r>
            <a:r>
              <a:rPr lang="en-US" sz="1400" dirty="0">
                <a:solidFill>
                  <a:srgbClr val="FFFFFF"/>
                </a:solidFill>
                <a:ea typeface="+mn-lt"/>
                <a:cs typeface="+mn-lt"/>
              </a:rPr>
              <a:t> balls from the initial position to the </a:t>
            </a:r>
            <a:r>
              <a:rPr lang="en-US" sz="1400" dirty="0" err="1">
                <a:solidFill>
                  <a:srgbClr val="FFFFFF"/>
                </a:solidFill>
                <a:ea typeface="+mn-lt"/>
                <a:cs typeface="+mn-lt"/>
              </a:rPr>
              <a:t>colour</a:t>
            </a:r>
            <a:r>
              <a:rPr lang="en-US" sz="1400" dirty="0">
                <a:solidFill>
                  <a:srgbClr val="FFFFFF"/>
                </a:solidFill>
                <a:ea typeface="+mn-lt"/>
                <a:cs typeface="+mn-lt"/>
              </a:rPr>
              <a:t> sensor. The second servo motor is used to drop the </a:t>
            </a:r>
            <a:r>
              <a:rPr lang="en-US" sz="1400" dirty="0" err="1">
                <a:solidFill>
                  <a:srgbClr val="FFFFFF"/>
                </a:solidFill>
                <a:ea typeface="+mn-lt"/>
                <a:cs typeface="+mn-lt"/>
              </a:rPr>
              <a:t>colour</a:t>
            </a:r>
            <a:r>
              <a:rPr lang="en-US" sz="1400" dirty="0">
                <a:solidFill>
                  <a:srgbClr val="FFFFFF"/>
                </a:solidFill>
                <a:ea typeface="+mn-lt"/>
                <a:cs typeface="+mn-lt"/>
              </a:rPr>
              <a:t> ball into the </a:t>
            </a:r>
            <a:r>
              <a:rPr lang="en-US" sz="1400" dirty="0" err="1">
                <a:solidFill>
                  <a:srgbClr val="FFFFFF"/>
                </a:solidFill>
                <a:ea typeface="+mn-lt"/>
                <a:cs typeface="+mn-lt"/>
              </a:rPr>
              <a:t>colour</a:t>
            </a:r>
            <a:r>
              <a:rPr lang="en-US" sz="1400" dirty="0">
                <a:solidFill>
                  <a:srgbClr val="FFFFFF"/>
                </a:solidFill>
                <a:ea typeface="+mn-lt"/>
                <a:cs typeface="+mn-lt"/>
              </a:rPr>
              <a:t> bucket. </a:t>
            </a:r>
            <a:endParaRPr lang="en-US" sz="1400">
              <a:solidFill>
                <a:srgbClr val="FFFFFF"/>
              </a:solidFill>
              <a:cs typeface="Arial"/>
            </a:endParaRPr>
          </a:p>
          <a:p>
            <a:pPr algn="l">
              <a:lnSpc>
                <a:spcPct val="100000"/>
              </a:lnSpc>
            </a:pPr>
            <a:br>
              <a:rPr lang="en-US" sz="1400" dirty="0"/>
            </a:br>
            <a:r>
              <a:rPr lang="en-US" sz="1400" dirty="0">
                <a:solidFill>
                  <a:srgbClr val="FFFFFF"/>
                </a:solidFill>
                <a:ea typeface="+mn-lt"/>
                <a:cs typeface="+mn-lt"/>
              </a:rPr>
              <a:t>Inside the </a:t>
            </a:r>
            <a:r>
              <a:rPr lang="en-US" sz="1400" i="1" dirty="0">
                <a:solidFill>
                  <a:srgbClr val="FFFFFF"/>
                </a:solidFill>
                <a:ea typeface="+mn-lt"/>
                <a:cs typeface="+mn-lt"/>
              </a:rPr>
              <a:t>setup()</a:t>
            </a:r>
            <a:r>
              <a:rPr lang="en-US" sz="1400" dirty="0">
                <a:solidFill>
                  <a:srgbClr val="FFFFFF"/>
                </a:solidFill>
                <a:ea typeface="+mn-lt"/>
                <a:cs typeface="+mn-lt"/>
              </a:rPr>
              <a:t>  function, we initialize the Serial at 9600 baud. Then define the </a:t>
            </a:r>
            <a:r>
              <a:rPr lang="en-US" sz="1400" dirty="0" err="1">
                <a:solidFill>
                  <a:srgbClr val="FFFFFF"/>
                </a:solidFill>
                <a:ea typeface="+mn-lt"/>
                <a:cs typeface="+mn-lt"/>
              </a:rPr>
              <a:t>colour</a:t>
            </a:r>
            <a:r>
              <a:rPr lang="en-US" sz="1400" dirty="0">
                <a:solidFill>
                  <a:srgbClr val="FFFFFF"/>
                </a:solidFill>
                <a:ea typeface="+mn-lt"/>
                <a:cs typeface="+mn-lt"/>
              </a:rPr>
              <a:t> sensor pins as output pins to read the frequency values also define the pins for top and bottom servo motors. </a:t>
            </a:r>
            <a:endParaRPr lang="en-US" sz="1400">
              <a:solidFill>
                <a:srgbClr val="FFFFFF"/>
              </a:solidFill>
              <a:cs typeface="Arial"/>
            </a:endParaRPr>
          </a:p>
          <a:p>
            <a:pPr algn="l">
              <a:lnSpc>
                <a:spcPct val="100000"/>
              </a:lnSpc>
            </a:pPr>
            <a:r>
              <a:rPr lang="en-US" sz="1400" dirty="0">
                <a:solidFill>
                  <a:srgbClr val="FFFFFF"/>
                </a:solidFill>
                <a:ea typeface="+mn-lt"/>
                <a:cs typeface="+mn-lt"/>
              </a:rPr>
              <a:t>Inside the </a:t>
            </a:r>
            <a:r>
              <a:rPr lang="en-US" sz="1400" i="1" dirty="0">
                <a:solidFill>
                  <a:srgbClr val="FFFFFF"/>
                </a:solidFill>
                <a:ea typeface="+mn-lt"/>
                <a:cs typeface="+mn-lt"/>
              </a:rPr>
              <a:t>loop()</a:t>
            </a:r>
            <a:r>
              <a:rPr lang="en-US" sz="1400" dirty="0">
                <a:solidFill>
                  <a:srgbClr val="FFFFFF"/>
                </a:solidFill>
                <a:ea typeface="+mn-lt"/>
                <a:cs typeface="+mn-lt"/>
              </a:rPr>
              <a:t> function, we measure the incoming frequency of Red, Green, and Blue </a:t>
            </a:r>
            <a:r>
              <a:rPr lang="en-US" sz="1400" err="1">
                <a:solidFill>
                  <a:srgbClr val="FFFFFF"/>
                </a:solidFill>
                <a:ea typeface="+mn-lt"/>
                <a:cs typeface="+mn-lt"/>
              </a:rPr>
              <a:t>colour</a:t>
            </a:r>
            <a:r>
              <a:rPr lang="en-US" sz="1400" dirty="0">
                <a:solidFill>
                  <a:srgbClr val="FFFFFF"/>
                </a:solidFill>
                <a:ea typeface="+mn-lt"/>
                <a:cs typeface="+mn-lt"/>
              </a:rPr>
              <a:t> and compares these frequency readings to detect </a:t>
            </a:r>
            <a:r>
              <a:rPr lang="en-US" sz="1400" err="1">
                <a:solidFill>
                  <a:srgbClr val="FFFFFF"/>
                </a:solidFill>
                <a:ea typeface="+mn-lt"/>
                <a:cs typeface="+mn-lt"/>
              </a:rPr>
              <a:t>colour</a:t>
            </a:r>
            <a:r>
              <a:rPr lang="en-US" sz="1400" dirty="0">
                <a:solidFill>
                  <a:srgbClr val="FFFFFF"/>
                </a:solidFill>
                <a:ea typeface="+mn-lt"/>
                <a:cs typeface="+mn-lt"/>
              </a:rPr>
              <a:t>. The control pins S2 and S3 are used to read the </a:t>
            </a:r>
            <a:r>
              <a:rPr lang="en-US" sz="1400" err="1">
                <a:solidFill>
                  <a:srgbClr val="FFFFFF"/>
                </a:solidFill>
                <a:ea typeface="+mn-lt"/>
                <a:cs typeface="+mn-lt"/>
              </a:rPr>
              <a:t>colour</a:t>
            </a:r>
            <a:r>
              <a:rPr lang="en-US" sz="1400" dirty="0">
                <a:solidFill>
                  <a:srgbClr val="FFFFFF"/>
                </a:solidFill>
                <a:ea typeface="+mn-lt"/>
                <a:cs typeface="+mn-lt"/>
              </a:rPr>
              <a:t> frequencies. For example, to read the frequency of red </a:t>
            </a:r>
            <a:r>
              <a:rPr lang="en-US" sz="1400" err="1">
                <a:solidFill>
                  <a:srgbClr val="FFFFFF"/>
                </a:solidFill>
                <a:ea typeface="+mn-lt"/>
                <a:cs typeface="+mn-lt"/>
              </a:rPr>
              <a:t>colour</a:t>
            </a:r>
            <a:r>
              <a:rPr lang="en-US" sz="1400" dirty="0">
                <a:solidFill>
                  <a:srgbClr val="FFFFFF"/>
                </a:solidFill>
                <a:ea typeface="+mn-lt"/>
                <a:cs typeface="+mn-lt"/>
              </a:rPr>
              <a:t>, set the two pins to low logic level, to read the Blue </a:t>
            </a:r>
            <a:r>
              <a:rPr lang="en-US" sz="1400" err="1">
                <a:solidFill>
                  <a:srgbClr val="FFFFFF"/>
                </a:solidFill>
                <a:ea typeface="+mn-lt"/>
                <a:cs typeface="+mn-lt"/>
              </a:rPr>
              <a:t>colour</a:t>
            </a:r>
            <a:r>
              <a:rPr lang="en-US" sz="1400" dirty="0">
                <a:solidFill>
                  <a:srgbClr val="FFFFFF"/>
                </a:solidFill>
                <a:ea typeface="+mn-lt"/>
                <a:cs typeface="+mn-lt"/>
              </a:rPr>
              <a:t>, set S3 pin HIGH and S2 pin LOW, and to read the Green </a:t>
            </a:r>
            <a:r>
              <a:rPr lang="en-US" sz="1400" dirty="0" err="1">
                <a:solidFill>
                  <a:srgbClr val="FFFFFF"/>
                </a:solidFill>
                <a:ea typeface="+mn-lt"/>
                <a:cs typeface="+mn-lt"/>
              </a:rPr>
              <a:t>colour</a:t>
            </a:r>
            <a:r>
              <a:rPr lang="en-US" sz="1400" dirty="0">
                <a:solidFill>
                  <a:srgbClr val="FFFFFF"/>
                </a:solidFill>
                <a:ea typeface="+mn-lt"/>
                <a:cs typeface="+mn-lt"/>
              </a:rPr>
              <a:t>, set S2 to pin HIGH and S3 pin LOW. </a:t>
            </a:r>
            <a:endParaRPr lang="en-US" sz="1400">
              <a:solidFill>
                <a:srgbClr val="FFFFFF"/>
              </a:solidFill>
              <a:cs typeface="Arial"/>
            </a:endParaRPr>
          </a:p>
          <a:p>
            <a:pPr algn="l">
              <a:lnSpc>
                <a:spcPct val="100000"/>
              </a:lnSpc>
            </a:pPr>
            <a:r>
              <a:rPr lang="en-US" sz="1400" dirty="0">
                <a:solidFill>
                  <a:srgbClr val="FFFFFF"/>
                </a:solidFill>
                <a:ea typeface="+mn-lt"/>
                <a:cs typeface="+mn-lt"/>
              </a:rPr>
              <a:t>After getting the frequency values for Red, Green, and  Blue </a:t>
            </a:r>
            <a:r>
              <a:rPr lang="en-US" sz="1400" err="1">
                <a:solidFill>
                  <a:srgbClr val="FFFFFF"/>
                </a:solidFill>
                <a:ea typeface="+mn-lt"/>
                <a:cs typeface="+mn-lt"/>
              </a:rPr>
              <a:t>colour</a:t>
            </a:r>
            <a:r>
              <a:rPr lang="en-US" sz="1400" dirty="0">
                <a:solidFill>
                  <a:srgbClr val="FFFFFF"/>
                </a:solidFill>
                <a:ea typeface="+mn-lt"/>
                <a:cs typeface="+mn-lt"/>
              </a:rPr>
              <a:t>, compare these values to detect the </a:t>
            </a:r>
            <a:r>
              <a:rPr lang="en-US" sz="1400" err="1">
                <a:solidFill>
                  <a:srgbClr val="FFFFFF"/>
                </a:solidFill>
                <a:ea typeface="+mn-lt"/>
                <a:cs typeface="+mn-lt"/>
              </a:rPr>
              <a:t>colours</a:t>
            </a:r>
            <a:r>
              <a:rPr lang="en-US" sz="1400" dirty="0">
                <a:solidFill>
                  <a:srgbClr val="FFFFFF"/>
                </a:solidFill>
                <a:ea typeface="+mn-lt"/>
                <a:cs typeface="+mn-lt"/>
              </a:rPr>
              <a:t>. Upon detecting a </a:t>
            </a:r>
            <a:r>
              <a:rPr lang="en-US" sz="1400" err="1">
                <a:solidFill>
                  <a:srgbClr val="FFFFFF"/>
                </a:solidFill>
                <a:ea typeface="+mn-lt"/>
                <a:cs typeface="+mn-lt"/>
              </a:rPr>
              <a:t>colour</a:t>
            </a:r>
            <a:r>
              <a:rPr lang="en-US" sz="1400" dirty="0">
                <a:solidFill>
                  <a:srgbClr val="FFFFFF"/>
                </a:solidFill>
                <a:ea typeface="+mn-lt"/>
                <a:cs typeface="+mn-lt"/>
              </a:rPr>
              <a:t>, first, move the drop servo with a particular angle to drops the </a:t>
            </a:r>
            <a:r>
              <a:rPr lang="en-US" sz="1400" err="1">
                <a:solidFill>
                  <a:srgbClr val="FFFFFF"/>
                </a:solidFill>
                <a:ea typeface="+mn-lt"/>
                <a:cs typeface="+mn-lt"/>
              </a:rPr>
              <a:t>colour</a:t>
            </a:r>
            <a:r>
              <a:rPr lang="en-US" sz="1400" dirty="0">
                <a:solidFill>
                  <a:srgbClr val="FFFFFF"/>
                </a:solidFill>
                <a:ea typeface="+mn-lt"/>
                <a:cs typeface="+mn-lt"/>
              </a:rPr>
              <a:t> ball to its respective box, then move the pick servo to pass the ball. Frequency values for each </a:t>
            </a:r>
            <a:r>
              <a:rPr lang="en-US" sz="1400" err="1">
                <a:solidFill>
                  <a:srgbClr val="FFFFFF"/>
                </a:solidFill>
                <a:ea typeface="+mn-lt"/>
                <a:cs typeface="+mn-lt"/>
              </a:rPr>
              <a:t>colour</a:t>
            </a:r>
            <a:r>
              <a:rPr lang="en-US" sz="1400" dirty="0">
                <a:solidFill>
                  <a:srgbClr val="FFFFFF"/>
                </a:solidFill>
                <a:ea typeface="+mn-lt"/>
                <a:cs typeface="+mn-lt"/>
              </a:rPr>
              <a:t> vary with distance and can be customized accordingly. After recognizing the </a:t>
            </a:r>
            <a:r>
              <a:rPr lang="en-US" sz="1400" err="1">
                <a:solidFill>
                  <a:srgbClr val="FFFFFF"/>
                </a:solidFill>
                <a:ea typeface="+mn-lt"/>
                <a:cs typeface="+mn-lt"/>
              </a:rPr>
              <a:t>colour</a:t>
            </a:r>
            <a:r>
              <a:rPr lang="en-US" sz="1400" dirty="0">
                <a:solidFill>
                  <a:srgbClr val="FFFFFF"/>
                </a:solidFill>
                <a:ea typeface="+mn-lt"/>
                <a:cs typeface="+mn-lt"/>
              </a:rPr>
              <a:t>, send the number of </a:t>
            </a:r>
            <a:r>
              <a:rPr lang="en-US" sz="1400" err="1">
                <a:solidFill>
                  <a:srgbClr val="FFFFFF"/>
                </a:solidFill>
                <a:ea typeface="+mn-lt"/>
                <a:cs typeface="+mn-lt"/>
              </a:rPr>
              <a:t>colour</a:t>
            </a:r>
            <a:r>
              <a:rPr lang="en-US" sz="1400" dirty="0">
                <a:solidFill>
                  <a:srgbClr val="FFFFFF"/>
                </a:solidFill>
                <a:ea typeface="+mn-lt"/>
                <a:cs typeface="+mn-lt"/>
              </a:rPr>
              <a:t> balls detected to Thing Speak. </a:t>
            </a:r>
          </a:p>
          <a:p>
            <a:pPr algn="l">
              <a:lnSpc>
                <a:spcPct val="100000"/>
              </a:lnSpc>
            </a:pPr>
            <a:r>
              <a:rPr lang="en-US" sz="1400" dirty="0">
                <a:solidFill>
                  <a:srgbClr val="FFFFFF"/>
                </a:solidFill>
                <a:ea typeface="+mn-lt"/>
                <a:cs typeface="+mn-lt"/>
              </a:rPr>
              <a:t>Once the code and hardware are ready, make a setup for </a:t>
            </a:r>
            <a:r>
              <a:rPr lang="en-US" sz="1400" err="1">
                <a:solidFill>
                  <a:srgbClr val="FFFFFF"/>
                </a:solidFill>
                <a:ea typeface="+mn-lt"/>
                <a:cs typeface="+mn-lt"/>
              </a:rPr>
              <a:t>colour</a:t>
            </a:r>
            <a:r>
              <a:rPr lang="en-US" sz="1400" dirty="0">
                <a:solidFill>
                  <a:srgbClr val="FFFFFF"/>
                </a:solidFill>
                <a:ea typeface="+mn-lt"/>
                <a:cs typeface="+mn-lt"/>
              </a:rPr>
              <a:t> sorting and mount both the servo motors and </a:t>
            </a:r>
            <a:r>
              <a:rPr lang="en-US" sz="1400" err="1">
                <a:solidFill>
                  <a:srgbClr val="FFFFFF"/>
                </a:solidFill>
                <a:ea typeface="+mn-lt"/>
                <a:cs typeface="+mn-lt"/>
              </a:rPr>
              <a:t>colour</a:t>
            </a:r>
            <a:r>
              <a:rPr lang="en-US" sz="1400" dirty="0">
                <a:solidFill>
                  <a:srgbClr val="FFFFFF"/>
                </a:solidFill>
                <a:ea typeface="+mn-lt"/>
                <a:cs typeface="+mn-lt"/>
              </a:rPr>
              <a:t> sensor  </a:t>
            </a:r>
            <a:endParaRPr lang="en-US" sz="1400">
              <a:solidFill>
                <a:srgbClr val="FFFFFF"/>
              </a:solidFill>
              <a:cs typeface="Arial"/>
            </a:endParaRPr>
          </a:p>
          <a:p>
            <a:pPr algn="l">
              <a:lnSpc>
                <a:spcPct val="100000"/>
              </a:lnSpc>
            </a:pPr>
            <a:r>
              <a:rPr lang="en-US" sz="1400" dirty="0">
                <a:solidFill>
                  <a:srgbClr val="FFFFFF"/>
                </a:solidFill>
                <a:ea typeface="+mn-lt"/>
                <a:cs typeface="+mn-lt"/>
              </a:rPr>
              <a:t>Now upload the code to the NodeMCU-ESP8266 board and your machine is ready to short the balls of different </a:t>
            </a:r>
            <a:r>
              <a:rPr lang="en-US" sz="1400" err="1">
                <a:solidFill>
                  <a:srgbClr val="FFFFFF"/>
                </a:solidFill>
                <a:ea typeface="+mn-lt"/>
                <a:cs typeface="+mn-lt"/>
              </a:rPr>
              <a:t>colours</a:t>
            </a:r>
            <a:r>
              <a:rPr lang="en-US" sz="1400" dirty="0">
                <a:solidFill>
                  <a:srgbClr val="FFFFFF"/>
                </a:solidFill>
                <a:ea typeface="+mn-lt"/>
                <a:cs typeface="+mn-lt"/>
              </a:rPr>
              <a:t>. The number of products for each </a:t>
            </a:r>
            <a:r>
              <a:rPr lang="en-US" sz="1400" err="1">
                <a:solidFill>
                  <a:srgbClr val="FFFFFF"/>
                </a:solidFill>
                <a:ea typeface="+mn-lt"/>
                <a:cs typeface="+mn-lt"/>
              </a:rPr>
              <a:t>colour</a:t>
            </a:r>
            <a:r>
              <a:rPr lang="en-US" sz="1400" dirty="0">
                <a:solidFill>
                  <a:srgbClr val="FFFFFF"/>
                </a:solidFill>
                <a:ea typeface="+mn-lt"/>
                <a:cs typeface="+mn-lt"/>
              </a:rPr>
              <a:t> will be displayed. </a:t>
            </a:r>
            <a:endParaRPr lang="en-US" sz="1400">
              <a:solidFill>
                <a:srgbClr val="FFFFFF"/>
              </a:solidFill>
              <a:cs typeface="Arial"/>
            </a:endParaRPr>
          </a:p>
          <a:p>
            <a:pPr algn="l">
              <a:lnSpc>
                <a:spcPct val="100000"/>
              </a:lnSpc>
            </a:pPr>
            <a:r>
              <a:rPr lang="en-US" sz="1400" dirty="0">
                <a:solidFill>
                  <a:srgbClr val="FFFFFF"/>
                </a:solidFill>
                <a:ea typeface="+mn-lt"/>
                <a:cs typeface="+mn-lt"/>
              </a:rPr>
              <a:t>The controller circuit consists of a camera attached to it that detects </a:t>
            </a:r>
            <a:r>
              <a:rPr lang="en-US" sz="1400" err="1">
                <a:solidFill>
                  <a:srgbClr val="FFFFFF"/>
                </a:solidFill>
                <a:ea typeface="+mn-lt"/>
                <a:cs typeface="+mn-lt"/>
              </a:rPr>
              <a:t>colour</a:t>
            </a:r>
            <a:r>
              <a:rPr lang="en-US" sz="1400" dirty="0">
                <a:solidFill>
                  <a:srgbClr val="FFFFFF"/>
                </a:solidFill>
                <a:ea typeface="+mn-lt"/>
                <a:cs typeface="+mn-lt"/>
              </a:rPr>
              <a:t> of a small object in front of it. A motor is used to feed an object to the camera chamber. As soon is the </a:t>
            </a:r>
            <a:r>
              <a:rPr lang="en-US" sz="1400" err="1">
                <a:solidFill>
                  <a:srgbClr val="FFFFFF"/>
                </a:solidFill>
                <a:ea typeface="+mn-lt"/>
                <a:cs typeface="+mn-lt"/>
              </a:rPr>
              <a:t>colour</a:t>
            </a:r>
            <a:r>
              <a:rPr lang="en-US" sz="1400" dirty="0">
                <a:solidFill>
                  <a:srgbClr val="FFFFFF"/>
                </a:solidFill>
                <a:ea typeface="+mn-lt"/>
                <a:cs typeface="+mn-lt"/>
              </a:rPr>
              <a:t> is detected a signal is sent to the sorter mechanism which uses a motor to position the sorting tube towards respective section. A feeder is then used to push the object towards the tubs so that it gets sorted and next object is pulled in by the feeder. The action details are sent to the IOT server using </a:t>
            </a:r>
            <a:r>
              <a:rPr lang="en-US" sz="1400" err="1">
                <a:solidFill>
                  <a:srgbClr val="FFFFFF"/>
                </a:solidFill>
                <a:ea typeface="+mn-lt"/>
                <a:cs typeface="+mn-lt"/>
              </a:rPr>
              <a:t>iotgecko</a:t>
            </a:r>
            <a:r>
              <a:rPr lang="en-US" sz="1400" dirty="0">
                <a:solidFill>
                  <a:srgbClr val="FFFFFF"/>
                </a:solidFill>
                <a:ea typeface="+mn-lt"/>
                <a:cs typeface="+mn-lt"/>
              </a:rPr>
              <a:t> platform to keep track of the number of objects sorted in each section. </a:t>
            </a:r>
            <a:endParaRPr lang="en-US" sz="1400">
              <a:solidFill>
                <a:srgbClr val="FFFFFF"/>
              </a:solidFill>
              <a:cs typeface="Arial"/>
            </a:endParaRP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0406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71B8-34BE-D88D-E47D-349FA4966399}"/>
              </a:ext>
            </a:extLst>
          </p:cNvPr>
          <p:cNvSpPr>
            <a:spLocks noGrp="1"/>
          </p:cNvSpPr>
          <p:nvPr>
            <p:ph type="ctrTitle"/>
          </p:nvPr>
        </p:nvSpPr>
        <p:spPr>
          <a:xfrm>
            <a:off x="1185334" y="92252"/>
            <a:ext cx="3443111" cy="694268"/>
          </a:xfrm>
        </p:spPr>
        <p:txBody>
          <a:bodyPr>
            <a:normAutofit fontScale="90000"/>
          </a:bodyPr>
          <a:lstStyle/>
          <a:p>
            <a:r>
              <a:rPr lang="en-US" dirty="0"/>
              <a:t>Code:-</a:t>
            </a:r>
          </a:p>
        </p:txBody>
      </p:sp>
      <p:sp>
        <p:nvSpPr>
          <p:cNvPr id="3" name="Subtitle 2">
            <a:extLst>
              <a:ext uri="{FF2B5EF4-FFF2-40B4-BE49-F238E27FC236}">
                <a16:creationId xmlns:a16="http://schemas.microsoft.com/office/drawing/2014/main" id="{039EDBDC-6454-5FA6-FA14-598144FD2F73}"/>
              </a:ext>
            </a:extLst>
          </p:cNvPr>
          <p:cNvSpPr>
            <a:spLocks noGrp="1"/>
          </p:cNvSpPr>
          <p:nvPr>
            <p:ph type="subTitle" idx="1"/>
          </p:nvPr>
        </p:nvSpPr>
        <p:spPr>
          <a:xfrm>
            <a:off x="70557" y="666928"/>
            <a:ext cx="11782776" cy="6086649"/>
          </a:xfrm>
        </p:spPr>
        <p:txBody>
          <a:bodyPr vert="horz" lIns="91440" tIns="45720" rIns="91440" bIns="45720" rtlCol="0" anchor="t">
            <a:normAutofit fontScale="25000" lnSpcReduction="20000"/>
          </a:bodyPr>
          <a:lstStyle/>
          <a:p>
            <a:pPr algn="l"/>
            <a:r>
              <a:rPr lang="en-US" sz="3600" dirty="0">
                <a:ea typeface="+mn-lt"/>
                <a:cs typeface="+mn-lt"/>
              </a:rPr>
              <a:t>#include &lt;</a:t>
            </a:r>
            <a:r>
              <a:rPr lang="en-US" sz="3600" dirty="0" err="1">
                <a:ea typeface="+mn-lt"/>
                <a:cs typeface="+mn-lt"/>
              </a:rPr>
              <a:t>Servo.h</a:t>
            </a:r>
            <a:r>
              <a:rPr lang="en-US" sz="3600" dirty="0">
                <a:ea typeface="+mn-lt"/>
                <a:cs typeface="+mn-lt"/>
              </a:rPr>
              <a:t>&gt; </a:t>
            </a:r>
            <a:endParaRPr lang="en-US" sz="3600">
              <a:cs typeface="Arial"/>
            </a:endParaRPr>
          </a:p>
          <a:p>
            <a:pPr algn="l"/>
            <a:r>
              <a:rPr lang="en-US" sz="3600" dirty="0">
                <a:ea typeface="+mn-lt"/>
                <a:cs typeface="+mn-lt"/>
              </a:rPr>
              <a:t>#include &lt;ESP8266WiFi.h&gt; </a:t>
            </a:r>
            <a:endParaRPr lang="en-US" sz="3600">
              <a:cs typeface="Arial"/>
            </a:endParaRPr>
          </a:p>
          <a:p>
            <a:pPr algn="l"/>
            <a:r>
              <a:rPr lang="en-US" sz="3600" dirty="0">
                <a:ea typeface="+mn-lt"/>
                <a:cs typeface="+mn-lt"/>
              </a:rPr>
              <a:t>#include &lt;</a:t>
            </a:r>
            <a:r>
              <a:rPr lang="en-US" sz="3600" dirty="0" err="1">
                <a:ea typeface="+mn-lt"/>
                <a:cs typeface="+mn-lt"/>
              </a:rPr>
              <a:t>WiFiClient.h</a:t>
            </a:r>
            <a:r>
              <a:rPr lang="en-US" sz="3600" dirty="0">
                <a:ea typeface="+mn-lt"/>
                <a:cs typeface="+mn-lt"/>
              </a:rPr>
              <a:t>&gt;; </a:t>
            </a:r>
            <a:endParaRPr lang="en-US" sz="3600">
              <a:cs typeface="Arial"/>
            </a:endParaRPr>
          </a:p>
          <a:p>
            <a:pPr algn="l"/>
            <a:r>
              <a:rPr lang="en-US" sz="3600" dirty="0">
                <a:ea typeface="+mn-lt"/>
                <a:cs typeface="+mn-lt"/>
              </a:rPr>
              <a:t>#include &lt;</a:t>
            </a:r>
            <a:r>
              <a:rPr lang="en-US" sz="3600" dirty="0" err="1">
                <a:ea typeface="+mn-lt"/>
                <a:cs typeface="+mn-lt"/>
              </a:rPr>
              <a:t>ThingSpeak.h</a:t>
            </a:r>
            <a:r>
              <a:rPr lang="en-US" sz="3600" dirty="0">
                <a:ea typeface="+mn-lt"/>
                <a:cs typeface="+mn-lt"/>
              </a:rPr>
              <a:t>&gt;; </a:t>
            </a:r>
            <a:endParaRPr lang="en-US" sz="3600">
              <a:cs typeface="Arial"/>
            </a:endParaRPr>
          </a:p>
          <a:p>
            <a:pPr algn="l"/>
            <a:r>
              <a:rPr lang="en-US" sz="3600" dirty="0">
                <a:ea typeface="+mn-lt"/>
                <a:cs typeface="+mn-lt"/>
              </a:rPr>
              <a:t>const char * </a:t>
            </a:r>
            <a:r>
              <a:rPr lang="en-US" sz="3600" dirty="0" err="1">
                <a:ea typeface="+mn-lt"/>
                <a:cs typeface="+mn-lt"/>
              </a:rPr>
              <a:t>myWriteAPIKey</a:t>
            </a:r>
            <a:r>
              <a:rPr lang="en-US" sz="3600" dirty="0">
                <a:ea typeface="+mn-lt"/>
                <a:cs typeface="+mn-lt"/>
              </a:rPr>
              <a:t> = "9B6ILVOYMUSVOADA"; </a:t>
            </a:r>
            <a:endParaRPr lang="en-US" sz="3600">
              <a:cs typeface="Arial"/>
            </a:endParaRPr>
          </a:p>
          <a:p>
            <a:pPr algn="l"/>
            <a:r>
              <a:rPr lang="en-US" sz="3600" dirty="0">
                <a:ea typeface="+mn-lt"/>
                <a:cs typeface="+mn-lt"/>
              </a:rPr>
              <a:t>unsigned long </a:t>
            </a:r>
            <a:r>
              <a:rPr lang="en-US" sz="3600" dirty="0" err="1">
                <a:ea typeface="+mn-lt"/>
                <a:cs typeface="+mn-lt"/>
              </a:rPr>
              <a:t>myChannelNumber</a:t>
            </a:r>
            <a:r>
              <a:rPr lang="en-US" sz="3600" dirty="0">
                <a:ea typeface="+mn-lt"/>
                <a:cs typeface="+mn-lt"/>
              </a:rPr>
              <a:t> = 691885; </a:t>
            </a:r>
            <a:endParaRPr lang="en-US" sz="3600">
              <a:cs typeface="Arial"/>
            </a:endParaRPr>
          </a:p>
          <a:p>
            <a:pPr algn="l"/>
            <a:r>
              <a:rPr lang="en-US" sz="3600" dirty="0">
                <a:ea typeface="+mn-lt"/>
                <a:cs typeface="+mn-lt"/>
              </a:rPr>
              <a:t>const char *</a:t>
            </a:r>
            <a:r>
              <a:rPr lang="en-US" sz="3600" dirty="0" err="1">
                <a:ea typeface="+mn-lt"/>
                <a:cs typeface="+mn-lt"/>
              </a:rPr>
              <a:t>ssid</a:t>
            </a:r>
            <a:r>
              <a:rPr lang="en-US" sz="3600" dirty="0">
                <a:ea typeface="+mn-lt"/>
                <a:cs typeface="+mn-lt"/>
              </a:rPr>
              <a:t> =  "Galaxy-M20";     // Enter your </a:t>
            </a:r>
            <a:r>
              <a:rPr lang="en-US" sz="3600" dirty="0" err="1">
                <a:ea typeface="+mn-lt"/>
                <a:cs typeface="+mn-lt"/>
              </a:rPr>
              <a:t>WiFi</a:t>
            </a:r>
            <a:r>
              <a:rPr lang="en-US" sz="3600" dirty="0">
                <a:ea typeface="+mn-lt"/>
                <a:cs typeface="+mn-lt"/>
              </a:rPr>
              <a:t> Name </a:t>
            </a:r>
            <a:endParaRPr lang="en-US" sz="3600">
              <a:cs typeface="Arial"/>
            </a:endParaRPr>
          </a:p>
          <a:p>
            <a:pPr algn="l"/>
            <a:r>
              <a:rPr lang="en-US" sz="3600" dirty="0">
                <a:ea typeface="+mn-lt"/>
                <a:cs typeface="+mn-lt"/>
              </a:rPr>
              <a:t>const char *pass =  "ac312124"; // Enter your </a:t>
            </a:r>
            <a:r>
              <a:rPr lang="en-US" sz="3600" dirty="0" err="1">
                <a:ea typeface="+mn-lt"/>
                <a:cs typeface="+mn-lt"/>
              </a:rPr>
              <a:t>WiFi</a:t>
            </a:r>
            <a:r>
              <a:rPr lang="en-US" sz="3600" dirty="0">
                <a:ea typeface="+mn-lt"/>
                <a:cs typeface="+mn-lt"/>
              </a:rPr>
              <a:t> Password </a:t>
            </a:r>
            <a:endParaRPr lang="en-US" sz="3600">
              <a:cs typeface="Arial"/>
            </a:endParaRPr>
          </a:p>
          <a:p>
            <a:pPr algn="l"/>
            <a:r>
              <a:rPr lang="en-US" sz="3600" dirty="0" err="1">
                <a:ea typeface="+mn-lt"/>
                <a:cs typeface="+mn-lt"/>
              </a:rPr>
              <a:t>WiFiClient</a:t>
            </a:r>
            <a:r>
              <a:rPr lang="en-US" sz="3600" dirty="0">
                <a:ea typeface="+mn-lt"/>
                <a:cs typeface="+mn-lt"/>
              </a:rPr>
              <a:t> client; </a:t>
            </a:r>
            <a:endParaRPr lang="en-US" sz="3600">
              <a:cs typeface="Arial"/>
            </a:endParaRPr>
          </a:p>
          <a:p>
            <a:pPr algn="l"/>
            <a:r>
              <a:rPr lang="en-US" sz="3600" dirty="0">
                <a:ea typeface="+mn-lt"/>
                <a:cs typeface="+mn-lt"/>
              </a:rPr>
              <a:t>Servo </a:t>
            </a:r>
            <a:r>
              <a:rPr lang="en-US" sz="3600" dirty="0" err="1">
                <a:ea typeface="+mn-lt"/>
                <a:cs typeface="+mn-lt"/>
              </a:rPr>
              <a:t>pickServo</a:t>
            </a:r>
            <a:r>
              <a:rPr lang="en-US" sz="3600" dirty="0">
                <a:ea typeface="+mn-lt"/>
                <a:cs typeface="+mn-lt"/>
              </a:rPr>
              <a:t>; </a:t>
            </a:r>
            <a:endParaRPr lang="en-US" sz="3600">
              <a:cs typeface="Arial"/>
            </a:endParaRPr>
          </a:p>
          <a:p>
            <a:pPr algn="l"/>
            <a:r>
              <a:rPr lang="en-US" sz="3600" dirty="0">
                <a:ea typeface="+mn-lt"/>
                <a:cs typeface="+mn-lt"/>
              </a:rPr>
              <a:t>Servo </a:t>
            </a:r>
            <a:r>
              <a:rPr lang="en-US" sz="3600" dirty="0" err="1">
                <a:ea typeface="+mn-lt"/>
                <a:cs typeface="+mn-lt"/>
              </a:rPr>
              <a:t>dropServo</a:t>
            </a:r>
            <a:r>
              <a:rPr lang="en-US" sz="3600" dirty="0">
                <a:ea typeface="+mn-lt"/>
                <a:cs typeface="+mn-lt"/>
              </a:rPr>
              <a:t>; </a:t>
            </a:r>
            <a:endParaRPr lang="en-US" sz="3600">
              <a:cs typeface="Arial"/>
            </a:endParaRPr>
          </a:p>
          <a:p>
            <a:pPr algn="l"/>
            <a:r>
              <a:rPr lang="en-US" sz="3600" dirty="0">
                <a:ea typeface="+mn-lt"/>
                <a:cs typeface="+mn-lt"/>
              </a:rPr>
              <a:t>const int s0 = D4;  </a:t>
            </a:r>
            <a:endParaRPr lang="en-US" sz="3600">
              <a:cs typeface="Arial"/>
            </a:endParaRPr>
          </a:p>
          <a:p>
            <a:pPr algn="l"/>
            <a:r>
              <a:rPr lang="en-US" sz="3600" dirty="0">
                <a:ea typeface="+mn-lt"/>
                <a:cs typeface="+mn-lt"/>
              </a:rPr>
              <a:t>const int s1 = D5;  </a:t>
            </a:r>
            <a:endParaRPr lang="en-US" sz="3600">
              <a:cs typeface="Arial"/>
            </a:endParaRPr>
          </a:p>
          <a:p>
            <a:pPr algn="l"/>
            <a:r>
              <a:rPr lang="en-US" sz="3600" dirty="0">
                <a:ea typeface="+mn-lt"/>
                <a:cs typeface="+mn-lt"/>
              </a:rPr>
              <a:t>const int s2 = D6;  </a:t>
            </a:r>
            <a:endParaRPr lang="en-US" sz="3600">
              <a:cs typeface="Arial"/>
            </a:endParaRPr>
          </a:p>
          <a:p>
            <a:pPr algn="l"/>
            <a:r>
              <a:rPr lang="en-US" sz="3600" dirty="0">
                <a:ea typeface="+mn-lt"/>
                <a:cs typeface="+mn-lt"/>
              </a:rPr>
              <a:t>const int s3 = D7;  </a:t>
            </a:r>
            <a:endParaRPr lang="en-US" sz="3600">
              <a:cs typeface="Arial"/>
            </a:endParaRPr>
          </a:p>
          <a:p>
            <a:pPr algn="l"/>
            <a:r>
              <a:rPr lang="en-US" sz="3600" dirty="0">
                <a:ea typeface="+mn-lt"/>
                <a:cs typeface="+mn-lt"/>
              </a:rPr>
              <a:t>const int out = D8;   </a:t>
            </a:r>
            <a:endParaRPr lang="en-US" sz="3600">
              <a:cs typeface="Arial"/>
            </a:endParaRPr>
          </a:p>
          <a:p>
            <a:pPr algn="l"/>
            <a:r>
              <a:rPr lang="en-US" sz="3600" dirty="0">
                <a:ea typeface="+mn-lt"/>
                <a:cs typeface="+mn-lt"/>
              </a:rPr>
              <a:t>int red = 0;  </a:t>
            </a:r>
            <a:endParaRPr lang="en-US" sz="3600">
              <a:cs typeface="Arial"/>
            </a:endParaRPr>
          </a:p>
          <a:p>
            <a:pPr algn="l"/>
            <a:r>
              <a:rPr lang="en-US" sz="3600" dirty="0">
                <a:ea typeface="+mn-lt"/>
                <a:cs typeface="+mn-lt"/>
              </a:rPr>
              <a:t>int green = 0;  </a:t>
            </a:r>
            <a:endParaRPr lang="en-US" sz="3600">
              <a:cs typeface="Arial"/>
            </a:endParaRPr>
          </a:p>
          <a:p>
            <a:pPr algn="l"/>
            <a:r>
              <a:rPr lang="en-US" sz="3600" dirty="0">
                <a:ea typeface="+mn-lt"/>
                <a:cs typeface="+mn-lt"/>
              </a:rPr>
              <a:t>int blue = 0; </a:t>
            </a:r>
            <a:endParaRPr lang="en-US" sz="3600">
              <a:cs typeface="Arial"/>
            </a:endParaRPr>
          </a:p>
          <a:p>
            <a:pPr algn="l"/>
            <a:r>
              <a:rPr lang="en-US" sz="3600" dirty="0">
                <a:ea typeface="+mn-lt"/>
                <a:cs typeface="+mn-lt"/>
              </a:rPr>
              <a:t>int color=0; </a:t>
            </a:r>
            <a:endParaRPr lang="en-US" sz="3600">
              <a:cs typeface="Arial"/>
            </a:endParaRPr>
          </a:p>
          <a:p>
            <a:pPr algn="l"/>
            <a:r>
              <a:rPr lang="en-US" sz="3600" dirty="0">
                <a:ea typeface="+mn-lt"/>
                <a:cs typeface="+mn-lt"/>
              </a:rPr>
              <a:t>int </a:t>
            </a:r>
            <a:r>
              <a:rPr lang="en-US" sz="3600" dirty="0" err="1">
                <a:ea typeface="+mn-lt"/>
                <a:cs typeface="+mn-lt"/>
              </a:rPr>
              <a:t>redcolor</a:t>
            </a:r>
            <a:r>
              <a:rPr lang="en-US" sz="3600" dirty="0">
                <a:ea typeface="+mn-lt"/>
                <a:cs typeface="+mn-lt"/>
              </a:rPr>
              <a:t> = 0; </a:t>
            </a:r>
            <a:endParaRPr lang="en-US" sz="3600">
              <a:cs typeface="Arial"/>
            </a:endParaRPr>
          </a:p>
          <a:p>
            <a:pPr algn="l"/>
            <a:r>
              <a:rPr lang="en-US" sz="3600" dirty="0">
                <a:ea typeface="+mn-lt"/>
                <a:cs typeface="+mn-lt"/>
              </a:rPr>
              <a:t>int </a:t>
            </a:r>
            <a:r>
              <a:rPr lang="en-US" sz="3600" dirty="0" err="1">
                <a:ea typeface="+mn-lt"/>
                <a:cs typeface="+mn-lt"/>
              </a:rPr>
              <a:t>greencolor</a:t>
            </a:r>
            <a:r>
              <a:rPr lang="en-US" sz="3600" dirty="0">
                <a:ea typeface="+mn-lt"/>
                <a:cs typeface="+mn-lt"/>
              </a:rPr>
              <a:t> = 0; </a:t>
            </a:r>
            <a:endParaRPr lang="en-US" sz="3600">
              <a:cs typeface="Arial"/>
            </a:endParaRPr>
          </a:p>
          <a:p>
            <a:pPr algn="l"/>
            <a:r>
              <a:rPr lang="en-US" sz="3600" dirty="0">
                <a:ea typeface="+mn-lt"/>
                <a:cs typeface="+mn-lt"/>
              </a:rPr>
              <a:t>int </a:t>
            </a:r>
            <a:r>
              <a:rPr lang="en-US" sz="3600" dirty="0" err="1">
                <a:ea typeface="+mn-lt"/>
                <a:cs typeface="+mn-lt"/>
              </a:rPr>
              <a:t>orangecolor</a:t>
            </a:r>
            <a:r>
              <a:rPr lang="en-US" sz="3600" dirty="0">
                <a:ea typeface="+mn-lt"/>
                <a:cs typeface="+mn-lt"/>
              </a:rPr>
              <a:t> = 0; </a:t>
            </a:r>
            <a:endParaRPr lang="en-US" sz="3600">
              <a:cs typeface="Arial"/>
            </a:endParaRPr>
          </a:p>
          <a:p>
            <a:pPr algn="l"/>
            <a:r>
              <a:rPr lang="en-US" sz="3600" dirty="0">
                <a:ea typeface="+mn-lt"/>
                <a:cs typeface="+mn-lt"/>
              </a:rPr>
              <a:t>int </a:t>
            </a:r>
            <a:r>
              <a:rPr lang="en-US" sz="3600" dirty="0" err="1">
                <a:ea typeface="+mn-lt"/>
                <a:cs typeface="+mn-lt"/>
              </a:rPr>
              <a:t>yellowcolor</a:t>
            </a:r>
            <a:r>
              <a:rPr lang="en-US" sz="3600" dirty="0">
                <a:ea typeface="+mn-lt"/>
                <a:cs typeface="+mn-lt"/>
              </a:rPr>
              <a:t> = 0; </a:t>
            </a:r>
            <a:endParaRPr lang="en-US" sz="3600">
              <a:cs typeface="Arial"/>
            </a:endParaRPr>
          </a:p>
          <a:p>
            <a:pPr algn="l"/>
            <a:endParaRPr lang="en-US" sz="3600" dirty="0">
              <a:cs typeface="Arial"/>
            </a:endParaRPr>
          </a:p>
          <a:p>
            <a:r>
              <a:rPr lang="en-US" dirty="0">
                <a:ea typeface="+mn-lt"/>
                <a:cs typeface="+mn-lt"/>
              </a:rPr>
              <a:t>}  </a:t>
            </a:r>
            <a:endParaRPr lang="en-US"/>
          </a:p>
        </p:txBody>
      </p:sp>
    </p:spTree>
    <p:extLst>
      <p:ext uri="{BB962C8B-B14F-4D97-AF65-F5344CB8AC3E}">
        <p14:creationId xmlns:p14="http://schemas.microsoft.com/office/powerpoint/2010/main" val="2280678505"/>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theme</Template>
  <TotalTime>15</TotalTime>
  <Words>2166</Words>
  <Application>Microsoft Office PowerPoint</Application>
  <PresentationFormat>Widescreen</PresentationFormat>
  <Paragraphs>159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Arial,Sans-Serif</vt:lpstr>
      <vt:lpstr>Avenir Next LT Pro</vt:lpstr>
      <vt:lpstr>AvenirNext LT Pro Medium</vt:lpstr>
      <vt:lpstr>Sagona Book</vt:lpstr>
      <vt:lpstr>Segoe UI Semilight</vt:lpstr>
      <vt:lpstr>ExploreVTI</vt:lpstr>
      <vt:lpstr>IoT Based on Color Sorting Machine using ESP8266 and Thing speak </vt:lpstr>
      <vt:lpstr>ABSTRACT </vt:lpstr>
      <vt:lpstr>INTRODUCTION </vt:lpstr>
      <vt:lpstr>COMPONENTS REQUIRED          </vt:lpstr>
      <vt:lpstr>Specifications of TCS3200 RGB Colour Sensor </vt:lpstr>
      <vt:lpstr>Circuit Diagram for our Colour Sorting Machine</vt:lpstr>
      <vt:lpstr>Sorting Mechanism </vt:lpstr>
      <vt:lpstr>WORKING:</vt:lpstr>
      <vt:lpstr>Code:-</vt:lpstr>
      <vt:lpstr>PowerPoint Presentation</vt:lpstr>
      <vt:lpstr>PowerPoint Presentation</vt:lpstr>
      <vt:lpstr>PowerPoint Presentation</vt:lpstr>
      <vt:lpstr>PowerPoint Presentation</vt:lpstr>
      <vt:lpstr>OUTPUT  OF PROJECT</vt:lpstr>
      <vt:lpstr>RESULT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VANKADARA VENKATA JATHIN GUPTH</cp:lastModifiedBy>
  <cp:revision>228</cp:revision>
  <dcterms:created xsi:type="dcterms:W3CDTF">2022-05-02T12:36:56Z</dcterms:created>
  <dcterms:modified xsi:type="dcterms:W3CDTF">2024-01-01T04:30:03Z</dcterms:modified>
</cp:coreProperties>
</file>