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78" r:id="rId2"/>
    <p:sldId id="311" r:id="rId3"/>
    <p:sldId id="261" r:id="rId4"/>
    <p:sldId id="313" r:id="rId5"/>
    <p:sldId id="314" r:id="rId6"/>
    <p:sldId id="289" r:id="rId7"/>
    <p:sldId id="315" r:id="rId8"/>
    <p:sldId id="316" r:id="rId9"/>
    <p:sldId id="317" r:id="rId10"/>
    <p:sldId id="318" r:id="rId11"/>
    <p:sldId id="265" r:id="rId12"/>
    <p:sldId id="319" r:id="rId13"/>
    <p:sldId id="323" r:id="rId14"/>
    <p:sldId id="324" r:id="rId15"/>
    <p:sldId id="266" r:id="rId16"/>
    <p:sldId id="320" r:id="rId17"/>
    <p:sldId id="321" r:id="rId18"/>
    <p:sldId id="322" r:id="rId19"/>
    <p:sldId id="302" r:id="rId20"/>
    <p:sldId id="32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E1263"/>
    <a:srgbClr val="EB0F1F"/>
    <a:srgbClr val="F3D20D"/>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6102" autoAdjust="0"/>
    <p:restoredTop sz="94660"/>
  </p:normalViewPr>
  <p:slideViewPr>
    <p:cSldViewPr snapToGrid="0">
      <p:cViewPr varScale="1">
        <p:scale>
          <a:sx n="54" d="100"/>
          <a:sy n="54" d="100"/>
        </p:scale>
        <p:origin x="101"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7/11/2023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7/11/2023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7/11/2023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7/11/2023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7/11/2023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7/11/2023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7/11/2023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7/11/2023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7/11/2023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7/11/2023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7/11/2023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7/11/2023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E206C-760C-4BEB-990C-B3B22CCD074D}"/>
              </a:ext>
            </a:extLst>
          </p:cNvPr>
          <p:cNvSpPr>
            <a:spLocks noGrp="1"/>
          </p:cNvSpPr>
          <p:nvPr>
            <p:ph type="title"/>
          </p:nvPr>
        </p:nvSpPr>
        <p:spPr/>
        <p:txBody>
          <a:bodyPr/>
          <a:lstStyle/>
          <a:p>
            <a:pPr algn="ctr"/>
            <a:r>
              <a:rPr lang="en-US" b="1" dirty="0">
                <a:solidFill>
                  <a:schemeClr val="bg1"/>
                </a:solidFill>
              </a:rPr>
              <a:t>Bank</a:t>
            </a:r>
            <a:r>
              <a:rPr lang="en-US" dirty="0">
                <a:solidFill>
                  <a:schemeClr val="bg1"/>
                </a:solidFill>
              </a:rPr>
              <a:t> </a:t>
            </a:r>
            <a:r>
              <a:rPr lang="en-US" b="1" dirty="0">
                <a:solidFill>
                  <a:schemeClr val="bg1"/>
                </a:solidFill>
              </a:rPr>
              <a:t>Customer</a:t>
            </a:r>
            <a:r>
              <a:rPr lang="en-US" dirty="0">
                <a:solidFill>
                  <a:schemeClr val="bg1"/>
                </a:solidFill>
              </a:rPr>
              <a:t> </a:t>
            </a:r>
            <a:r>
              <a:rPr lang="en-US" b="1" dirty="0">
                <a:solidFill>
                  <a:schemeClr val="bg1"/>
                </a:solidFill>
              </a:rPr>
              <a:t>Churn</a:t>
            </a:r>
            <a:br>
              <a:rPr lang="en-US" b="1" dirty="0">
                <a:solidFill>
                  <a:schemeClr val="bg1"/>
                </a:solidFill>
              </a:rPr>
            </a:br>
            <a:r>
              <a:rPr lang="en-US" b="1" dirty="0">
                <a:solidFill>
                  <a:schemeClr val="bg1"/>
                </a:solidFill>
              </a:rPr>
              <a:t>Prediction</a:t>
            </a:r>
            <a:endParaRPr lang="en-US" dirty="0">
              <a:solidFill>
                <a:schemeClr val="bg1"/>
              </a:solidFill>
            </a:endParaRPr>
          </a:p>
        </p:txBody>
      </p:sp>
      <p:sp>
        <p:nvSpPr>
          <p:cNvPr id="7" name="Content Placeholder 6">
            <a:extLst>
              <a:ext uri="{FF2B5EF4-FFF2-40B4-BE49-F238E27FC236}">
                <a16:creationId xmlns:a16="http://schemas.microsoft.com/office/drawing/2014/main" id="{14DEA8C8-B628-04E3-8059-420E97FDACE7}"/>
              </a:ext>
            </a:extLst>
          </p:cNvPr>
          <p:cNvSpPr>
            <a:spLocks noGrp="1"/>
          </p:cNvSpPr>
          <p:nvPr>
            <p:ph idx="1"/>
          </p:nvPr>
        </p:nvSpPr>
        <p:spPr/>
        <p:txBody>
          <a:bodyPr/>
          <a:lstStyle/>
          <a:p>
            <a:endParaRPr lang="en-US"/>
          </a:p>
        </p:txBody>
      </p:sp>
      <p:pic>
        <p:nvPicPr>
          <p:cNvPr id="3" name="Picture 2" descr="What is Data Science? - Online Manipal">
            <a:extLst>
              <a:ext uri="{FF2B5EF4-FFF2-40B4-BE49-F238E27FC236}">
                <a16:creationId xmlns:a16="http://schemas.microsoft.com/office/drawing/2014/main" id="{93441E2C-2029-45CC-B725-84AAD50313C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737360"/>
            <a:ext cx="12222480" cy="5120640"/>
          </a:xfrm>
          <a:prstGeom prst="rect">
            <a:avLst/>
          </a:prstGeom>
          <a:noFill/>
          <a:ln>
            <a:noFill/>
          </a:ln>
        </p:spPr>
      </p:pic>
    </p:spTree>
    <p:extLst>
      <p:ext uri="{BB962C8B-B14F-4D97-AF65-F5344CB8AC3E}">
        <p14:creationId xmlns:p14="http://schemas.microsoft.com/office/powerpoint/2010/main" val="2646351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1A5D109-A660-4000-8C39-660FF5E57DEA}"/>
              </a:ext>
            </a:extLst>
          </p:cNvPr>
          <p:cNvPicPr>
            <a:picLocks noChangeAspect="1"/>
          </p:cNvPicPr>
          <p:nvPr/>
        </p:nvPicPr>
        <p:blipFill>
          <a:blip r:embed="rId2"/>
          <a:stretch>
            <a:fillRect/>
          </a:stretch>
        </p:blipFill>
        <p:spPr>
          <a:xfrm>
            <a:off x="391854" y="827782"/>
            <a:ext cx="4493141" cy="3011685"/>
          </a:xfrm>
          <a:prstGeom prst="rect">
            <a:avLst/>
          </a:prstGeom>
        </p:spPr>
      </p:pic>
      <p:sp>
        <p:nvSpPr>
          <p:cNvPr id="3" name="Rectangle 2">
            <a:extLst>
              <a:ext uri="{FF2B5EF4-FFF2-40B4-BE49-F238E27FC236}">
                <a16:creationId xmlns:a16="http://schemas.microsoft.com/office/drawing/2014/main" id="{FB782E47-9C57-4155-BA58-C2722FDDF47A}"/>
              </a:ext>
            </a:extLst>
          </p:cNvPr>
          <p:cNvSpPr/>
          <p:nvPr/>
        </p:nvSpPr>
        <p:spPr>
          <a:xfrm>
            <a:off x="152400" y="76885"/>
            <a:ext cx="6096000" cy="646331"/>
          </a:xfrm>
          <a:prstGeom prst="rect">
            <a:avLst/>
          </a:prstGeom>
        </p:spPr>
        <p:txBody>
          <a:bodyPr>
            <a:spAutoFit/>
          </a:bodyPr>
          <a:lstStyle/>
          <a:p>
            <a:pPr marL="285750" indent="-285750">
              <a:buFont typeface="Wingdings" panose="05000000000000000000" pitchFamily="2" charset="2"/>
              <a:buChar char="q"/>
            </a:pPr>
            <a:r>
              <a:rPr lang="en-US" dirty="0">
                <a:solidFill>
                  <a:schemeClr val="bg1"/>
                </a:solidFill>
              </a:rPr>
              <a:t>This graph shows that how many customers having balance accounts in bank</a:t>
            </a:r>
          </a:p>
        </p:txBody>
      </p:sp>
      <p:pic>
        <p:nvPicPr>
          <p:cNvPr id="4" name="Picture 3">
            <a:extLst>
              <a:ext uri="{FF2B5EF4-FFF2-40B4-BE49-F238E27FC236}">
                <a16:creationId xmlns:a16="http://schemas.microsoft.com/office/drawing/2014/main" id="{3E3C4241-84D1-476D-9791-FE42D0F666FF}"/>
              </a:ext>
            </a:extLst>
          </p:cNvPr>
          <p:cNvPicPr>
            <a:picLocks noChangeAspect="1"/>
          </p:cNvPicPr>
          <p:nvPr/>
        </p:nvPicPr>
        <p:blipFill>
          <a:blip r:embed="rId3"/>
          <a:stretch>
            <a:fillRect/>
          </a:stretch>
        </p:blipFill>
        <p:spPr>
          <a:xfrm>
            <a:off x="7196152" y="681465"/>
            <a:ext cx="4048095" cy="3158002"/>
          </a:xfrm>
          <a:prstGeom prst="rect">
            <a:avLst/>
          </a:prstGeom>
        </p:spPr>
      </p:pic>
      <p:sp>
        <p:nvSpPr>
          <p:cNvPr id="5" name="Rectangle 4">
            <a:extLst>
              <a:ext uri="{FF2B5EF4-FFF2-40B4-BE49-F238E27FC236}">
                <a16:creationId xmlns:a16="http://schemas.microsoft.com/office/drawing/2014/main" id="{6697C699-4F7B-4267-AA29-EDE96C09F591}"/>
              </a:ext>
            </a:extLst>
          </p:cNvPr>
          <p:cNvSpPr/>
          <p:nvPr/>
        </p:nvSpPr>
        <p:spPr>
          <a:xfrm>
            <a:off x="6096000" y="0"/>
            <a:ext cx="6096000" cy="646331"/>
          </a:xfrm>
          <a:prstGeom prst="rect">
            <a:avLst/>
          </a:prstGeom>
        </p:spPr>
        <p:txBody>
          <a:bodyPr>
            <a:spAutoFit/>
          </a:bodyPr>
          <a:lstStyle/>
          <a:p>
            <a:pPr marL="285750" indent="-285750">
              <a:buFont typeface="Wingdings" panose="05000000000000000000" pitchFamily="2" charset="2"/>
              <a:buChar char="q"/>
            </a:pPr>
            <a:r>
              <a:rPr lang="en-US" dirty="0">
                <a:solidFill>
                  <a:schemeClr val="bg1"/>
                </a:solidFill>
              </a:rPr>
              <a:t>This graph shows that the percentage of medium level as more satisfaction score</a:t>
            </a:r>
          </a:p>
        </p:txBody>
      </p:sp>
      <p:pic>
        <p:nvPicPr>
          <p:cNvPr id="6" name="Picture 5">
            <a:extLst>
              <a:ext uri="{FF2B5EF4-FFF2-40B4-BE49-F238E27FC236}">
                <a16:creationId xmlns:a16="http://schemas.microsoft.com/office/drawing/2014/main" id="{B82E2AF4-2FD0-400B-B23B-8E78D202F32E}"/>
              </a:ext>
            </a:extLst>
          </p:cNvPr>
          <p:cNvPicPr>
            <a:picLocks noChangeAspect="1"/>
          </p:cNvPicPr>
          <p:nvPr/>
        </p:nvPicPr>
        <p:blipFill>
          <a:blip r:embed="rId4"/>
          <a:stretch>
            <a:fillRect/>
          </a:stretch>
        </p:blipFill>
        <p:spPr>
          <a:xfrm>
            <a:off x="2551348" y="3874601"/>
            <a:ext cx="4822354" cy="2700762"/>
          </a:xfrm>
          <a:prstGeom prst="rect">
            <a:avLst/>
          </a:prstGeom>
        </p:spPr>
      </p:pic>
      <p:sp>
        <p:nvSpPr>
          <p:cNvPr id="7" name="Rectangle 6">
            <a:extLst>
              <a:ext uri="{FF2B5EF4-FFF2-40B4-BE49-F238E27FC236}">
                <a16:creationId xmlns:a16="http://schemas.microsoft.com/office/drawing/2014/main" id="{BF48F77D-267D-4E0F-8836-A7DDBAEC85C3}"/>
              </a:ext>
            </a:extLst>
          </p:cNvPr>
          <p:cNvSpPr/>
          <p:nvPr/>
        </p:nvSpPr>
        <p:spPr>
          <a:xfrm>
            <a:off x="7373702" y="5691707"/>
            <a:ext cx="4972050" cy="646331"/>
          </a:xfrm>
          <a:prstGeom prst="rect">
            <a:avLst/>
          </a:prstGeom>
        </p:spPr>
        <p:txBody>
          <a:bodyPr wrap="square">
            <a:spAutoFit/>
          </a:bodyPr>
          <a:lstStyle/>
          <a:p>
            <a:pPr marL="285750" indent="-285750">
              <a:buFont typeface="Wingdings" panose="05000000000000000000" pitchFamily="2" charset="2"/>
              <a:buChar char="q"/>
            </a:pPr>
            <a:r>
              <a:rPr lang="en-US" dirty="0">
                <a:solidFill>
                  <a:schemeClr val="bg1"/>
                </a:solidFill>
              </a:rPr>
              <a:t>This graph shows that the France is having more population as bank customers</a:t>
            </a:r>
          </a:p>
        </p:txBody>
      </p:sp>
    </p:spTree>
    <p:extLst>
      <p:ext uri="{BB962C8B-B14F-4D97-AF65-F5344CB8AC3E}">
        <p14:creationId xmlns:p14="http://schemas.microsoft.com/office/powerpoint/2010/main" val="1699806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1BD68-D8B7-E538-3703-03679F95B9A6}"/>
              </a:ext>
            </a:extLst>
          </p:cNvPr>
          <p:cNvSpPr>
            <a:spLocks noGrp="1"/>
          </p:cNvSpPr>
          <p:nvPr>
            <p:ph type="title"/>
          </p:nvPr>
        </p:nvSpPr>
        <p:spPr>
          <a:xfrm>
            <a:off x="954405" y="248503"/>
            <a:ext cx="10058400" cy="475397"/>
          </a:xfrm>
        </p:spPr>
        <p:txBody>
          <a:bodyPr>
            <a:normAutofit/>
          </a:bodyPr>
          <a:lstStyle/>
          <a:p>
            <a:r>
              <a:rPr lang="en-US" sz="2400" b="1" dirty="0">
                <a:solidFill>
                  <a:srgbClr val="92D050"/>
                </a:solidFill>
              </a:rPr>
              <a:t>Bivareiant:</a:t>
            </a:r>
          </a:p>
        </p:txBody>
      </p:sp>
      <p:sp>
        <p:nvSpPr>
          <p:cNvPr id="3" name="Content Placeholder 2">
            <a:extLst>
              <a:ext uri="{FF2B5EF4-FFF2-40B4-BE49-F238E27FC236}">
                <a16:creationId xmlns:a16="http://schemas.microsoft.com/office/drawing/2014/main" id="{1CEA29A1-DFB4-FD60-6EE6-81DEA35D3D7C}"/>
              </a:ext>
            </a:extLst>
          </p:cNvPr>
          <p:cNvSpPr>
            <a:spLocks noGrp="1"/>
          </p:cNvSpPr>
          <p:nvPr>
            <p:ph idx="1"/>
          </p:nvPr>
        </p:nvSpPr>
        <p:spPr>
          <a:xfrm>
            <a:off x="1097280" y="723901"/>
            <a:ext cx="10058400" cy="5145192"/>
          </a:xfrm>
        </p:spPr>
        <p:txBody>
          <a:bodyPr>
            <a:normAutofit/>
          </a:bodyPr>
          <a:lstStyle/>
          <a:p>
            <a:pPr marL="251460" marR="0" indent="-342900">
              <a:lnSpc>
                <a:spcPct val="107000"/>
              </a:lnSpc>
              <a:spcBef>
                <a:spcPts val="0"/>
              </a:spcBef>
              <a:spcAft>
                <a:spcPts val="0"/>
              </a:spcAft>
              <a:buFont typeface="Wingdings" panose="05000000000000000000" pitchFamily="2" charset="2"/>
              <a:buChar char="Ø"/>
            </a:pPr>
            <a:r>
              <a:rPr lang="en-US" sz="2400" kern="100" dirty="0">
                <a:solidFill>
                  <a:srgbClr val="F3D20D"/>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Geography and churn -</a:t>
            </a:r>
            <a:r>
              <a:rPr lang="en-US" sz="2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Germany stands out in terms of having a relatively higher count of churned customers.</a:t>
            </a:r>
          </a:p>
          <a:p>
            <a:pPr marL="251460" marR="0" indent="-342900">
              <a:lnSpc>
                <a:spcPct val="107000"/>
              </a:lnSpc>
              <a:spcBef>
                <a:spcPts val="0"/>
              </a:spcBef>
              <a:spcAft>
                <a:spcPts val="0"/>
              </a:spcAft>
              <a:buFont typeface="Wingdings" panose="05000000000000000000" pitchFamily="2" charset="2"/>
              <a:buChar char="Ø"/>
            </a:pPr>
            <a:r>
              <a:rPr lang="en-US" sz="2400" kern="100" dirty="0">
                <a:solidFill>
                  <a:srgbClr val="F3D20D"/>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Churn by gender -</a:t>
            </a:r>
            <a:r>
              <a:rPr lang="en-US" sz="2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It appears that the churn rate is relatively similar across both genders.</a:t>
            </a:r>
          </a:p>
          <a:p>
            <a:pPr marL="251460" marR="0" indent="-342900">
              <a:lnSpc>
                <a:spcPct val="107000"/>
              </a:lnSpc>
              <a:spcBef>
                <a:spcPts val="0"/>
              </a:spcBef>
              <a:spcAft>
                <a:spcPts val="0"/>
              </a:spcAft>
              <a:buFont typeface="Wingdings" panose="05000000000000000000" pitchFamily="2" charset="2"/>
              <a:buChar char="Ø"/>
            </a:pPr>
            <a:r>
              <a:rPr lang="en-US" sz="2400" kern="100" dirty="0">
                <a:solidFill>
                  <a:srgbClr val="F3D20D"/>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Churn by age group -</a:t>
            </a:r>
            <a:r>
              <a:rPr lang="en-US" sz="2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Customers aged between 50-60 tend to churn the most, followed by the 40-50 age group.</a:t>
            </a:r>
          </a:p>
          <a:p>
            <a:pPr marL="251460" marR="0" indent="-342900">
              <a:lnSpc>
                <a:spcPct val="107000"/>
              </a:lnSpc>
              <a:spcBef>
                <a:spcPts val="0"/>
              </a:spcBef>
              <a:spcAft>
                <a:spcPts val="0"/>
              </a:spcAft>
              <a:buFont typeface="Wingdings" panose="05000000000000000000" pitchFamily="2" charset="2"/>
              <a:buChar char="Ø"/>
            </a:pPr>
            <a:r>
              <a:rPr lang="en-US" sz="2400" kern="100" dirty="0">
                <a:solidFill>
                  <a:srgbClr val="F3D20D"/>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Number of products and </a:t>
            </a:r>
            <a:r>
              <a:rPr lang="en-US" sz="2400" kern="100" dirty="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churn-</a:t>
            </a:r>
            <a:r>
              <a:rPr lang="en-US" sz="2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number of products held by customers can impact churn. Customers with fewer products may be less likely to churn, while those with more products may have a higher churn rate. Further analysis is required to understand the specific relationship.</a:t>
            </a:r>
          </a:p>
          <a:p>
            <a:endParaRPr lang="en-US" dirty="0"/>
          </a:p>
        </p:txBody>
      </p:sp>
    </p:spTree>
    <p:extLst>
      <p:ext uri="{BB962C8B-B14F-4D97-AF65-F5344CB8AC3E}">
        <p14:creationId xmlns:p14="http://schemas.microsoft.com/office/powerpoint/2010/main" val="446005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7F0762F-1DDD-4D7C-B538-6230CC8F971B}"/>
              </a:ext>
            </a:extLst>
          </p:cNvPr>
          <p:cNvPicPr>
            <a:picLocks noChangeAspect="1"/>
          </p:cNvPicPr>
          <p:nvPr/>
        </p:nvPicPr>
        <p:blipFill>
          <a:blip r:embed="rId2"/>
          <a:stretch>
            <a:fillRect/>
          </a:stretch>
        </p:blipFill>
        <p:spPr>
          <a:xfrm>
            <a:off x="1228199" y="905896"/>
            <a:ext cx="3558106" cy="2810058"/>
          </a:xfrm>
          <a:prstGeom prst="rect">
            <a:avLst/>
          </a:prstGeom>
        </p:spPr>
      </p:pic>
      <p:pic>
        <p:nvPicPr>
          <p:cNvPr id="3" name="Picture 2">
            <a:extLst>
              <a:ext uri="{FF2B5EF4-FFF2-40B4-BE49-F238E27FC236}">
                <a16:creationId xmlns:a16="http://schemas.microsoft.com/office/drawing/2014/main" id="{143BD740-C7BA-4C53-BA0F-0F13F8808F8F}"/>
              </a:ext>
            </a:extLst>
          </p:cNvPr>
          <p:cNvPicPr>
            <a:picLocks noChangeAspect="1"/>
          </p:cNvPicPr>
          <p:nvPr/>
        </p:nvPicPr>
        <p:blipFill>
          <a:blip r:embed="rId3"/>
          <a:stretch>
            <a:fillRect/>
          </a:stretch>
        </p:blipFill>
        <p:spPr>
          <a:xfrm>
            <a:off x="6996121" y="905896"/>
            <a:ext cx="4200508" cy="2798307"/>
          </a:xfrm>
          <a:prstGeom prst="rect">
            <a:avLst/>
          </a:prstGeom>
        </p:spPr>
      </p:pic>
      <p:sp>
        <p:nvSpPr>
          <p:cNvPr id="5" name="Rectangle 4">
            <a:extLst>
              <a:ext uri="{FF2B5EF4-FFF2-40B4-BE49-F238E27FC236}">
                <a16:creationId xmlns:a16="http://schemas.microsoft.com/office/drawing/2014/main" id="{6145B318-B81D-439A-ACCA-3ADAF951D92D}"/>
              </a:ext>
            </a:extLst>
          </p:cNvPr>
          <p:cNvSpPr/>
          <p:nvPr/>
        </p:nvSpPr>
        <p:spPr>
          <a:xfrm>
            <a:off x="619125" y="177964"/>
            <a:ext cx="5153025" cy="646331"/>
          </a:xfrm>
          <a:prstGeom prst="rect">
            <a:avLst/>
          </a:prstGeom>
        </p:spPr>
        <p:txBody>
          <a:bodyPr wrap="square">
            <a:spAutoFit/>
          </a:bodyPr>
          <a:lstStyle/>
          <a:p>
            <a:pPr marL="285750" indent="-285750">
              <a:buFont typeface="Wingdings" panose="05000000000000000000" pitchFamily="2" charset="2"/>
              <a:buChar char="q"/>
            </a:pPr>
            <a:r>
              <a:rPr lang="en-US" dirty="0">
                <a:solidFill>
                  <a:schemeClr val="bg1"/>
                </a:solidFill>
              </a:rPr>
              <a:t>When customers are not active , then there is a chance of churn</a:t>
            </a:r>
          </a:p>
        </p:txBody>
      </p:sp>
      <p:sp>
        <p:nvSpPr>
          <p:cNvPr id="6" name="Rectangle 5">
            <a:extLst>
              <a:ext uri="{FF2B5EF4-FFF2-40B4-BE49-F238E27FC236}">
                <a16:creationId xmlns:a16="http://schemas.microsoft.com/office/drawing/2014/main" id="{7F51D81A-4CA1-468E-8209-3C02A5403926}"/>
              </a:ext>
            </a:extLst>
          </p:cNvPr>
          <p:cNvSpPr/>
          <p:nvPr/>
        </p:nvSpPr>
        <p:spPr>
          <a:xfrm>
            <a:off x="6305550" y="177964"/>
            <a:ext cx="6096000" cy="646331"/>
          </a:xfrm>
          <a:prstGeom prst="rect">
            <a:avLst/>
          </a:prstGeom>
        </p:spPr>
        <p:txBody>
          <a:bodyPr>
            <a:spAutoFit/>
          </a:bodyPr>
          <a:lstStyle/>
          <a:p>
            <a:pPr marL="285750" indent="-285750">
              <a:buFont typeface="Wingdings" panose="05000000000000000000" pitchFamily="2" charset="2"/>
              <a:buChar char="q"/>
            </a:pPr>
            <a:r>
              <a:rPr lang="en-US" dirty="0">
                <a:solidFill>
                  <a:schemeClr val="bg1"/>
                </a:solidFill>
              </a:rPr>
              <a:t>Customers between the age group of 40 -60 are more likely to churn</a:t>
            </a:r>
          </a:p>
        </p:txBody>
      </p:sp>
      <p:pic>
        <p:nvPicPr>
          <p:cNvPr id="7" name="Picture 6">
            <a:extLst>
              <a:ext uri="{FF2B5EF4-FFF2-40B4-BE49-F238E27FC236}">
                <a16:creationId xmlns:a16="http://schemas.microsoft.com/office/drawing/2014/main" id="{C4945528-05DA-4ECD-B76A-B493C340EDBB}"/>
              </a:ext>
            </a:extLst>
          </p:cNvPr>
          <p:cNvPicPr>
            <a:picLocks noChangeAspect="1"/>
          </p:cNvPicPr>
          <p:nvPr/>
        </p:nvPicPr>
        <p:blipFill>
          <a:blip r:embed="rId4"/>
          <a:stretch>
            <a:fillRect/>
          </a:stretch>
        </p:blipFill>
        <p:spPr>
          <a:xfrm>
            <a:off x="2228850" y="4136722"/>
            <a:ext cx="4267200" cy="2068815"/>
          </a:xfrm>
          <a:prstGeom prst="rect">
            <a:avLst/>
          </a:prstGeom>
        </p:spPr>
      </p:pic>
      <p:sp>
        <p:nvSpPr>
          <p:cNvPr id="8" name="Rectangle 7">
            <a:extLst>
              <a:ext uri="{FF2B5EF4-FFF2-40B4-BE49-F238E27FC236}">
                <a16:creationId xmlns:a16="http://schemas.microsoft.com/office/drawing/2014/main" id="{A53E87AA-7E91-495D-B1C7-82143912403A}"/>
              </a:ext>
            </a:extLst>
          </p:cNvPr>
          <p:cNvSpPr/>
          <p:nvPr/>
        </p:nvSpPr>
        <p:spPr>
          <a:xfrm>
            <a:off x="6767512" y="5305773"/>
            <a:ext cx="5172075" cy="646331"/>
          </a:xfrm>
          <a:prstGeom prst="rect">
            <a:avLst/>
          </a:prstGeom>
        </p:spPr>
        <p:txBody>
          <a:bodyPr wrap="square">
            <a:spAutoFit/>
          </a:bodyPr>
          <a:lstStyle/>
          <a:p>
            <a:pPr marL="285750" indent="-285750">
              <a:buFont typeface="Wingdings" panose="05000000000000000000" pitchFamily="2" charset="2"/>
              <a:buChar char="q"/>
            </a:pPr>
            <a:r>
              <a:rPr lang="en-US" dirty="0">
                <a:solidFill>
                  <a:schemeClr val="bg1"/>
                </a:solidFill>
              </a:rPr>
              <a:t>Age group between 40 to 50 are exited or churned compare to age between 30 to 40</a:t>
            </a:r>
          </a:p>
        </p:txBody>
      </p:sp>
    </p:spTree>
    <p:extLst>
      <p:ext uri="{BB962C8B-B14F-4D97-AF65-F5344CB8AC3E}">
        <p14:creationId xmlns:p14="http://schemas.microsoft.com/office/powerpoint/2010/main" val="1912662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15CA623-A99F-4783-BF2C-CF43E4FD8909}"/>
              </a:ext>
            </a:extLst>
          </p:cNvPr>
          <p:cNvSpPr/>
          <p:nvPr/>
        </p:nvSpPr>
        <p:spPr>
          <a:xfrm>
            <a:off x="247650" y="95250"/>
            <a:ext cx="5848350" cy="646331"/>
          </a:xfrm>
          <a:prstGeom prst="rect">
            <a:avLst/>
          </a:prstGeom>
        </p:spPr>
        <p:txBody>
          <a:bodyPr wrap="square">
            <a:spAutoFit/>
          </a:bodyPr>
          <a:lstStyle/>
          <a:p>
            <a:pPr marL="285750" indent="-285750">
              <a:buFont typeface="Wingdings" panose="05000000000000000000" pitchFamily="2" charset="2"/>
              <a:buChar char="q"/>
            </a:pPr>
            <a:r>
              <a:rPr lang="en-US" dirty="0">
                <a:solidFill>
                  <a:schemeClr val="bg1"/>
                </a:solidFill>
              </a:rPr>
              <a:t>Customers having products more than 2 are more likely to churn</a:t>
            </a:r>
          </a:p>
        </p:txBody>
      </p:sp>
      <p:pic>
        <p:nvPicPr>
          <p:cNvPr id="3" name="Picture 2">
            <a:extLst>
              <a:ext uri="{FF2B5EF4-FFF2-40B4-BE49-F238E27FC236}">
                <a16:creationId xmlns:a16="http://schemas.microsoft.com/office/drawing/2014/main" id="{BD5F729B-60D9-4281-A4E1-FB5D33B07E57}"/>
              </a:ext>
            </a:extLst>
          </p:cNvPr>
          <p:cNvPicPr>
            <a:picLocks noChangeAspect="1"/>
          </p:cNvPicPr>
          <p:nvPr/>
        </p:nvPicPr>
        <p:blipFill>
          <a:blip r:embed="rId2"/>
          <a:stretch>
            <a:fillRect/>
          </a:stretch>
        </p:blipFill>
        <p:spPr>
          <a:xfrm>
            <a:off x="666750" y="809625"/>
            <a:ext cx="4000500" cy="2524125"/>
          </a:xfrm>
          <a:prstGeom prst="rect">
            <a:avLst/>
          </a:prstGeom>
        </p:spPr>
      </p:pic>
      <p:sp>
        <p:nvSpPr>
          <p:cNvPr id="4" name="Rectangle 3">
            <a:extLst>
              <a:ext uri="{FF2B5EF4-FFF2-40B4-BE49-F238E27FC236}">
                <a16:creationId xmlns:a16="http://schemas.microsoft.com/office/drawing/2014/main" id="{6AB999B3-4AEB-4A4E-AACB-50AEFAB4EF9F}"/>
              </a:ext>
            </a:extLst>
          </p:cNvPr>
          <p:cNvSpPr/>
          <p:nvPr/>
        </p:nvSpPr>
        <p:spPr>
          <a:xfrm>
            <a:off x="7162800" y="76200"/>
            <a:ext cx="5238750" cy="646331"/>
          </a:xfrm>
          <a:prstGeom prst="rect">
            <a:avLst/>
          </a:prstGeom>
        </p:spPr>
        <p:txBody>
          <a:bodyPr wrap="square">
            <a:spAutoFit/>
          </a:bodyPr>
          <a:lstStyle/>
          <a:p>
            <a:pPr marL="285750" indent="-285750">
              <a:buFont typeface="Wingdings" panose="05000000000000000000" pitchFamily="2" charset="2"/>
              <a:buChar char="q"/>
            </a:pPr>
            <a:r>
              <a:rPr lang="en-US" dirty="0">
                <a:solidFill>
                  <a:schemeClr val="bg1"/>
                </a:solidFill>
              </a:rPr>
              <a:t>There is not much difference in female and men churn counts</a:t>
            </a:r>
          </a:p>
        </p:txBody>
      </p:sp>
      <p:pic>
        <p:nvPicPr>
          <p:cNvPr id="5" name="Picture 4">
            <a:extLst>
              <a:ext uri="{FF2B5EF4-FFF2-40B4-BE49-F238E27FC236}">
                <a16:creationId xmlns:a16="http://schemas.microsoft.com/office/drawing/2014/main" id="{5F4B2D9B-6B75-40E0-A244-9D3487AE59FE}"/>
              </a:ext>
            </a:extLst>
          </p:cNvPr>
          <p:cNvPicPr>
            <a:picLocks noChangeAspect="1"/>
          </p:cNvPicPr>
          <p:nvPr/>
        </p:nvPicPr>
        <p:blipFill>
          <a:blip r:embed="rId3"/>
          <a:stretch>
            <a:fillRect/>
          </a:stretch>
        </p:blipFill>
        <p:spPr>
          <a:xfrm>
            <a:off x="7524752" y="933450"/>
            <a:ext cx="4155996" cy="2400300"/>
          </a:xfrm>
          <a:prstGeom prst="rect">
            <a:avLst/>
          </a:prstGeom>
        </p:spPr>
      </p:pic>
      <p:pic>
        <p:nvPicPr>
          <p:cNvPr id="6" name="Picture 5">
            <a:extLst>
              <a:ext uri="{FF2B5EF4-FFF2-40B4-BE49-F238E27FC236}">
                <a16:creationId xmlns:a16="http://schemas.microsoft.com/office/drawing/2014/main" id="{5E088655-5D9C-4270-A104-F7EAEAB46BE0}"/>
              </a:ext>
            </a:extLst>
          </p:cNvPr>
          <p:cNvPicPr>
            <a:picLocks noChangeAspect="1"/>
          </p:cNvPicPr>
          <p:nvPr/>
        </p:nvPicPr>
        <p:blipFill>
          <a:blip r:embed="rId4"/>
          <a:stretch>
            <a:fillRect/>
          </a:stretch>
        </p:blipFill>
        <p:spPr>
          <a:xfrm>
            <a:off x="2667000" y="3655113"/>
            <a:ext cx="4276725" cy="2655199"/>
          </a:xfrm>
          <a:prstGeom prst="rect">
            <a:avLst/>
          </a:prstGeom>
        </p:spPr>
      </p:pic>
      <p:sp>
        <p:nvSpPr>
          <p:cNvPr id="7" name="Rectangle 6">
            <a:extLst>
              <a:ext uri="{FF2B5EF4-FFF2-40B4-BE49-F238E27FC236}">
                <a16:creationId xmlns:a16="http://schemas.microsoft.com/office/drawing/2014/main" id="{B6C5FC3D-B1AB-4375-A043-583806494F1B}"/>
              </a:ext>
            </a:extLst>
          </p:cNvPr>
          <p:cNvSpPr/>
          <p:nvPr/>
        </p:nvSpPr>
        <p:spPr>
          <a:xfrm>
            <a:off x="6913135" y="5555218"/>
            <a:ext cx="4859765" cy="646331"/>
          </a:xfrm>
          <a:prstGeom prst="rect">
            <a:avLst/>
          </a:prstGeom>
        </p:spPr>
        <p:txBody>
          <a:bodyPr wrap="square">
            <a:spAutoFit/>
          </a:bodyPr>
          <a:lstStyle/>
          <a:p>
            <a:pPr marL="285750" indent="-285750">
              <a:buFont typeface="Wingdings" panose="05000000000000000000" pitchFamily="2" charset="2"/>
              <a:buChar char="q"/>
            </a:pPr>
            <a:r>
              <a:rPr lang="en-US" dirty="0">
                <a:solidFill>
                  <a:schemeClr val="bg1"/>
                </a:solidFill>
              </a:rPr>
              <a:t>Germany is having more exited or churned customers </a:t>
            </a:r>
          </a:p>
        </p:txBody>
      </p:sp>
    </p:spTree>
    <p:extLst>
      <p:ext uri="{BB962C8B-B14F-4D97-AF65-F5344CB8AC3E}">
        <p14:creationId xmlns:p14="http://schemas.microsoft.com/office/powerpoint/2010/main" val="299875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FCB3F51-39B8-489E-B2FB-4A20351486C3}"/>
              </a:ext>
            </a:extLst>
          </p:cNvPr>
          <p:cNvPicPr>
            <a:picLocks noChangeAspect="1"/>
          </p:cNvPicPr>
          <p:nvPr/>
        </p:nvPicPr>
        <p:blipFill>
          <a:blip r:embed="rId2"/>
          <a:stretch>
            <a:fillRect/>
          </a:stretch>
        </p:blipFill>
        <p:spPr>
          <a:xfrm>
            <a:off x="2200275" y="1562100"/>
            <a:ext cx="7791450" cy="4476750"/>
          </a:xfrm>
          <a:prstGeom prst="rect">
            <a:avLst/>
          </a:prstGeom>
        </p:spPr>
      </p:pic>
      <p:sp>
        <p:nvSpPr>
          <p:cNvPr id="3" name="Rectangle 2">
            <a:extLst>
              <a:ext uri="{FF2B5EF4-FFF2-40B4-BE49-F238E27FC236}">
                <a16:creationId xmlns:a16="http://schemas.microsoft.com/office/drawing/2014/main" id="{C304B802-45ED-4FFB-97A8-31057C5AFB84}"/>
              </a:ext>
            </a:extLst>
          </p:cNvPr>
          <p:cNvSpPr/>
          <p:nvPr/>
        </p:nvSpPr>
        <p:spPr>
          <a:xfrm>
            <a:off x="2990849" y="142875"/>
            <a:ext cx="6010275" cy="1200329"/>
          </a:xfrm>
          <a:prstGeom prst="rect">
            <a:avLst/>
          </a:prstGeom>
        </p:spPr>
        <p:txBody>
          <a:bodyPr wrap="square">
            <a:spAutoFit/>
          </a:bodyPr>
          <a:lstStyle/>
          <a:p>
            <a:pPr marL="285750" indent="-285750">
              <a:buFont typeface="Wingdings" panose="05000000000000000000" pitchFamily="2" charset="2"/>
              <a:buChar char="q"/>
            </a:pPr>
            <a:r>
              <a:rPr lang="en-US" dirty="0">
                <a:solidFill>
                  <a:schemeClr val="bg1"/>
                </a:solidFill>
              </a:rPr>
              <a:t>Complain variable is directly proportional to the churn . so we can say that complain is crucial column but it is also overshadowing the other columns hence we can say that complain is a suspicious column</a:t>
            </a:r>
          </a:p>
        </p:txBody>
      </p:sp>
    </p:spTree>
    <p:extLst>
      <p:ext uri="{BB962C8B-B14F-4D97-AF65-F5344CB8AC3E}">
        <p14:creationId xmlns:p14="http://schemas.microsoft.com/office/powerpoint/2010/main" val="18781328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8FA24-CF80-D008-370A-C3576B85A370}"/>
              </a:ext>
            </a:extLst>
          </p:cNvPr>
          <p:cNvSpPr>
            <a:spLocks noGrp="1"/>
          </p:cNvSpPr>
          <p:nvPr>
            <p:ph type="title"/>
          </p:nvPr>
        </p:nvSpPr>
        <p:spPr>
          <a:xfrm>
            <a:off x="1097280" y="286604"/>
            <a:ext cx="10058400" cy="427772"/>
          </a:xfrm>
        </p:spPr>
        <p:txBody>
          <a:bodyPr>
            <a:noAutofit/>
          </a:bodyPr>
          <a:lstStyle/>
          <a:p>
            <a:r>
              <a:rPr lang="en-US" sz="3200" b="1" dirty="0">
                <a:solidFill>
                  <a:srgbClr val="C00000"/>
                </a:solidFill>
              </a:rPr>
              <a:t>Multivarient:</a:t>
            </a:r>
          </a:p>
        </p:txBody>
      </p:sp>
      <p:sp>
        <p:nvSpPr>
          <p:cNvPr id="3" name="Content Placeholder 2">
            <a:extLst>
              <a:ext uri="{FF2B5EF4-FFF2-40B4-BE49-F238E27FC236}">
                <a16:creationId xmlns:a16="http://schemas.microsoft.com/office/drawing/2014/main" id="{F67E8643-D101-A04F-C23B-98F7C3D0A36F}"/>
              </a:ext>
            </a:extLst>
          </p:cNvPr>
          <p:cNvSpPr>
            <a:spLocks noGrp="1"/>
          </p:cNvSpPr>
          <p:nvPr>
            <p:ph idx="1"/>
          </p:nvPr>
        </p:nvSpPr>
        <p:spPr>
          <a:xfrm>
            <a:off x="1097280" y="714377"/>
            <a:ext cx="10058400" cy="5154716"/>
          </a:xfrm>
        </p:spPr>
        <p:txBody>
          <a:bodyPr>
            <a:normAutofit/>
          </a:bodyPr>
          <a:lstStyle/>
          <a:p>
            <a:r>
              <a:rPr lang="en-US" sz="2400" dirty="0">
                <a:solidFill>
                  <a:schemeClr val="bg1"/>
                </a:solidFill>
              </a:rPr>
              <a:t>Multivariate analysis is a statistical method that analyzes multiple variables simultaneously. It is used to identify relationships between variables and to make predictions about future outcomes. Multivariate analysis can be used in a variety of fields, including business, finance,medicine,and social science.</a:t>
            </a:r>
          </a:p>
          <a:p>
            <a:endParaRPr lang="en-US" sz="3200" b="1" i="1" dirty="0">
              <a:solidFill>
                <a:srgbClr val="C0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73450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3B5E186-B8B4-4807-BF36-73674091FCE9}"/>
              </a:ext>
            </a:extLst>
          </p:cNvPr>
          <p:cNvPicPr>
            <a:picLocks noChangeAspect="1"/>
          </p:cNvPicPr>
          <p:nvPr/>
        </p:nvPicPr>
        <p:blipFill>
          <a:blip r:embed="rId2"/>
          <a:stretch>
            <a:fillRect/>
          </a:stretch>
        </p:blipFill>
        <p:spPr>
          <a:xfrm>
            <a:off x="906984" y="2142632"/>
            <a:ext cx="4072481" cy="2572735"/>
          </a:xfrm>
          <a:prstGeom prst="rect">
            <a:avLst/>
          </a:prstGeom>
        </p:spPr>
      </p:pic>
      <p:pic>
        <p:nvPicPr>
          <p:cNvPr id="3" name="Picture 2">
            <a:extLst>
              <a:ext uri="{FF2B5EF4-FFF2-40B4-BE49-F238E27FC236}">
                <a16:creationId xmlns:a16="http://schemas.microsoft.com/office/drawing/2014/main" id="{4E525775-A829-4E4F-952F-E9BB8317AF76}"/>
              </a:ext>
            </a:extLst>
          </p:cNvPr>
          <p:cNvPicPr>
            <a:picLocks noChangeAspect="1"/>
          </p:cNvPicPr>
          <p:nvPr/>
        </p:nvPicPr>
        <p:blipFill>
          <a:blip r:embed="rId3"/>
          <a:stretch>
            <a:fillRect/>
          </a:stretch>
        </p:blipFill>
        <p:spPr>
          <a:xfrm>
            <a:off x="6390238" y="2142631"/>
            <a:ext cx="5218628" cy="2572735"/>
          </a:xfrm>
          <a:prstGeom prst="rect">
            <a:avLst/>
          </a:prstGeom>
        </p:spPr>
      </p:pic>
      <p:sp>
        <p:nvSpPr>
          <p:cNvPr id="5" name="Rectangle 4">
            <a:extLst>
              <a:ext uri="{FF2B5EF4-FFF2-40B4-BE49-F238E27FC236}">
                <a16:creationId xmlns:a16="http://schemas.microsoft.com/office/drawing/2014/main" id="{8A544B6D-6688-41FA-9F36-19D22E494D02}"/>
              </a:ext>
            </a:extLst>
          </p:cNvPr>
          <p:cNvSpPr/>
          <p:nvPr/>
        </p:nvSpPr>
        <p:spPr>
          <a:xfrm>
            <a:off x="294238" y="894364"/>
            <a:ext cx="6096000" cy="923330"/>
          </a:xfrm>
          <a:prstGeom prst="rect">
            <a:avLst/>
          </a:prstGeom>
        </p:spPr>
        <p:txBody>
          <a:bodyPr>
            <a:spAutoFit/>
          </a:bodyPr>
          <a:lstStyle/>
          <a:p>
            <a:pPr marL="285750" indent="-285750">
              <a:buFont typeface="Wingdings" panose="05000000000000000000" pitchFamily="2" charset="2"/>
              <a:buChar char="q"/>
            </a:pPr>
            <a:r>
              <a:rPr lang="en-US" dirty="0">
                <a:solidFill>
                  <a:schemeClr val="bg1"/>
                </a:solidFill>
              </a:rPr>
              <a:t>Customers having age between 40 to 50 and having tenure more than 6 years are more likely to churn or exited from bank.</a:t>
            </a:r>
          </a:p>
        </p:txBody>
      </p:sp>
      <p:sp>
        <p:nvSpPr>
          <p:cNvPr id="6" name="Rectangle 5">
            <a:extLst>
              <a:ext uri="{FF2B5EF4-FFF2-40B4-BE49-F238E27FC236}">
                <a16:creationId xmlns:a16="http://schemas.microsoft.com/office/drawing/2014/main" id="{9EB3E682-9841-4CE3-8933-7818BED9AD51}"/>
              </a:ext>
            </a:extLst>
          </p:cNvPr>
          <p:cNvSpPr/>
          <p:nvPr/>
        </p:nvSpPr>
        <p:spPr>
          <a:xfrm>
            <a:off x="6096000" y="923432"/>
            <a:ext cx="6096000" cy="923330"/>
          </a:xfrm>
          <a:prstGeom prst="rect">
            <a:avLst/>
          </a:prstGeom>
        </p:spPr>
        <p:txBody>
          <a:bodyPr>
            <a:spAutoFit/>
          </a:bodyPr>
          <a:lstStyle/>
          <a:p>
            <a:pPr marL="285750" indent="-285750">
              <a:buFont typeface="Wingdings" panose="05000000000000000000" pitchFamily="2" charset="2"/>
              <a:buChar char="q"/>
            </a:pPr>
            <a:r>
              <a:rPr lang="en-US" dirty="0">
                <a:solidFill>
                  <a:schemeClr val="bg1"/>
                </a:solidFill>
              </a:rPr>
              <a:t>Customers having credit score less than 350 are more likely to get churn or exited even if there tenure is more than 5 years and so on</a:t>
            </a:r>
          </a:p>
        </p:txBody>
      </p:sp>
    </p:spTree>
    <p:extLst>
      <p:ext uri="{BB962C8B-B14F-4D97-AF65-F5344CB8AC3E}">
        <p14:creationId xmlns:p14="http://schemas.microsoft.com/office/powerpoint/2010/main" val="4102920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19FEBBF-B2AE-44C7-83B3-7C06A0CE0130}"/>
              </a:ext>
            </a:extLst>
          </p:cNvPr>
          <p:cNvPicPr>
            <a:picLocks noChangeAspect="1"/>
          </p:cNvPicPr>
          <p:nvPr/>
        </p:nvPicPr>
        <p:blipFill>
          <a:blip r:embed="rId2"/>
          <a:stretch>
            <a:fillRect/>
          </a:stretch>
        </p:blipFill>
        <p:spPr>
          <a:xfrm>
            <a:off x="364013" y="1936884"/>
            <a:ext cx="5139373" cy="2755631"/>
          </a:xfrm>
          <a:prstGeom prst="rect">
            <a:avLst/>
          </a:prstGeom>
        </p:spPr>
      </p:pic>
      <p:sp>
        <p:nvSpPr>
          <p:cNvPr id="6" name="Rectangle 5">
            <a:extLst>
              <a:ext uri="{FF2B5EF4-FFF2-40B4-BE49-F238E27FC236}">
                <a16:creationId xmlns:a16="http://schemas.microsoft.com/office/drawing/2014/main" id="{8FBCE10D-A2FC-4A6C-B78E-78F227974FB8}"/>
              </a:ext>
            </a:extLst>
          </p:cNvPr>
          <p:cNvSpPr/>
          <p:nvPr/>
        </p:nvSpPr>
        <p:spPr>
          <a:xfrm>
            <a:off x="123825" y="1153210"/>
            <a:ext cx="6096000" cy="646331"/>
          </a:xfrm>
          <a:prstGeom prst="rect">
            <a:avLst/>
          </a:prstGeom>
        </p:spPr>
        <p:txBody>
          <a:bodyPr>
            <a:spAutoFit/>
          </a:bodyPr>
          <a:lstStyle/>
          <a:p>
            <a:pPr marL="285750" indent="-285750">
              <a:buFont typeface="Wingdings" panose="05000000000000000000" pitchFamily="2" charset="2"/>
              <a:buChar char="q"/>
            </a:pPr>
            <a:r>
              <a:rPr lang="en-US" dirty="0">
                <a:solidFill>
                  <a:schemeClr val="bg1"/>
                </a:solidFill>
              </a:rPr>
              <a:t>Point earned by customers doesn't show any specific variance in churn data with respect to gender</a:t>
            </a:r>
          </a:p>
        </p:txBody>
      </p:sp>
      <p:pic>
        <p:nvPicPr>
          <p:cNvPr id="7" name="Picture 6">
            <a:extLst>
              <a:ext uri="{FF2B5EF4-FFF2-40B4-BE49-F238E27FC236}">
                <a16:creationId xmlns:a16="http://schemas.microsoft.com/office/drawing/2014/main" id="{9A091EEF-63F9-4CBC-94B7-B1F8A3CC3812}"/>
              </a:ext>
            </a:extLst>
          </p:cNvPr>
          <p:cNvPicPr>
            <a:picLocks noChangeAspect="1"/>
          </p:cNvPicPr>
          <p:nvPr/>
        </p:nvPicPr>
        <p:blipFill>
          <a:blip r:embed="rId3"/>
          <a:stretch>
            <a:fillRect/>
          </a:stretch>
        </p:blipFill>
        <p:spPr>
          <a:xfrm>
            <a:off x="6596263" y="1936884"/>
            <a:ext cx="5090912" cy="2755631"/>
          </a:xfrm>
          <a:prstGeom prst="rect">
            <a:avLst/>
          </a:prstGeom>
        </p:spPr>
      </p:pic>
      <p:sp>
        <p:nvSpPr>
          <p:cNvPr id="8" name="Rectangle 7">
            <a:extLst>
              <a:ext uri="{FF2B5EF4-FFF2-40B4-BE49-F238E27FC236}">
                <a16:creationId xmlns:a16="http://schemas.microsoft.com/office/drawing/2014/main" id="{2CF0F3D9-C92F-4C66-A444-1714CE2ECD98}"/>
              </a:ext>
            </a:extLst>
          </p:cNvPr>
          <p:cNvSpPr/>
          <p:nvPr/>
        </p:nvSpPr>
        <p:spPr>
          <a:xfrm>
            <a:off x="6686086" y="1430209"/>
            <a:ext cx="5413918" cy="369332"/>
          </a:xfrm>
          <a:prstGeom prst="rect">
            <a:avLst/>
          </a:prstGeom>
        </p:spPr>
        <p:txBody>
          <a:bodyPr wrap="none">
            <a:spAutoFit/>
          </a:bodyPr>
          <a:lstStyle/>
          <a:p>
            <a:pPr marL="285750" indent="-285750">
              <a:buFont typeface="Wingdings" panose="05000000000000000000" pitchFamily="2" charset="2"/>
              <a:buChar char="q"/>
            </a:pPr>
            <a:r>
              <a:rPr lang="en-US" dirty="0">
                <a:solidFill>
                  <a:schemeClr val="bg1"/>
                </a:solidFill>
              </a:rPr>
              <a:t>Estimated salary doesn't have any impact on churn</a:t>
            </a:r>
          </a:p>
        </p:txBody>
      </p:sp>
    </p:spTree>
    <p:extLst>
      <p:ext uri="{BB962C8B-B14F-4D97-AF65-F5344CB8AC3E}">
        <p14:creationId xmlns:p14="http://schemas.microsoft.com/office/powerpoint/2010/main" val="27379189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F93B99D-0E28-4D4D-B36F-D0BC68C31EFB}"/>
              </a:ext>
            </a:extLst>
          </p:cNvPr>
          <p:cNvPicPr>
            <a:picLocks noChangeAspect="1"/>
          </p:cNvPicPr>
          <p:nvPr/>
        </p:nvPicPr>
        <p:blipFill>
          <a:blip r:embed="rId2"/>
          <a:stretch>
            <a:fillRect/>
          </a:stretch>
        </p:blipFill>
        <p:spPr>
          <a:xfrm>
            <a:off x="508029" y="1623700"/>
            <a:ext cx="5194242" cy="2810500"/>
          </a:xfrm>
          <a:prstGeom prst="rect">
            <a:avLst/>
          </a:prstGeom>
        </p:spPr>
      </p:pic>
      <p:pic>
        <p:nvPicPr>
          <p:cNvPr id="3" name="Picture 2">
            <a:extLst>
              <a:ext uri="{FF2B5EF4-FFF2-40B4-BE49-F238E27FC236}">
                <a16:creationId xmlns:a16="http://schemas.microsoft.com/office/drawing/2014/main" id="{A3B0A614-0DE4-4CC6-B993-292F4D3600F8}"/>
              </a:ext>
            </a:extLst>
          </p:cNvPr>
          <p:cNvPicPr>
            <a:picLocks noChangeAspect="1"/>
          </p:cNvPicPr>
          <p:nvPr/>
        </p:nvPicPr>
        <p:blipFill>
          <a:blip r:embed="rId3"/>
          <a:stretch>
            <a:fillRect/>
          </a:stretch>
        </p:blipFill>
        <p:spPr>
          <a:xfrm>
            <a:off x="6630309" y="1599314"/>
            <a:ext cx="5389331" cy="2859272"/>
          </a:xfrm>
          <a:prstGeom prst="rect">
            <a:avLst/>
          </a:prstGeom>
        </p:spPr>
      </p:pic>
    </p:spTree>
    <p:extLst>
      <p:ext uri="{BB962C8B-B14F-4D97-AF65-F5344CB8AC3E}">
        <p14:creationId xmlns:p14="http://schemas.microsoft.com/office/powerpoint/2010/main" val="12296937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419F5F-F7DB-85E2-E9F4-505D3F1BFF73}"/>
              </a:ext>
            </a:extLst>
          </p:cNvPr>
          <p:cNvSpPr>
            <a:spLocks noGrp="1"/>
          </p:cNvSpPr>
          <p:nvPr>
            <p:ph idx="1"/>
          </p:nvPr>
        </p:nvSpPr>
        <p:spPr>
          <a:xfrm>
            <a:off x="708211" y="134470"/>
            <a:ext cx="10910047" cy="7279341"/>
          </a:xfrm>
        </p:spPr>
        <p:txBody>
          <a:bodyPr>
            <a:normAutofit fontScale="55000" lnSpcReduction="20000"/>
          </a:bodyPr>
          <a:lstStyle/>
          <a:p>
            <a:pPr marL="0" indent="0">
              <a:lnSpc>
                <a:spcPct val="107000"/>
              </a:lnSpc>
              <a:spcBef>
                <a:spcPts val="0"/>
              </a:spcBef>
              <a:spcAft>
                <a:spcPts val="0"/>
              </a:spcAft>
              <a:buNone/>
            </a:pPr>
            <a:r>
              <a:rPr lang="en-US" sz="4400" b="1" i="1" u="sng" dirty="0">
                <a:solidFill>
                  <a:srgbClr val="C00000"/>
                </a:solidFill>
                <a:effectLst>
                  <a:outerShdw blurRad="38100" dist="38100" dir="2700000" algn="tl">
                    <a:srgbClr val="000000">
                      <a:alpha val="43137"/>
                    </a:srgbClr>
                  </a:outerShdw>
                </a:effectLst>
              </a:rPr>
              <a:t>Summary:</a:t>
            </a:r>
          </a:p>
          <a:p>
            <a:pPr marL="0" marR="0" indent="0">
              <a:lnSpc>
                <a:spcPct val="107000"/>
              </a:lnSpc>
              <a:spcBef>
                <a:spcPts val="0"/>
              </a:spcBef>
              <a:spcAft>
                <a:spcPts val="0"/>
              </a:spcAft>
              <a:buNone/>
            </a:pPr>
            <a:r>
              <a:rPr lang="en-US" sz="33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we can conclude that balance plays a very important role in deciding the </a:t>
            </a:r>
            <a:r>
              <a:rPr lang="en-US" sz="33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churn</a:t>
            </a:r>
            <a:r>
              <a:rPr lang="en-US" sz="33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of the employee. </a:t>
            </a:r>
          </a:p>
          <a:p>
            <a:pPr marL="0" marR="0" indent="0">
              <a:lnSpc>
                <a:spcPct val="107000"/>
              </a:lnSpc>
              <a:spcBef>
                <a:spcPts val="0"/>
              </a:spcBef>
              <a:spcAft>
                <a:spcPts val="0"/>
              </a:spcAft>
              <a:buNone/>
            </a:pPr>
            <a:r>
              <a:rPr lang="en-US" sz="33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Apart from that, complain, Satisfactionscore, numofproducts,isactivemember also are among the top contributors. </a:t>
            </a:r>
          </a:p>
          <a:p>
            <a:pPr marL="0" marR="0" indent="0">
              <a:lnSpc>
                <a:spcPct val="107000"/>
              </a:lnSpc>
              <a:spcBef>
                <a:spcPts val="0"/>
              </a:spcBef>
              <a:spcAft>
                <a:spcPts val="0"/>
              </a:spcAft>
              <a:buNone/>
            </a:pPr>
            <a:r>
              <a:rPr lang="en-US" sz="33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On the other hand, factors such as pointEarned, Gender, cardtype,Estimatedsalary,hascredit </a:t>
            </a:r>
            <a:r>
              <a:rPr lang="en-US" sz="33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card,surname</a:t>
            </a:r>
            <a:r>
              <a:rPr lang="en-US" sz="33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tend not     to contribute as significantly </a:t>
            </a:r>
          </a:p>
          <a:p>
            <a:pPr marL="0" marR="0">
              <a:lnSpc>
                <a:spcPct val="107000"/>
              </a:lnSpc>
              <a:spcBef>
                <a:spcPts val="0"/>
              </a:spcBef>
              <a:spcAft>
                <a:spcPts val="0"/>
              </a:spcAft>
            </a:pPr>
            <a:r>
              <a:rPr lang="en-US" sz="33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p>
          <a:p>
            <a:pPr marL="0" marR="0" indent="0">
              <a:lnSpc>
                <a:spcPct val="107000"/>
              </a:lnSpc>
              <a:spcBef>
                <a:spcPts val="0"/>
              </a:spcBef>
              <a:spcAft>
                <a:spcPts val="0"/>
              </a:spcAft>
              <a:buNone/>
            </a:pPr>
            <a:r>
              <a:rPr lang="en-US" sz="33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Bank can focus on variables that contribute significantly in determining if customer is exited from the bank.  Such variables are:</a:t>
            </a:r>
          </a:p>
          <a:p>
            <a:pPr marL="365760" marR="0" indent="-457200">
              <a:lnSpc>
                <a:spcPct val="107000"/>
              </a:lnSpc>
              <a:spcBef>
                <a:spcPts val="0"/>
              </a:spcBef>
              <a:spcAft>
                <a:spcPts val="0"/>
              </a:spcAft>
              <a:buFont typeface="Wingdings" panose="05000000000000000000" pitchFamily="2" charset="2"/>
              <a:buChar char="q"/>
            </a:pPr>
            <a:r>
              <a:rPr lang="en-US" sz="33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geography</a:t>
            </a:r>
          </a:p>
          <a:p>
            <a:pPr marL="365760" marR="0" indent="-457200">
              <a:lnSpc>
                <a:spcPct val="107000"/>
              </a:lnSpc>
              <a:spcBef>
                <a:spcPts val="0"/>
              </a:spcBef>
              <a:spcAft>
                <a:spcPts val="0"/>
              </a:spcAft>
              <a:buFont typeface="Wingdings" panose="05000000000000000000" pitchFamily="2" charset="2"/>
              <a:buChar char="q"/>
            </a:pPr>
            <a:r>
              <a:rPr lang="en-US" sz="33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age</a:t>
            </a:r>
          </a:p>
          <a:p>
            <a:pPr marL="365760" marR="0" indent="-457200">
              <a:lnSpc>
                <a:spcPct val="107000"/>
              </a:lnSpc>
              <a:spcBef>
                <a:spcPts val="0"/>
              </a:spcBef>
              <a:spcAft>
                <a:spcPts val="0"/>
              </a:spcAft>
              <a:buFont typeface="Wingdings" panose="05000000000000000000" pitchFamily="2" charset="2"/>
              <a:buChar char="q"/>
            </a:pPr>
            <a:r>
              <a:rPr lang="en-US" sz="33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balance</a:t>
            </a:r>
          </a:p>
          <a:p>
            <a:pPr marL="365760" marR="0" indent="-457200">
              <a:lnSpc>
                <a:spcPct val="107000"/>
              </a:lnSpc>
              <a:spcBef>
                <a:spcPts val="0"/>
              </a:spcBef>
              <a:spcAft>
                <a:spcPts val="0"/>
              </a:spcAft>
              <a:buFont typeface="Wingdings" panose="05000000000000000000" pitchFamily="2" charset="2"/>
              <a:buChar char="q"/>
            </a:pPr>
            <a:r>
              <a:rPr lang="en-US" sz="33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numofproducts</a:t>
            </a:r>
          </a:p>
          <a:p>
            <a:pPr marL="365760" marR="0" indent="-457200">
              <a:lnSpc>
                <a:spcPct val="107000"/>
              </a:lnSpc>
              <a:spcBef>
                <a:spcPts val="0"/>
              </a:spcBef>
              <a:spcAft>
                <a:spcPts val="0"/>
              </a:spcAft>
              <a:buFont typeface="Wingdings" panose="05000000000000000000" pitchFamily="2" charset="2"/>
              <a:buChar char="q"/>
            </a:pPr>
            <a:r>
              <a:rPr lang="en-US" sz="33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complain </a:t>
            </a:r>
          </a:p>
          <a:p>
            <a:pPr marL="365760" marR="0" indent="-457200">
              <a:lnSpc>
                <a:spcPct val="107000"/>
              </a:lnSpc>
              <a:spcBef>
                <a:spcPts val="0"/>
              </a:spcBef>
              <a:spcAft>
                <a:spcPts val="0"/>
              </a:spcAft>
              <a:buFont typeface="Wingdings" panose="05000000000000000000" pitchFamily="2" charset="2"/>
              <a:buChar char="q"/>
            </a:pPr>
            <a:r>
              <a:rPr lang="en-US" sz="33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satisfactionscore</a:t>
            </a:r>
          </a:p>
          <a:p>
            <a:pPr marL="365760" marR="0" indent="-457200">
              <a:lnSpc>
                <a:spcPct val="107000"/>
              </a:lnSpc>
              <a:spcBef>
                <a:spcPts val="0"/>
              </a:spcBef>
              <a:spcAft>
                <a:spcPts val="0"/>
              </a:spcAft>
              <a:buFont typeface="Wingdings" panose="05000000000000000000" pitchFamily="2" charset="2"/>
              <a:buChar char="q"/>
            </a:pPr>
            <a:r>
              <a:rPr lang="en-US" sz="33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creditscore</a:t>
            </a:r>
          </a:p>
          <a:p>
            <a:pPr marL="365760" marR="0" indent="-457200">
              <a:lnSpc>
                <a:spcPct val="107000"/>
              </a:lnSpc>
              <a:spcBef>
                <a:spcPts val="0"/>
              </a:spcBef>
              <a:spcAft>
                <a:spcPts val="0"/>
              </a:spcAft>
              <a:buFont typeface="Wingdings" panose="05000000000000000000" pitchFamily="2" charset="2"/>
              <a:buChar char="q"/>
            </a:pPr>
            <a:r>
              <a:rPr lang="en-US" sz="33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isactivemember</a:t>
            </a:r>
          </a:p>
          <a:p>
            <a:pPr marL="0" marR="0">
              <a:lnSpc>
                <a:spcPct val="107000"/>
              </a:lnSpc>
              <a:spcBef>
                <a:spcPts val="0"/>
              </a:spcBef>
              <a:spcAft>
                <a:spcPts val="0"/>
              </a:spcAft>
            </a:pPr>
            <a:r>
              <a:rPr lang="en-US" sz="33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p>
          <a:p>
            <a:pPr marL="0" marR="0" indent="0">
              <a:lnSpc>
                <a:spcPct val="107000"/>
              </a:lnSpc>
              <a:spcBef>
                <a:spcPts val="0"/>
              </a:spcBef>
              <a:spcAft>
                <a:spcPts val="0"/>
              </a:spcAft>
              <a:buNone/>
            </a:pPr>
            <a:r>
              <a:rPr lang="en-US" sz="33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customers are more concerned with the services of the bank. </a:t>
            </a:r>
          </a:p>
          <a:p>
            <a:pPr marL="0" marR="0" indent="0">
              <a:lnSpc>
                <a:spcPct val="107000"/>
              </a:lnSpc>
              <a:spcBef>
                <a:spcPts val="0"/>
              </a:spcBef>
              <a:spcAft>
                <a:spcPts val="0"/>
              </a:spcAft>
              <a:buNone/>
            </a:pPr>
            <a:r>
              <a:rPr lang="en-US" sz="33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Then comes the psychological variables that determines if a customer might leave the bank.</a:t>
            </a:r>
          </a:p>
          <a:p>
            <a:pPr marL="0" marR="0">
              <a:lnSpc>
                <a:spcPct val="107000"/>
              </a:lnSpc>
              <a:spcBef>
                <a:spcPts val="0"/>
              </a:spcBef>
              <a:spcAft>
                <a:spcPts val="0"/>
              </a:spcAft>
            </a:pPr>
            <a:r>
              <a:rPr lang="en-US" sz="33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p>
          <a:p>
            <a:pPr marL="0" marR="0" indent="0">
              <a:lnSpc>
                <a:spcPct val="107000"/>
              </a:lnSpc>
              <a:spcBef>
                <a:spcPts val="0"/>
              </a:spcBef>
              <a:spcAft>
                <a:spcPts val="0"/>
              </a:spcAft>
              <a:buNone/>
            </a:pPr>
            <a:r>
              <a:rPr lang="en-US" sz="33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Hence, the bank can focus on such aspects and understand from the viewpoint of the customer. </a:t>
            </a:r>
          </a:p>
          <a:p>
            <a:pPr marL="0" marR="0" indent="0">
              <a:lnSpc>
                <a:spcPct val="107000"/>
              </a:lnSpc>
              <a:spcBef>
                <a:spcPts val="0"/>
              </a:spcBef>
              <a:spcAft>
                <a:spcPts val="0"/>
              </a:spcAft>
              <a:buNone/>
            </a:pPr>
            <a:r>
              <a:rPr lang="en-US" sz="33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Once that is followed, churn project can be used as a Retention project. This can immensely help the organization.</a:t>
            </a:r>
          </a:p>
          <a:p>
            <a:pPr marL="0" marR="0">
              <a:lnSpc>
                <a:spcPct val="107000"/>
              </a:lnSpc>
              <a:spcBef>
                <a:spcPts val="0"/>
              </a:spcBef>
              <a:spcAft>
                <a:spcPts val="0"/>
              </a:spcAft>
            </a:pPr>
            <a:r>
              <a:rPr lang="en-US" sz="33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p>
          <a:p>
            <a:pPr marL="0" marR="0" indent="0">
              <a:lnSpc>
                <a:spcPct val="107000"/>
              </a:lnSpc>
              <a:spcBef>
                <a:spcPts val="0"/>
              </a:spcBef>
              <a:spcAft>
                <a:spcPts val="0"/>
              </a:spcAft>
              <a:buNone/>
            </a:pPr>
            <a:r>
              <a:rPr lang="en-US" sz="33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Secondly, the model needs to be tuned from time to time as and when new dataset is received. </a:t>
            </a:r>
          </a:p>
          <a:p>
            <a:pPr marL="0" marR="0">
              <a:lnSpc>
                <a:spcPct val="107000"/>
              </a:lnSpc>
              <a:spcBef>
                <a:spcPts val="0"/>
              </a:spcBef>
              <a:spcAft>
                <a:spcPts val="0"/>
              </a:spcAft>
            </a:pPr>
            <a:r>
              <a:rPr lang="en-US" sz="33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p>
          <a:p>
            <a:pPr marL="0" marR="0" indent="0">
              <a:lnSpc>
                <a:spcPct val="107000"/>
              </a:lnSpc>
              <a:spcBef>
                <a:spcPts val="0"/>
              </a:spcBef>
              <a:spcAft>
                <a:spcPts val="0"/>
              </a:spcAft>
              <a:buNone/>
            </a:pPr>
            <a:r>
              <a:rPr lang="en-US" sz="33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In case any new input variable is introduced, it is important that the information is retrieved for the customer who participated in the initial study.</a:t>
            </a:r>
          </a:p>
          <a:p>
            <a:endParaRPr lang="en-US" dirty="0"/>
          </a:p>
        </p:txBody>
      </p:sp>
    </p:spTree>
    <p:extLst>
      <p:ext uri="{BB962C8B-B14F-4D97-AF65-F5344CB8AC3E}">
        <p14:creationId xmlns:p14="http://schemas.microsoft.com/office/powerpoint/2010/main" val="386856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EBDAC-5390-43B9-98E8-9E82B6ADBB83}"/>
              </a:ext>
            </a:extLst>
          </p:cNvPr>
          <p:cNvSpPr>
            <a:spLocks noGrp="1"/>
          </p:cNvSpPr>
          <p:nvPr>
            <p:ph type="title"/>
          </p:nvPr>
        </p:nvSpPr>
        <p:spPr>
          <a:xfrm>
            <a:off x="381000" y="286604"/>
            <a:ext cx="10774680" cy="1227872"/>
          </a:xfrm>
        </p:spPr>
        <p:txBody>
          <a:bodyPr>
            <a:normAutofit fontScale="90000"/>
          </a:bodyPr>
          <a:lstStyle/>
          <a:p>
            <a:r>
              <a:rPr lang="en-US" dirty="0">
                <a:solidFill>
                  <a:srgbClr val="00B0F0"/>
                </a:solidFill>
              </a:rPr>
              <a:t>What is Bank Customer Churn Prediction?</a:t>
            </a:r>
            <a:endParaRPr lang="en-US" dirty="0"/>
          </a:p>
        </p:txBody>
      </p:sp>
      <p:sp>
        <p:nvSpPr>
          <p:cNvPr id="3" name="Content Placeholder 2">
            <a:extLst>
              <a:ext uri="{FF2B5EF4-FFF2-40B4-BE49-F238E27FC236}">
                <a16:creationId xmlns:a16="http://schemas.microsoft.com/office/drawing/2014/main" id="{E127652C-6FF4-4310-B5A9-D7CAEEABEFBD}"/>
              </a:ext>
            </a:extLst>
          </p:cNvPr>
          <p:cNvSpPr>
            <a:spLocks noGrp="1"/>
          </p:cNvSpPr>
          <p:nvPr>
            <p:ph idx="1"/>
          </p:nvPr>
        </p:nvSpPr>
        <p:spPr>
          <a:xfrm>
            <a:off x="66675" y="1657350"/>
            <a:ext cx="12125325" cy="5200650"/>
          </a:xfrm>
        </p:spPr>
        <p:txBody>
          <a:bodyPr>
            <a:normAutofit fontScale="92500" lnSpcReduction="10000"/>
          </a:bodyPr>
          <a:lstStyle/>
          <a:p>
            <a:pPr>
              <a:buFont typeface="Wingdings" panose="05000000000000000000" pitchFamily="2" charset="2"/>
              <a:buChar char="v"/>
            </a:pPr>
            <a:r>
              <a:rPr lang="en-US" dirty="0">
                <a:solidFill>
                  <a:schemeClr val="bg1"/>
                </a:solidFill>
              </a:rPr>
              <a:t>Customer Churn prediction means knowing which customers are likely to leave or unsubscribe from your service.</a:t>
            </a:r>
          </a:p>
          <a:p>
            <a:pPr>
              <a:buFont typeface="Arial" panose="020B0604020202020204" pitchFamily="34" charset="0"/>
              <a:buChar char="•"/>
            </a:pPr>
            <a:r>
              <a:rPr lang="en-US" dirty="0">
                <a:solidFill>
                  <a:schemeClr val="bg1"/>
                </a:solidFill>
              </a:rPr>
              <a:t>Process of identifying customers who are likely to leave a bank. This can be done by analyzing customer data, such as account activity, demographics, and product usage. Banks can use this information to target customers with retention efforts, such as special offers or discounts</a:t>
            </a:r>
          </a:p>
          <a:p>
            <a:pPr>
              <a:buFont typeface="Wingdings" panose="05000000000000000000" pitchFamily="2" charset="2"/>
              <a:buChar char="v"/>
            </a:pPr>
            <a:r>
              <a:rPr lang="en-US" dirty="0">
                <a:solidFill>
                  <a:schemeClr val="bg2">
                    <a:lumMod val="90000"/>
                  </a:schemeClr>
                </a:solidFill>
              </a:rPr>
              <a:t>Problem Statement</a:t>
            </a:r>
            <a:r>
              <a:rPr lang="en-US" dirty="0">
                <a:solidFill>
                  <a:schemeClr val="bg1"/>
                </a:solidFill>
              </a:rPr>
              <a:t>: Banks can develop accurate customer churn prediction models that can be used to identify customers who are at risk of churning and to target them with retention efforts. This can help banks to reduce customer churn and improve customer satisfaction.</a:t>
            </a:r>
          </a:p>
          <a:p>
            <a:pPr marL="0" indent="0">
              <a:buNone/>
            </a:pPr>
            <a:r>
              <a:rPr lang="en-US" dirty="0">
                <a:solidFill>
                  <a:schemeClr val="bg1"/>
                </a:solidFill>
              </a:rPr>
              <a:t> Factors that contribute to bank customer churn</a:t>
            </a:r>
          </a:p>
          <a:p>
            <a:pPr>
              <a:buFont typeface="Wingdings" panose="05000000000000000000" pitchFamily="2" charset="2"/>
              <a:buChar char="Ø"/>
            </a:pPr>
            <a:r>
              <a:rPr lang="en-US" dirty="0">
                <a:solidFill>
                  <a:schemeClr val="bg1"/>
                </a:solidFill>
              </a:rPr>
              <a:t>Uncompetitive pricing </a:t>
            </a:r>
          </a:p>
          <a:p>
            <a:pPr>
              <a:buFont typeface="Wingdings" panose="05000000000000000000" pitchFamily="2" charset="2"/>
              <a:buChar char="Ø"/>
            </a:pPr>
            <a:r>
              <a:rPr lang="en-US" dirty="0">
                <a:solidFill>
                  <a:schemeClr val="bg1"/>
                </a:solidFill>
              </a:rPr>
              <a:t>Poor customer service</a:t>
            </a:r>
          </a:p>
          <a:p>
            <a:pPr>
              <a:buFont typeface="Wingdings" panose="05000000000000000000" pitchFamily="2" charset="2"/>
              <a:buChar char="Ø"/>
            </a:pPr>
            <a:r>
              <a:rPr lang="en-US" dirty="0">
                <a:solidFill>
                  <a:schemeClr val="bg1"/>
                </a:solidFill>
              </a:rPr>
              <a:t>Unattractive products and services</a:t>
            </a:r>
          </a:p>
          <a:p>
            <a:pPr>
              <a:buFont typeface="Wingdings" panose="05000000000000000000" pitchFamily="2" charset="2"/>
              <a:buChar char="Ø"/>
            </a:pPr>
            <a:r>
              <a:rPr lang="en-US" dirty="0">
                <a:solidFill>
                  <a:schemeClr val="bg1"/>
                </a:solidFill>
              </a:rPr>
              <a:t>Competition from other Banks</a:t>
            </a:r>
          </a:p>
          <a:p>
            <a:pPr>
              <a:buFont typeface="Wingdings" panose="05000000000000000000" pitchFamily="2" charset="2"/>
              <a:buChar char="Ø"/>
            </a:pPr>
            <a:r>
              <a:rPr lang="en-US" dirty="0">
                <a:solidFill>
                  <a:schemeClr val="bg1"/>
                </a:solidFill>
              </a:rPr>
              <a:t>Personal reasons</a:t>
            </a:r>
          </a:p>
          <a:p>
            <a:endParaRPr lang="en-US" dirty="0"/>
          </a:p>
        </p:txBody>
      </p:sp>
    </p:spTree>
    <p:extLst>
      <p:ext uri="{BB962C8B-B14F-4D97-AF65-F5344CB8AC3E}">
        <p14:creationId xmlns:p14="http://schemas.microsoft.com/office/powerpoint/2010/main" val="38213076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42762-CA61-B772-CE7B-EA5ADD83E19E}"/>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C7CF364E-FEAB-699B-AD3B-2ACE208C7508}"/>
              </a:ext>
            </a:extLst>
          </p:cNvPr>
          <p:cNvSpPr>
            <a:spLocks noGrp="1"/>
          </p:cNvSpPr>
          <p:nvPr>
            <p:ph type="subTitle" idx="1"/>
          </p:nvPr>
        </p:nvSpPr>
        <p:spPr/>
        <p:txBody>
          <a:bodyPr/>
          <a:lstStyle/>
          <a:p>
            <a:endParaRPr lang="en-US"/>
          </a:p>
        </p:txBody>
      </p:sp>
      <p:pic>
        <p:nvPicPr>
          <p:cNvPr id="4" name="Content Placeholder 3">
            <a:extLst>
              <a:ext uri="{FF2B5EF4-FFF2-40B4-BE49-F238E27FC236}">
                <a16:creationId xmlns:a16="http://schemas.microsoft.com/office/drawing/2014/main" id="{C40DA1F5-0CF1-5956-5982-DD8EC64C3DF5}"/>
              </a:ext>
            </a:extLst>
          </p:cNvPr>
          <p:cNvPicPr>
            <a:picLocks noChangeAspect="1"/>
          </p:cNvPicPr>
          <p:nvPr/>
        </p:nvPicPr>
        <p:blipFill>
          <a:blip r:embed="rId2"/>
          <a:stretch>
            <a:fillRect/>
          </a:stretch>
        </p:blipFill>
        <p:spPr>
          <a:xfrm>
            <a:off x="0" y="-1"/>
            <a:ext cx="12192000" cy="7100047"/>
          </a:xfrm>
          <a:prstGeom prst="rect">
            <a:avLst/>
          </a:prstGeom>
        </p:spPr>
      </p:pic>
    </p:spTree>
    <p:extLst>
      <p:ext uri="{BB962C8B-B14F-4D97-AF65-F5344CB8AC3E}">
        <p14:creationId xmlns:p14="http://schemas.microsoft.com/office/powerpoint/2010/main" val="721556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C3D64-9522-B908-3185-0E3F56C1BBF8}"/>
              </a:ext>
            </a:extLst>
          </p:cNvPr>
          <p:cNvSpPr>
            <a:spLocks noGrp="1"/>
          </p:cNvSpPr>
          <p:nvPr>
            <p:ph type="title"/>
          </p:nvPr>
        </p:nvSpPr>
        <p:spPr>
          <a:xfrm>
            <a:off x="1097280" y="263530"/>
            <a:ext cx="10058400" cy="564902"/>
          </a:xfrm>
        </p:spPr>
        <p:txBody>
          <a:bodyPr>
            <a:normAutofit fontScale="90000"/>
          </a:bodyPr>
          <a:lstStyle/>
          <a:p>
            <a:pPr algn="just"/>
            <a:r>
              <a:rPr lang="en-US" sz="3600" b="1" i="1" u="sng" dirty="0">
                <a:solidFill>
                  <a:srgbClr val="C00000"/>
                </a:solidFill>
                <a:effectLst>
                  <a:outerShdw blurRad="38100" dist="38100" dir="2700000" algn="tl">
                    <a:srgbClr val="000000">
                      <a:alpha val="43137"/>
                    </a:srgbClr>
                  </a:outerShdw>
                </a:effectLst>
              </a:rPr>
              <a:t>Introduction</a:t>
            </a:r>
          </a:p>
        </p:txBody>
      </p:sp>
      <p:sp>
        <p:nvSpPr>
          <p:cNvPr id="3" name="Content Placeholder 2">
            <a:extLst>
              <a:ext uri="{FF2B5EF4-FFF2-40B4-BE49-F238E27FC236}">
                <a16:creationId xmlns:a16="http://schemas.microsoft.com/office/drawing/2014/main" id="{93881674-05F5-A0F5-08D1-5C4D17DD74DE}"/>
              </a:ext>
            </a:extLst>
          </p:cNvPr>
          <p:cNvSpPr>
            <a:spLocks noGrp="1"/>
          </p:cNvSpPr>
          <p:nvPr>
            <p:ph idx="1"/>
          </p:nvPr>
        </p:nvSpPr>
        <p:spPr>
          <a:xfrm>
            <a:off x="1066800" y="1141046"/>
            <a:ext cx="10058400" cy="5572369"/>
          </a:xfrm>
        </p:spPr>
        <p:txBody>
          <a:bodyPr/>
          <a:lstStyle/>
          <a:p>
            <a:r>
              <a:rPr lang="en-US" b="0" i="0" dirty="0">
                <a:solidFill>
                  <a:schemeClr val="bg1"/>
                </a:solidFill>
                <a:effectLst/>
                <a:latin typeface="Söhne"/>
              </a:rPr>
              <a:t>The project aims to develop a Bank Customer Churn Prediction system using machine learning techniques. Customer churn refers to the phenomenon where customers terminate their relationship with a bank, which can have significant financial implications for the bank. By accurately predicting customer churn, banks can proactively take measures to retain valuable customers and minimize revenue loss.</a:t>
            </a:r>
          </a:p>
          <a:p>
            <a:pPr marL="0" marR="0" lvl="0" indent="0">
              <a:lnSpc>
                <a:spcPct val="115000"/>
              </a:lnSpc>
              <a:spcBef>
                <a:spcPts val="0"/>
              </a:spcBef>
              <a:spcAft>
                <a:spcPts val="0"/>
              </a:spcAft>
              <a:buNone/>
              <a:tabLst>
                <a:tab pos="457200" algn="l"/>
              </a:tabLst>
            </a:pPr>
            <a:r>
              <a:rPr lang="en-US" sz="1800" kern="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r>
              <a:rPr lang="en-US" sz="1800" b="1" i="1" u="sng" kern="0" dirty="0">
                <a:solidFill>
                  <a:srgbClr val="FFC000"/>
                </a:solidFill>
                <a:effectLst/>
                <a:latin typeface="Calibri" panose="020F0502020204030204" pitchFamily="34" charset="0"/>
                <a:ea typeface="Times New Roman" panose="02020603050405020304" pitchFamily="18" charset="0"/>
                <a:cs typeface="Calibri" panose="020F0502020204030204" pitchFamily="34" charset="0"/>
              </a:rPr>
              <a:t>Objectives:</a:t>
            </a:r>
            <a:endParaRPr lang="en-US" sz="1800" b="1" i="1" u="sng" kern="100" dirty="0">
              <a:solidFill>
                <a:srgbClr val="FFC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R="0" lvl="0">
              <a:lnSpc>
                <a:spcPct val="115000"/>
              </a:lnSpc>
              <a:spcBef>
                <a:spcPts val="0"/>
              </a:spcBef>
              <a:spcAft>
                <a:spcPts val="0"/>
              </a:spcAft>
              <a:buFont typeface="Wingdings" panose="05000000000000000000" pitchFamily="2" charset="2"/>
              <a:buChar char="Ø"/>
              <a:tabLst>
                <a:tab pos="457200" algn="l"/>
              </a:tabLst>
            </a:pPr>
            <a:r>
              <a:rPr lang="en-US" sz="1800" kern="0" dirty="0">
                <a:effectLst/>
                <a:latin typeface="Calibri" panose="020F0502020204030204" pitchFamily="34" charset="0"/>
                <a:ea typeface="Times New Roman" panose="02020603050405020304" pitchFamily="18" charset="0"/>
                <a:cs typeface="Calibri" panose="020F0502020204030204" pitchFamily="34" charset="0"/>
              </a:rPr>
              <a:t>  </a:t>
            </a:r>
            <a:r>
              <a:rPr lang="en-US" sz="2000" kern="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Data Collection and Preparation</a:t>
            </a:r>
            <a:endParaRPr lang="en-US" sz="2000" kern="1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p>
            <a:pPr marR="0" lvl="0">
              <a:lnSpc>
                <a:spcPct val="115000"/>
              </a:lnSpc>
              <a:spcBef>
                <a:spcPts val="0"/>
              </a:spcBef>
              <a:spcAft>
                <a:spcPts val="0"/>
              </a:spcAft>
              <a:buFont typeface="Wingdings" panose="05000000000000000000" pitchFamily="2" charset="2"/>
              <a:buChar char="Ø"/>
              <a:tabLst>
                <a:tab pos="457200" algn="l"/>
              </a:tabLst>
            </a:pPr>
            <a:r>
              <a:rPr lang="en-US" sz="2000" kern="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Feature Engineering</a:t>
            </a:r>
            <a:endParaRPr lang="en-US" sz="2000" kern="1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p>
            <a:pPr marR="0" lvl="0">
              <a:lnSpc>
                <a:spcPct val="115000"/>
              </a:lnSpc>
              <a:spcBef>
                <a:spcPts val="0"/>
              </a:spcBef>
              <a:spcAft>
                <a:spcPts val="0"/>
              </a:spcAft>
              <a:buFont typeface="Wingdings" panose="05000000000000000000" pitchFamily="2" charset="2"/>
              <a:buChar char="Ø"/>
              <a:tabLst>
                <a:tab pos="457200" algn="l"/>
              </a:tabLst>
            </a:pPr>
            <a:r>
              <a:rPr lang="en-US" sz="2000" kern="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Model Selection</a:t>
            </a:r>
            <a:endParaRPr lang="en-US" sz="2000" kern="1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p>
            <a:pPr marR="0" lvl="0">
              <a:lnSpc>
                <a:spcPct val="115000"/>
              </a:lnSpc>
              <a:spcBef>
                <a:spcPts val="0"/>
              </a:spcBef>
              <a:spcAft>
                <a:spcPts val="0"/>
              </a:spcAft>
              <a:buFont typeface="Wingdings" panose="05000000000000000000" pitchFamily="2" charset="2"/>
              <a:buChar char="Ø"/>
              <a:tabLst>
                <a:tab pos="457200" algn="l"/>
              </a:tabLst>
            </a:pPr>
            <a:r>
              <a:rPr lang="en-US" sz="2000" kern="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Model Training and Validation</a:t>
            </a:r>
            <a:endParaRPr lang="en-US" sz="2000" kern="1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p>
            <a:pPr marR="0" lvl="0">
              <a:lnSpc>
                <a:spcPct val="115000"/>
              </a:lnSpc>
              <a:spcBef>
                <a:spcPts val="0"/>
              </a:spcBef>
              <a:spcAft>
                <a:spcPts val="0"/>
              </a:spcAft>
              <a:buFont typeface="Wingdings" panose="05000000000000000000" pitchFamily="2" charset="2"/>
              <a:buChar char="Ø"/>
              <a:tabLst>
                <a:tab pos="457200" algn="l"/>
              </a:tabLst>
            </a:pPr>
            <a:r>
              <a:rPr lang="en-US" sz="2000" kern="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Monitoring and Maintenance</a:t>
            </a:r>
            <a:endParaRPr lang="en-US" sz="2000" kern="1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p>
            <a:r>
              <a:rPr lang="en-US" sz="2000" b="0" i="0" dirty="0">
                <a:solidFill>
                  <a:schemeClr val="bg1"/>
                </a:solidFill>
                <a:effectLst/>
                <a:latin typeface="Söhne"/>
              </a:rPr>
              <a:t>The ultimate goal of the project is to provide the bank with an accurate and reliable churn prediction system that can assist in proactive customer retention efforts, thereby improving customer satisfaction and reducing revenue loss associated with customer churn.</a:t>
            </a:r>
          </a:p>
          <a:p>
            <a:pPr marL="0" indent="0">
              <a:buNone/>
            </a:pPr>
            <a:endParaRPr lang="en-US" dirty="0"/>
          </a:p>
        </p:txBody>
      </p:sp>
    </p:spTree>
    <p:extLst>
      <p:ext uri="{BB962C8B-B14F-4D97-AF65-F5344CB8AC3E}">
        <p14:creationId xmlns:p14="http://schemas.microsoft.com/office/powerpoint/2010/main" val="1415794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4A58B-A908-44F6-A745-E36640370CFD}"/>
              </a:ext>
            </a:extLst>
          </p:cNvPr>
          <p:cNvSpPr>
            <a:spLocks noGrp="1"/>
          </p:cNvSpPr>
          <p:nvPr>
            <p:ph type="title"/>
          </p:nvPr>
        </p:nvSpPr>
        <p:spPr>
          <a:xfrm>
            <a:off x="0" y="0"/>
            <a:ext cx="10915650" cy="695325"/>
          </a:xfrm>
        </p:spPr>
        <p:txBody>
          <a:bodyPr>
            <a:normAutofit fontScale="90000"/>
          </a:bodyPr>
          <a:lstStyle/>
          <a:p>
            <a:pPr marL="685800" indent="-685800">
              <a:buFont typeface="Wingdings" panose="05000000000000000000" pitchFamily="2" charset="2"/>
              <a:buChar char="Ø"/>
            </a:pPr>
            <a:r>
              <a:rPr lang="en-US" u="sng" dirty="0">
                <a:solidFill>
                  <a:schemeClr val="accent2">
                    <a:lumMod val="60000"/>
                    <a:lumOff val="40000"/>
                  </a:schemeClr>
                </a:solidFill>
              </a:rPr>
              <a:t>Data</a:t>
            </a:r>
            <a:r>
              <a:rPr lang="en-US" dirty="0">
                <a:solidFill>
                  <a:schemeClr val="accent2">
                    <a:lumMod val="60000"/>
                    <a:lumOff val="40000"/>
                  </a:schemeClr>
                </a:solidFill>
              </a:rPr>
              <a:t> </a:t>
            </a:r>
            <a:r>
              <a:rPr lang="en-US" u="sng" dirty="0">
                <a:solidFill>
                  <a:schemeClr val="accent2">
                    <a:lumMod val="60000"/>
                    <a:lumOff val="40000"/>
                  </a:schemeClr>
                </a:solidFill>
              </a:rPr>
              <a:t>Description</a:t>
            </a:r>
            <a:r>
              <a:rPr lang="en-US" dirty="0">
                <a:solidFill>
                  <a:schemeClr val="accent2">
                    <a:lumMod val="60000"/>
                    <a:lumOff val="40000"/>
                  </a:schemeClr>
                </a:solidFill>
              </a:rPr>
              <a:t>:</a:t>
            </a:r>
            <a:endParaRPr lang="en-US" dirty="0"/>
          </a:p>
        </p:txBody>
      </p:sp>
      <p:sp>
        <p:nvSpPr>
          <p:cNvPr id="3" name="Content Placeholder 2">
            <a:extLst>
              <a:ext uri="{FF2B5EF4-FFF2-40B4-BE49-F238E27FC236}">
                <a16:creationId xmlns:a16="http://schemas.microsoft.com/office/drawing/2014/main" id="{57265612-C4B8-4701-A9C4-DDC920583A19}"/>
              </a:ext>
            </a:extLst>
          </p:cNvPr>
          <p:cNvSpPr>
            <a:spLocks noGrp="1"/>
          </p:cNvSpPr>
          <p:nvPr>
            <p:ph idx="1"/>
          </p:nvPr>
        </p:nvSpPr>
        <p:spPr>
          <a:xfrm>
            <a:off x="0" y="819150"/>
            <a:ext cx="12192000" cy="6038849"/>
          </a:xfrm>
        </p:spPr>
        <p:txBody>
          <a:bodyPr>
            <a:normAutofit fontScale="70000" lnSpcReduction="20000"/>
          </a:bodyPr>
          <a:lstStyle/>
          <a:p>
            <a:pPr marL="0" indent="0">
              <a:buNone/>
            </a:pPr>
            <a:r>
              <a:rPr lang="en-US" dirty="0">
                <a:solidFill>
                  <a:schemeClr val="bg1"/>
                </a:solidFill>
                <a:latin typeface="Söhne"/>
              </a:rPr>
              <a:t>The data description for the bank customer churn prediction dataset:</a:t>
            </a:r>
          </a:p>
          <a:p>
            <a:pPr marL="0" indent="0">
              <a:buNone/>
            </a:pPr>
            <a:r>
              <a:rPr lang="en-US" dirty="0">
                <a:solidFill>
                  <a:schemeClr val="bg1"/>
                </a:solidFill>
                <a:latin typeface="Söhne"/>
              </a:rPr>
              <a:t>Feature and description:</a:t>
            </a:r>
          </a:p>
          <a:p>
            <a:pPr>
              <a:buFont typeface="Wingdings" panose="05000000000000000000" pitchFamily="2" charset="2"/>
              <a:buChar char="q"/>
            </a:pPr>
            <a:r>
              <a:rPr lang="en-US" dirty="0">
                <a:solidFill>
                  <a:schemeClr val="bg1"/>
                </a:solidFill>
                <a:latin typeface="Söhne"/>
              </a:rPr>
              <a:t>Customer_id - Unique identifier for each customer</a:t>
            </a:r>
          </a:p>
          <a:p>
            <a:pPr>
              <a:buFont typeface="Wingdings" panose="05000000000000000000" pitchFamily="2" charset="2"/>
              <a:buChar char="q"/>
            </a:pPr>
            <a:r>
              <a:rPr lang="en-US" dirty="0">
                <a:solidFill>
                  <a:schemeClr val="bg1"/>
                </a:solidFill>
                <a:latin typeface="Söhne"/>
              </a:rPr>
              <a:t>Surname—the surname of a customer has no impact on their decision</a:t>
            </a:r>
          </a:p>
          <a:p>
            <a:pPr>
              <a:buFont typeface="Wingdings" panose="05000000000000000000" pitchFamily="2" charset="2"/>
              <a:buChar char="q"/>
            </a:pPr>
            <a:r>
              <a:rPr lang="en-US" dirty="0">
                <a:solidFill>
                  <a:schemeClr val="bg1"/>
                </a:solidFill>
                <a:latin typeface="Söhne"/>
              </a:rPr>
              <a:t>RowNumber—corresponds to the record (row) number and has no effect on the output</a:t>
            </a:r>
          </a:p>
          <a:p>
            <a:pPr>
              <a:buFont typeface="Wingdings" panose="05000000000000000000" pitchFamily="2" charset="2"/>
              <a:buChar char="q"/>
            </a:pPr>
            <a:r>
              <a:rPr lang="en-US" dirty="0">
                <a:solidFill>
                  <a:schemeClr val="bg1"/>
                </a:solidFill>
                <a:latin typeface="Söhne"/>
              </a:rPr>
              <a:t>CreditScore—can have an effect on customer churn, since a customer with a higher credit score is less likely to leave the bank</a:t>
            </a:r>
          </a:p>
          <a:p>
            <a:pPr>
              <a:buFont typeface="Wingdings" panose="05000000000000000000" pitchFamily="2" charset="2"/>
              <a:buChar char="q"/>
            </a:pPr>
            <a:r>
              <a:rPr lang="en-US" dirty="0">
                <a:solidFill>
                  <a:schemeClr val="bg1"/>
                </a:solidFill>
                <a:latin typeface="Söhne"/>
              </a:rPr>
              <a:t>Geography—a customer’s location can affect their decision</a:t>
            </a:r>
          </a:p>
          <a:p>
            <a:pPr>
              <a:buFont typeface="Wingdings" panose="05000000000000000000" pitchFamily="2" charset="2"/>
              <a:buChar char="q"/>
            </a:pPr>
            <a:r>
              <a:rPr lang="en-US" dirty="0">
                <a:solidFill>
                  <a:schemeClr val="bg1"/>
                </a:solidFill>
                <a:latin typeface="Söhne"/>
              </a:rPr>
              <a:t>Gender-Customer's gender</a:t>
            </a:r>
          </a:p>
          <a:p>
            <a:pPr>
              <a:buFont typeface="Wingdings" panose="05000000000000000000" pitchFamily="2" charset="2"/>
              <a:buChar char="q"/>
            </a:pPr>
            <a:r>
              <a:rPr lang="en-US" dirty="0">
                <a:solidFill>
                  <a:schemeClr val="bg1"/>
                </a:solidFill>
                <a:latin typeface="Söhne"/>
              </a:rPr>
              <a:t>Age--Customer's age</a:t>
            </a:r>
          </a:p>
          <a:p>
            <a:pPr>
              <a:buFont typeface="Wingdings" panose="05000000000000000000" pitchFamily="2" charset="2"/>
              <a:buChar char="q"/>
            </a:pPr>
            <a:r>
              <a:rPr lang="en-US" dirty="0">
                <a:solidFill>
                  <a:schemeClr val="bg1"/>
                </a:solidFill>
                <a:latin typeface="Söhne"/>
              </a:rPr>
              <a:t>Tenure -Number of years that the customer has been with the bank</a:t>
            </a:r>
          </a:p>
          <a:p>
            <a:pPr>
              <a:buFont typeface="Wingdings" panose="05000000000000000000" pitchFamily="2" charset="2"/>
              <a:buChar char="q"/>
            </a:pPr>
            <a:r>
              <a:rPr lang="en-US" dirty="0">
                <a:solidFill>
                  <a:schemeClr val="bg1"/>
                </a:solidFill>
                <a:latin typeface="Söhne"/>
              </a:rPr>
              <a:t>Balance-Customer's account balance</a:t>
            </a:r>
          </a:p>
          <a:p>
            <a:pPr>
              <a:buFont typeface="Wingdings" panose="05000000000000000000" pitchFamily="2" charset="2"/>
              <a:buChar char="q"/>
            </a:pPr>
            <a:r>
              <a:rPr lang="en-US" dirty="0">
                <a:solidFill>
                  <a:schemeClr val="bg1"/>
                </a:solidFill>
                <a:latin typeface="Söhne"/>
              </a:rPr>
              <a:t>Products_number-Number of products that the customer has with the bank</a:t>
            </a:r>
          </a:p>
          <a:p>
            <a:pPr>
              <a:buFont typeface="Wingdings" panose="05000000000000000000" pitchFamily="2" charset="2"/>
              <a:buChar char="q"/>
            </a:pPr>
            <a:r>
              <a:rPr lang="en-US" dirty="0">
                <a:solidFill>
                  <a:schemeClr val="bg1"/>
                </a:solidFill>
                <a:latin typeface="Söhne"/>
              </a:rPr>
              <a:t>credit_card -Whether or not the customer has a credit card with the bank</a:t>
            </a:r>
          </a:p>
          <a:p>
            <a:pPr>
              <a:buFont typeface="Wingdings" panose="05000000000000000000" pitchFamily="2" charset="2"/>
              <a:buChar char="q"/>
            </a:pPr>
            <a:r>
              <a:rPr lang="en-US" dirty="0">
                <a:solidFill>
                  <a:schemeClr val="bg1"/>
                </a:solidFill>
                <a:latin typeface="Söhne"/>
              </a:rPr>
              <a:t>active_member-Whether or not the customer is an active member of the bank's rewards program</a:t>
            </a:r>
          </a:p>
          <a:p>
            <a:pPr>
              <a:buFont typeface="Wingdings" panose="05000000000000000000" pitchFamily="2" charset="2"/>
              <a:buChar char="q"/>
            </a:pPr>
            <a:r>
              <a:rPr lang="en-US" dirty="0">
                <a:solidFill>
                  <a:schemeClr val="bg1"/>
                </a:solidFill>
                <a:latin typeface="Söhne"/>
              </a:rPr>
              <a:t>estimated_salary - Customer's estimated salary</a:t>
            </a:r>
          </a:p>
          <a:p>
            <a:pPr>
              <a:buFont typeface="Wingdings" panose="05000000000000000000" pitchFamily="2" charset="2"/>
              <a:buChar char="q"/>
            </a:pPr>
            <a:r>
              <a:rPr lang="en-US" dirty="0">
                <a:solidFill>
                  <a:schemeClr val="bg1"/>
                </a:solidFill>
                <a:latin typeface="Söhne"/>
              </a:rPr>
              <a:t>Exited—whether or not the customer left the bank.</a:t>
            </a:r>
          </a:p>
          <a:p>
            <a:endParaRPr lang="en-US" dirty="0"/>
          </a:p>
          <a:p>
            <a:endParaRPr lang="en-US" dirty="0"/>
          </a:p>
        </p:txBody>
      </p:sp>
    </p:spTree>
    <p:extLst>
      <p:ext uri="{BB962C8B-B14F-4D97-AF65-F5344CB8AC3E}">
        <p14:creationId xmlns:p14="http://schemas.microsoft.com/office/powerpoint/2010/main" val="3871434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68A09B-6738-49D3-88BF-9C058B01D85A}"/>
              </a:ext>
            </a:extLst>
          </p:cNvPr>
          <p:cNvSpPr>
            <a:spLocks noGrp="1"/>
          </p:cNvSpPr>
          <p:nvPr>
            <p:ph idx="1"/>
          </p:nvPr>
        </p:nvSpPr>
        <p:spPr>
          <a:xfrm>
            <a:off x="514350" y="923925"/>
            <a:ext cx="10641330" cy="4945167"/>
          </a:xfrm>
        </p:spPr>
        <p:txBody>
          <a:bodyPr/>
          <a:lstStyle/>
          <a:p>
            <a:pPr>
              <a:buFont typeface="Wingdings" panose="05000000000000000000" pitchFamily="2" charset="2"/>
              <a:buChar char="Ø"/>
            </a:pPr>
            <a:r>
              <a:rPr lang="en-US" dirty="0">
                <a:solidFill>
                  <a:schemeClr val="bg1"/>
                </a:solidFill>
              </a:rPr>
              <a:t>Machine Learning algorithm for customer churn prediction will depend on the specific data set and the desired accuracy. However, logistic regression, decision trees, random forests, and support vector machines are all effective algorithms that can be used for this task.</a:t>
            </a:r>
          </a:p>
          <a:p>
            <a:pPr marL="0" indent="0">
              <a:buNone/>
            </a:pPr>
            <a:endParaRPr lang="en-US" dirty="0">
              <a:solidFill>
                <a:schemeClr val="bg1"/>
              </a:solidFill>
            </a:endParaRPr>
          </a:p>
          <a:p>
            <a:pPr>
              <a:buFont typeface="Wingdings" panose="05000000000000000000" pitchFamily="2" charset="2"/>
              <a:buChar char="Ø"/>
            </a:pPr>
            <a:r>
              <a:rPr lang="en-US" dirty="0">
                <a:solidFill>
                  <a:schemeClr val="bg1"/>
                </a:solidFill>
              </a:rPr>
              <a:t>The data is split into two sets: a training set and a test set. The training set is used to train the customer churn prediction model. The test set is used to evaluate the accuracy of the model.</a:t>
            </a:r>
          </a:p>
          <a:p>
            <a:pPr marL="0" indent="0">
              <a:buNone/>
            </a:pPr>
            <a:endParaRPr lang="en-US" dirty="0">
              <a:solidFill>
                <a:schemeClr val="bg1"/>
              </a:solidFill>
            </a:endParaRPr>
          </a:p>
          <a:p>
            <a:pPr>
              <a:buFont typeface="Wingdings" panose="05000000000000000000" pitchFamily="2" charset="2"/>
              <a:buChar char="Ø"/>
            </a:pPr>
            <a:r>
              <a:rPr lang="en-US" dirty="0">
                <a:solidFill>
                  <a:schemeClr val="bg1"/>
                </a:solidFill>
              </a:rPr>
              <a:t>The customer churn prediction model can be used to identify customers who are at risk of churning. This information can be used to target customers with retention efforts.</a:t>
            </a:r>
          </a:p>
          <a:p>
            <a:endParaRPr lang="en-US" dirty="0"/>
          </a:p>
        </p:txBody>
      </p:sp>
    </p:spTree>
    <p:extLst>
      <p:ext uri="{BB962C8B-B14F-4D97-AF65-F5344CB8AC3E}">
        <p14:creationId xmlns:p14="http://schemas.microsoft.com/office/powerpoint/2010/main" val="1617138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9C3C1-8994-684D-8B37-B7666D0C893D}"/>
              </a:ext>
            </a:extLst>
          </p:cNvPr>
          <p:cNvSpPr>
            <a:spLocks noGrp="1"/>
          </p:cNvSpPr>
          <p:nvPr>
            <p:ph type="title"/>
          </p:nvPr>
        </p:nvSpPr>
        <p:spPr>
          <a:xfrm>
            <a:off x="1097280" y="286603"/>
            <a:ext cx="10058400" cy="702305"/>
          </a:xfrm>
        </p:spPr>
        <p:txBody>
          <a:bodyPr>
            <a:normAutofit/>
          </a:bodyPr>
          <a:lstStyle/>
          <a:p>
            <a:r>
              <a:rPr lang="en-US" sz="3600" b="1" i="1" u="sng" dirty="0">
                <a:solidFill>
                  <a:srgbClr val="C00000"/>
                </a:solidFill>
                <a:effectLst>
                  <a:outerShdw blurRad="38100" dist="38100" dir="2700000" algn="tl">
                    <a:srgbClr val="000000">
                      <a:alpha val="43137"/>
                    </a:srgbClr>
                  </a:outerShdw>
                </a:effectLst>
                <a:latin typeface="-apple-system"/>
              </a:rPr>
              <a:t>Exploratory Data Analysis</a:t>
            </a:r>
            <a:endParaRPr lang="en-US" sz="3600" dirty="0"/>
          </a:p>
        </p:txBody>
      </p:sp>
      <p:sp>
        <p:nvSpPr>
          <p:cNvPr id="3" name="Content Placeholder 2">
            <a:extLst>
              <a:ext uri="{FF2B5EF4-FFF2-40B4-BE49-F238E27FC236}">
                <a16:creationId xmlns:a16="http://schemas.microsoft.com/office/drawing/2014/main" id="{B3222B46-29F6-09C6-634F-1321520599B2}"/>
              </a:ext>
            </a:extLst>
          </p:cNvPr>
          <p:cNvSpPr>
            <a:spLocks noGrp="1"/>
          </p:cNvSpPr>
          <p:nvPr>
            <p:ph idx="1"/>
          </p:nvPr>
        </p:nvSpPr>
        <p:spPr>
          <a:xfrm>
            <a:off x="600074" y="1266825"/>
            <a:ext cx="11591925" cy="5591175"/>
          </a:xfrm>
        </p:spPr>
        <p:txBody>
          <a:bodyPr/>
          <a:lstStyle/>
          <a:p>
            <a:r>
              <a:rPr lang="en-US" b="0" i="0" dirty="0">
                <a:solidFill>
                  <a:schemeClr val="bg1"/>
                </a:solidFill>
                <a:effectLst/>
                <a:latin typeface="Söhne"/>
              </a:rPr>
              <a:t>Exploratory Data Analysis is a crucial step in data analysis that aims to understand the main characteristics, patterns, and insights within a dataset. It involves a variety of techniques and visualizations to explore the data and gain preliminary insights before proceeding with further analysis or modeling.</a:t>
            </a:r>
          </a:p>
          <a:p>
            <a:endParaRPr lang="en-US" dirty="0">
              <a:solidFill>
                <a:schemeClr val="bg1"/>
              </a:solidFill>
              <a:latin typeface="Söhne"/>
            </a:endParaRPr>
          </a:p>
          <a:p>
            <a:r>
              <a:rPr lang="en-US" dirty="0">
                <a:solidFill>
                  <a:schemeClr val="bg1"/>
                </a:solidFill>
                <a:latin typeface="Söhne"/>
              </a:rPr>
              <a:t>They are  three parts of </a:t>
            </a:r>
            <a:r>
              <a:rPr lang="en-US" dirty="0">
                <a:solidFill>
                  <a:schemeClr val="bg1"/>
                </a:solidFill>
              </a:rPr>
              <a:t> </a:t>
            </a:r>
            <a:r>
              <a:rPr lang="en-US" dirty="0">
                <a:solidFill>
                  <a:schemeClr val="bg1"/>
                </a:solidFill>
                <a:latin typeface="Söhne"/>
              </a:rPr>
              <a:t> </a:t>
            </a:r>
            <a:r>
              <a:rPr lang="en-US" dirty="0">
                <a:solidFill>
                  <a:schemeClr val="bg1"/>
                </a:solidFill>
              </a:rPr>
              <a:t>EDA techniques :</a:t>
            </a:r>
          </a:p>
          <a:p>
            <a:pPr>
              <a:buFont typeface="Wingdings" panose="05000000000000000000" pitchFamily="2" charset="2"/>
              <a:buChar char="Ø"/>
            </a:pPr>
            <a:r>
              <a:rPr lang="en-US" b="1" dirty="0">
                <a:solidFill>
                  <a:schemeClr val="accent2">
                    <a:lumMod val="60000"/>
                    <a:lumOff val="40000"/>
                  </a:schemeClr>
                </a:solidFill>
              </a:rPr>
              <a:t>Univariate analysis </a:t>
            </a:r>
            <a:r>
              <a:rPr lang="en-US" dirty="0">
                <a:solidFill>
                  <a:schemeClr val="bg1"/>
                </a:solidFill>
              </a:rPr>
              <a:t>: Is a statistical method that involves analyzing a single variable. This type of analysis is often used to describe the distribution of data, identify patterns, and test hypotheses</a:t>
            </a:r>
          </a:p>
          <a:p>
            <a:pPr>
              <a:buFont typeface="Wingdings" panose="05000000000000000000" pitchFamily="2" charset="2"/>
              <a:buChar char="Ø"/>
            </a:pPr>
            <a:r>
              <a:rPr lang="en-US" b="1" dirty="0">
                <a:solidFill>
                  <a:schemeClr val="accent2">
                    <a:lumMod val="60000"/>
                    <a:lumOff val="40000"/>
                  </a:schemeClr>
                </a:solidFill>
              </a:rPr>
              <a:t>Bivariate analysis : </a:t>
            </a:r>
            <a:r>
              <a:rPr lang="en-US" b="1" dirty="0">
                <a:solidFill>
                  <a:schemeClr val="bg1"/>
                </a:solidFill>
              </a:rPr>
              <a:t>I</a:t>
            </a:r>
            <a:r>
              <a:rPr lang="en-US" dirty="0">
                <a:solidFill>
                  <a:schemeClr val="bg1"/>
                </a:solidFill>
              </a:rPr>
              <a:t>s a statistical method that involves analyzing two variables. This type of analysis is often used to measure the relationship between two variables, such as the relationship between customer satisfaction and customer churn</a:t>
            </a:r>
            <a:r>
              <a:rPr lang="en-US" b="1" dirty="0">
                <a:solidFill>
                  <a:schemeClr val="accent2">
                    <a:lumMod val="60000"/>
                    <a:lumOff val="40000"/>
                  </a:schemeClr>
                </a:solidFill>
              </a:rPr>
              <a:t>.</a:t>
            </a:r>
          </a:p>
          <a:p>
            <a:pPr>
              <a:buFont typeface="Wingdings" panose="05000000000000000000" pitchFamily="2" charset="2"/>
              <a:buChar char="Ø"/>
            </a:pPr>
            <a:r>
              <a:rPr lang="en-US" b="1" dirty="0">
                <a:solidFill>
                  <a:schemeClr val="accent2">
                    <a:lumMod val="60000"/>
                    <a:lumOff val="40000"/>
                  </a:schemeClr>
                </a:solidFill>
              </a:rPr>
              <a:t>Multivariate analysis : </a:t>
            </a:r>
            <a:r>
              <a:rPr lang="en-US" b="1" dirty="0">
                <a:solidFill>
                  <a:schemeClr val="bg1"/>
                </a:solidFill>
              </a:rPr>
              <a:t>I</a:t>
            </a:r>
            <a:r>
              <a:rPr lang="en-US" dirty="0">
                <a:solidFill>
                  <a:schemeClr val="bg1"/>
                </a:solidFill>
              </a:rPr>
              <a:t>s a statistical method that involves analyzing multiple variables. This type of analysis is often used to identify patterns and relationships between variables, and to make predictions</a:t>
            </a:r>
          </a:p>
          <a:p>
            <a:endParaRPr lang="en-US" b="0" i="0" dirty="0">
              <a:solidFill>
                <a:schemeClr val="bg1"/>
              </a:solidFill>
              <a:effectLst/>
              <a:latin typeface="Söhne"/>
            </a:endParaRPr>
          </a:p>
          <a:p>
            <a:endParaRPr lang="en-US" dirty="0"/>
          </a:p>
        </p:txBody>
      </p:sp>
    </p:spTree>
    <p:extLst>
      <p:ext uri="{BB962C8B-B14F-4D97-AF65-F5344CB8AC3E}">
        <p14:creationId xmlns:p14="http://schemas.microsoft.com/office/powerpoint/2010/main" val="1220294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E0554-7398-44DE-922A-5A396A83ED9F}"/>
              </a:ext>
            </a:extLst>
          </p:cNvPr>
          <p:cNvSpPr>
            <a:spLocks noGrp="1"/>
          </p:cNvSpPr>
          <p:nvPr>
            <p:ph type="title"/>
          </p:nvPr>
        </p:nvSpPr>
        <p:spPr>
          <a:xfrm>
            <a:off x="314324" y="286603"/>
            <a:ext cx="10841355" cy="702305"/>
          </a:xfrm>
        </p:spPr>
        <p:txBody>
          <a:bodyPr>
            <a:normAutofit fontScale="90000"/>
          </a:bodyPr>
          <a:lstStyle/>
          <a:p>
            <a:r>
              <a:rPr lang="en-US" dirty="0">
                <a:solidFill>
                  <a:schemeClr val="accent2">
                    <a:lumMod val="60000"/>
                    <a:lumOff val="40000"/>
                  </a:schemeClr>
                </a:solidFill>
              </a:rPr>
              <a:t>Univariate analysis</a:t>
            </a:r>
            <a:endParaRPr lang="en-US" dirty="0"/>
          </a:p>
        </p:txBody>
      </p:sp>
      <p:sp>
        <p:nvSpPr>
          <p:cNvPr id="3" name="Content Placeholder 2">
            <a:extLst>
              <a:ext uri="{FF2B5EF4-FFF2-40B4-BE49-F238E27FC236}">
                <a16:creationId xmlns:a16="http://schemas.microsoft.com/office/drawing/2014/main" id="{89FC8E54-B0C5-4518-8433-54BFF3B57D9A}"/>
              </a:ext>
            </a:extLst>
          </p:cNvPr>
          <p:cNvSpPr>
            <a:spLocks noGrp="1"/>
          </p:cNvSpPr>
          <p:nvPr>
            <p:ph idx="1"/>
          </p:nvPr>
        </p:nvSpPr>
        <p:spPr>
          <a:xfrm>
            <a:off x="238125" y="1104900"/>
            <a:ext cx="11953875" cy="4764192"/>
          </a:xfrm>
        </p:spPr>
        <p:txBody>
          <a:bodyPr/>
          <a:lstStyle/>
          <a:p>
            <a:pPr>
              <a:buFont typeface="Wingdings" panose="05000000000000000000" pitchFamily="2" charset="2"/>
              <a:buChar char="Ø"/>
            </a:pPr>
            <a:r>
              <a:rPr lang="en-US" dirty="0">
                <a:solidFill>
                  <a:schemeClr val="bg1"/>
                </a:solidFill>
              </a:rPr>
              <a:t>The involves examining the distribution of a single variable.This can be done using a variety of techniques, such as </a:t>
            </a:r>
          </a:p>
          <a:p>
            <a:pPr marL="0" indent="0">
              <a:buNone/>
            </a:pPr>
            <a:r>
              <a:rPr lang="en-US" dirty="0">
                <a:solidFill>
                  <a:schemeClr val="bg1"/>
                </a:solidFill>
              </a:rPr>
              <a:t>    histograms , boxplots , </a:t>
            </a:r>
          </a:p>
          <a:p>
            <a:pPr marL="0" indent="0">
              <a:buNone/>
            </a:pPr>
            <a:endParaRPr lang="en-US" dirty="0">
              <a:solidFill>
                <a:schemeClr val="bg1"/>
              </a:solidFill>
            </a:endParaRPr>
          </a:p>
          <a:p>
            <a:pPr marL="0" indent="0">
              <a:buNone/>
            </a:pPr>
            <a:r>
              <a:rPr lang="en-US" b="1" dirty="0">
                <a:solidFill>
                  <a:schemeClr val="bg2">
                    <a:lumMod val="75000"/>
                  </a:schemeClr>
                </a:solidFill>
              </a:rPr>
              <a:t>Histograms</a:t>
            </a:r>
            <a:r>
              <a:rPr lang="en-US" dirty="0">
                <a:solidFill>
                  <a:schemeClr val="bg1"/>
                </a:solidFill>
              </a:rPr>
              <a:t>: Histograms are a graphical representation of the distribution of data. They can be used to see how the data is spread out and to identify any unusual patterns.</a:t>
            </a:r>
          </a:p>
          <a:p>
            <a:pPr marL="0" indent="0">
              <a:buNone/>
            </a:pPr>
            <a:r>
              <a:rPr lang="en-US" dirty="0">
                <a:solidFill>
                  <a:schemeClr val="bg2">
                    <a:lumMod val="75000"/>
                  </a:schemeClr>
                </a:solidFill>
              </a:rPr>
              <a:t>Boxplots:</a:t>
            </a:r>
            <a:r>
              <a:rPr lang="en-US" dirty="0">
                <a:solidFill>
                  <a:schemeClr val="bg1"/>
                </a:solidFill>
              </a:rPr>
              <a:t> Boxplots are a graphical representation of the distribution of data that includes the median, quartiles, and outliers. They can be used to see how the data is spread out and to identify any unusual patterns.</a:t>
            </a:r>
          </a:p>
          <a:p>
            <a:endParaRPr lang="en-US" dirty="0"/>
          </a:p>
        </p:txBody>
      </p:sp>
    </p:spTree>
    <p:extLst>
      <p:ext uri="{BB962C8B-B14F-4D97-AF65-F5344CB8AC3E}">
        <p14:creationId xmlns:p14="http://schemas.microsoft.com/office/powerpoint/2010/main" val="3556817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463A27C-0033-4DF1-AC92-5E1D8BE6483E}"/>
              </a:ext>
            </a:extLst>
          </p:cNvPr>
          <p:cNvPicPr>
            <a:picLocks noChangeAspect="1"/>
          </p:cNvPicPr>
          <p:nvPr/>
        </p:nvPicPr>
        <p:blipFill>
          <a:blip r:embed="rId2"/>
          <a:stretch>
            <a:fillRect/>
          </a:stretch>
        </p:blipFill>
        <p:spPr>
          <a:xfrm>
            <a:off x="583350" y="727429"/>
            <a:ext cx="3756450" cy="3002842"/>
          </a:xfrm>
          <a:prstGeom prst="rect">
            <a:avLst/>
          </a:prstGeom>
        </p:spPr>
      </p:pic>
      <p:sp>
        <p:nvSpPr>
          <p:cNvPr id="3" name="Rectangle 2">
            <a:extLst>
              <a:ext uri="{FF2B5EF4-FFF2-40B4-BE49-F238E27FC236}">
                <a16:creationId xmlns:a16="http://schemas.microsoft.com/office/drawing/2014/main" id="{45FACB49-F2C5-4125-8A53-C85625FCEAD6}"/>
              </a:ext>
            </a:extLst>
          </p:cNvPr>
          <p:cNvSpPr/>
          <p:nvPr/>
        </p:nvSpPr>
        <p:spPr>
          <a:xfrm>
            <a:off x="0" y="86410"/>
            <a:ext cx="6096000" cy="646331"/>
          </a:xfrm>
          <a:prstGeom prst="rect">
            <a:avLst/>
          </a:prstGeom>
        </p:spPr>
        <p:txBody>
          <a:bodyPr>
            <a:spAutoFit/>
          </a:bodyPr>
          <a:lstStyle/>
          <a:p>
            <a:pPr marL="285750" indent="-285750">
              <a:buFont typeface="Wingdings" panose="05000000000000000000" pitchFamily="2" charset="2"/>
              <a:buChar char="q"/>
            </a:pPr>
            <a:r>
              <a:rPr lang="en-US" dirty="0">
                <a:solidFill>
                  <a:schemeClr val="bg1"/>
                </a:solidFill>
              </a:rPr>
              <a:t>This</a:t>
            </a:r>
            <a:r>
              <a:rPr lang="en-US" dirty="0"/>
              <a:t> </a:t>
            </a:r>
            <a:r>
              <a:rPr lang="en-US" dirty="0">
                <a:solidFill>
                  <a:schemeClr val="bg1"/>
                </a:solidFill>
              </a:rPr>
              <a:t>graph</a:t>
            </a:r>
            <a:r>
              <a:rPr lang="en-US" dirty="0"/>
              <a:t> </a:t>
            </a:r>
            <a:r>
              <a:rPr lang="en-US" dirty="0">
                <a:solidFill>
                  <a:schemeClr val="bg1"/>
                </a:solidFill>
              </a:rPr>
              <a:t>represents  custermor’s in company were Churn distributed.</a:t>
            </a:r>
          </a:p>
        </p:txBody>
      </p:sp>
      <p:sp>
        <p:nvSpPr>
          <p:cNvPr id="4" name="Rectangle 3">
            <a:extLst>
              <a:ext uri="{FF2B5EF4-FFF2-40B4-BE49-F238E27FC236}">
                <a16:creationId xmlns:a16="http://schemas.microsoft.com/office/drawing/2014/main" id="{A5B44ECC-9390-434E-B773-2D41F85A213D}"/>
              </a:ext>
            </a:extLst>
          </p:cNvPr>
          <p:cNvSpPr/>
          <p:nvPr/>
        </p:nvSpPr>
        <p:spPr>
          <a:xfrm>
            <a:off x="6340050" y="86410"/>
            <a:ext cx="6096000" cy="646331"/>
          </a:xfrm>
          <a:prstGeom prst="rect">
            <a:avLst/>
          </a:prstGeom>
        </p:spPr>
        <p:txBody>
          <a:bodyPr>
            <a:spAutoFit/>
          </a:bodyPr>
          <a:lstStyle/>
          <a:p>
            <a:pPr marL="285750" indent="-285750">
              <a:buFont typeface="Wingdings" panose="05000000000000000000" pitchFamily="2" charset="2"/>
              <a:buChar char="q"/>
            </a:pPr>
            <a:r>
              <a:rPr lang="en-US" dirty="0">
                <a:solidFill>
                  <a:schemeClr val="bg1"/>
                </a:solidFill>
              </a:rPr>
              <a:t>This graph shows the population of male and female in bank</a:t>
            </a:r>
          </a:p>
        </p:txBody>
      </p:sp>
      <p:pic>
        <p:nvPicPr>
          <p:cNvPr id="5" name="Picture 4">
            <a:extLst>
              <a:ext uri="{FF2B5EF4-FFF2-40B4-BE49-F238E27FC236}">
                <a16:creationId xmlns:a16="http://schemas.microsoft.com/office/drawing/2014/main" id="{C67C2A5D-EA59-4870-AB9B-619A2100C9DC}"/>
              </a:ext>
            </a:extLst>
          </p:cNvPr>
          <p:cNvPicPr>
            <a:picLocks noChangeAspect="1"/>
          </p:cNvPicPr>
          <p:nvPr/>
        </p:nvPicPr>
        <p:blipFill>
          <a:blip r:embed="rId3"/>
          <a:stretch>
            <a:fillRect/>
          </a:stretch>
        </p:blipFill>
        <p:spPr>
          <a:xfrm>
            <a:off x="6842749" y="808359"/>
            <a:ext cx="5090601" cy="2840982"/>
          </a:xfrm>
          <a:prstGeom prst="rect">
            <a:avLst/>
          </a:prstGeom>
        </p:spPr>
      </p:pic>
      <p:pic>
        <p:nvPicPr>
          <p:cNvPr id="6" name="Picture 5">
            <a:extLst>
              <a:ext uri="{FF2B5EF4-FFF2-40B4-BE49-F238E27FC236}">
                <a16:creationId xmlns:a16="http://schemas.microsoft.com/office/drawing/2014/main" id="{A352FD64-A37D-4929-B5D6-A1AAEE56CCEA}"/>
              </a:ext>
            </a:extLst>
          </p:cNvPr>
          <p:cNvPicPr>
            <a:picLocks noChangeAspect="1"/>
          </p:cNvPicPr>
          <p:nvPr/>
        </p:nvPicPr>
        <p:blipFill>
          <a:blip r:embed="rId4"/>
          <a:stretch>
            <a:fillRect/>
          </a:stretch>
        </p:blipFill>
        <p:spPr>
          <a:xfrm>
            <a:off x="404815" y="4241531"/>
            <a:ext cx="6437934" cy="2530059"/>
          </a:xfrm>
          <a:prstGeom prst="rect">
            <a:avLst/>
          </a:prstGeom>
        </p:spPr>
      </p:pic>
      <p:sp>
        <p:nvSpPr>
          <p:cNvPr id="7" name="Rectangle 6">
            <a:extLst>
              <a:ext uri="{FF2B5EF4-FFF2-40B4-BE49-F238E27FC236}">
                <a16:creationId xmlns:a16="http://schemas.microsoft.com/office/drawing/2014/main" id="{A46C7E8B-5613-4636-A75C-86014A385986}"/>
              </a:ext>
            </a:extLst>
          </p:cNvPr>
          <p:cNvSpPr/>
          <p:nvPr/>
        </p:nvSpPr>
        <p:spPr>
          <a:xfrm>
            <a:off x="6842749" y="5840775"/>
            <a:ext cx="5243510" cy="646331"/>
          </a:xfrm>
          <a:prstGeom prst="rect">
            <a:avLst/>
          </a:prstGeom>
        </p:spPr>
        <p:txBody>
          <a:bodyPr wrap="square">
            <a:spAutoFit/>
          </a:bodyPr>
          <a:lstStyle/>
          <a:p>
            <a:pPr marL="285750" indent="-285750">
              <a:buFont typeface="Wingdings" panose="05000000000000000000" pitchFamily="2" charset="2"/>
              <a:buChar char="q"/>
            </a:pPr>
            <a:r>
              <a:rPr lang="en-US" dirty="0">
                <a:solidFill>
                  <a:schemeClr val="bg1"/>
                </a:solidFill>
              </a:rPr>
              <a:t>This graph shows the how many years  customers still there in bank</a:t>
            </a:r>
          </a:p>
        </p:txBody>
      </p:sp>
    </p:spTree>
    <p:extLst>
      <p:ext uri="{BB962C8B-B14F-4D97-AF65-F5344CB8AC3E}">
        <p14:creationId xmlns:p14="http://schemas.microsoft.com/office/powerpoint/2010/main" val="1513853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8EE57A9-DFD4-4BC5-AA28-6C69E1F509CE}"/>
              </a:ext>
            </a:extLst>
          </p:cNvPr>
          <p:cNvPicPr>
            <a:picLocks noChangeAspect="1"/>
          </p:cNvPicPr>
          <p:nvPr/>
        </p:nvPicPr>
        <p:blipFill>
          <a:blip r:embed="rId2"/>
          <a:stretch>
            <a:fillRect/>
          </a:stretch>
        </p:blipFill>
        <p:spPr>
          <a:xfrm>
            <a:off x="184205" y="899426"/>
            <a:ext cx="4584589" cy="2639797"/>
          </a:xfrm>
          <a:prstGeom prst="rect">
            <a:avLst/>
          </a:prstGeom>
        </p:spPr>
      </p:pic>
      <p:sp>
        <p:nvSpPr>
          <p:cNvPr id="3" name="Rectangle 2">
            <a:extLst>
              <a:ext uri="{FF2B5EF4-FFF2-40B4-BE49-F238E27FC236}">
                <a16:creationId xmlns:a16="http://schemas.microsoft.com/office/drawing/2014/main" id="{0A94311D-280B-449C-A448-6A684B2658CD}"/>
              </a:ext>
            </a:extLst>
          </p:cNvPr>
          <p:cNvSpPr/>
          <p:nvPr/>
        </p:nvSpPr>
        <p:spPr>
          <a:xfrm>
            <a:off x="0" y="162610"/>
            <a:ext cx="5895975" cy="666065"/>
          </a:xfrm>
          <a:prstGeom prst="rect">
            <a:avLst/>
          </a:prstGeom>
        </p:spPr>
        <p:txBody>
          <a:bodyPr wrap="square">
            <a:spAutoFit/>
          </a:bodyPr>
          <a:lstStyle/>
          <a:p>
            <a:pPr marL="285750" indent="-285750">
              <a:buFont typeface="Wingdings" panose="05000000000000000000" pitchFamily="2" charset="2"/>
              <a:buChar char="q"/>
            </a:pPr>
            <a:r>
              <a:rPr lang="en-US" dirty="0">
                <a:solidFill>
                  <a:schemeClr val="bg1"/>
                </a:solidFill>
              </a:rPr>
              <a:t>This graph shows number of products that the customer has with the bank </a:t>
            </a:r>
          </a:p>
        </p:txBody>
      </p:sp>
      <p:pic>
        <p:nvPicPr>
          <p:cNvPr id="4" name="Picture 3">
            <a:extLst>
              <a:ext uri="{FF2B5EF4-FFF2-40B4-BE49-F238E27FC236}">
                <a16:creationId xmlns:a16="http://schemas.microsoft.com/office/drawing/2014/main" id="{A57192B4-6E67-47C3-944E-3DCB200EEF6A}"/>
              </a:ext>
            </a:extLst>
          </p:cNvPr>
          <p:cNvPicPr>
            <a:picLocks noChangeAspect="1"/>
          </p:cNvPicPr>
          <p:nvPr/>
        </p:nvPicPr>
        <p:blipFill>
          <a:blip r:embed="rId3"/>
          <a:stretch>
            <a:fillRect/>
          </a:stretch>
        </p:blipFill>
        <p:spPr>
          <a:xfrm>
            <a:off x="6703474" y="985151"/>
            <a:ext cx="5090601" cy="2639797"/>
          </a:xfrm>
          <a:prstGeom prst="rect">
            <a:avLst/>
          </a:prstGeom>
        </p:spPr>
      </p:pic>
      <p:sp>
        <p:nvSpPr>
          <p:cNvPr id="5" name="Rectangle 4">
            <a:extLst>
              <a:ext uri="{FF2B5EF4-FFF2-40B4-BE49-F238E27FC236}">
                <a16:creationId xmlns:a16="http://schemas.microsoft.com/office/drawing/2014/main" id="{4F22BE6D-FA86-4BDC-AB15-94848DFE2B7F}"/>
              </a:ext>
            </a:extLst>
          </p:cNvPr>
          <p:cNvSpPr/>
          <p:nvPr/>
        </p:nvSpPr>
        <p:spPr>
          <a:xfrm>
            <a:off x="6096000" y="162610"/>
            <a:ext cx="6096000" cy="646331"/>
          </a:xfrm>
          <a:prstGeom prst="rect">
            <a:avLst/>
          </a:prstGeom>
        </p:spPr>
        <p:txBody>
          <a:bodyPr>
            <a:spAutoFit/>
          </a:bodyPr>
          <a:lstStyle/>
          <a:p>
            <a:pPr marL="285750" indent="-285750">
              <a:buFont typeface="Wingdings" panose="05000000000000000000" pitchFamily="2" charset="2"/>
              <a:buChar char="q"/>
            </a:pPr>
            <a:r>
              <a:rPr lang="en-US" dirty="0">
                <a:solidFill>
                  <a:schemeClr val="bg1"/>
                </a:solidFill>
              </a:rPr>
              <a:t>This histogram  shows there are more customer’s are from 30-50 age group </a:t>
            </a:r>
          </a:p>
        </p:txBody>
      </p:sp>
      <p:pic>
        <p:nvPicPr>
          <p:cNvPr id="6" name="Picture 5">
            <a:extLst>
              <a:ext uri="{FF2B5EF4-FFF2-40B4-BE49-F238E27FC236}">
                <a16:creationId xmlns:a16="http://schemas.microsoft.com/office/drawing/2014/main" id="{DC065BDD-9B49-415B-B10A-A543210E595F}"/>
              </a:ext>
            </a:extLst>
          </p:cNvPr>
          <p:cNvPicPr>
            <a:picLocks noChangeAspect="1"/>
          </p:cNvPicPr>
          <p:nvPr/>
        </p:nvPicPr>
        <p:blipFill>
          <a:blip r:embed="rId4"/>
          <a:stretch>
            <a:fillRect/>
          </a:stretch>
        </p:blipFill>
        <p:spPr>
          <a:xfrm>
            <a:off x="6406659" y="4360420"/>
            <a:ext cx="5474682" cy="2334970"/>
          </a:xfrm>
          <a:prstGeom prst="rect">
            <a:avLst/>
          </a:prstGeom>
        </p:spPr>
      </p:pic>
      <p:sp>
        <p:nvSpPr>
          <p:cNvPr id="7" name="Rectangle 6">
            <a:extLst>
              <a:ext uri="{FF2B5EF4-FFF2-40B4-BE49-F238E27FC236}">
                <a16:creationId xmlns:a16="http://schemas.microsoft.com/office/drawing/2014/main" id="{193A4692-FB27-400F-A871-F34CB0B9AF6D}"/>
              </a:ext>
            </a:extLst>
          </p:cNvPr>
          <p:cNvSpPr/>
          <p:nvPr/>
        </p:nvSpPr>
        <p:spPr>
          <a:xfrm>
            <a:off x="310659" y="5527905"/>
            <a:ext cx="6096000" cy="646331"/>
          </a:xfrm>
          <a:prstGeom prst="rect">
            <a:avLst/>
          </a:prstGeom>
        </p:spPr>
        <p:txBody>
          <a:bodyPr>
            <a:spAutoFit/>
          </a:bodyPr>
          <a:lstStyle/>
          <a:p>
            <a:pPr marL="285750" indent="-285750">
              <a:buFont typeface="Wingdings" panose="05000000000000000000" pitchFamily="2" charset="2"/>
              <a:buChar char="q"/>
            </a:pPr>
            <a:r>
              <a:rPr lang="en-US" dirty="0">
                <a:solidFill>
                  <a:schemeClr val="bg1"/>
                </a:solidFill>
              </a:rPr>
              <a:t>This graph shows whether yes or no the customer has a credit card with the bank.</a:t>
            </a:r>
          </a:p>
        </p:txBody>
      </p:sp>
    </p:spTree>
    <p:extLst>
      <p:ext uri="{BB962C8B-B14F-4D97-AF65-F5344CB8AC3E}">
        <p14:creationId xmlns:p14="http://schemas.microsoft.com/office/powerpoint/2010/main" val="669988575"/>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{3B0C5A34-D97C-4B9B-B600-092759C0D172}tf56160789_win32</Template>
  <TotalTime>1119</TotalTime>
  <Words>1505</Words>
  <Application>Microsoft Office PowerPoint</Application>
  <PresentationFormat>Widescreen</PresentationFormat>
  <Paragraphs>106</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-apple-system</vt:lpstr>
      <vt:lpstr>Arial</vt:lpstr>
      <vt:lpstr>Bookman Old Style</vt:lpstr>
      <vt:lpstr>Calibri</vt:lpstr>
      <vt:lpstr>Franklin Gothic Book</vt:lpstr>
      <vt:lpstr>Söhne</vt:lpstr>
      <vt:lpstr>Wingdings</vt:lpstr>
      <vt:lpstr>1_RetrospectVTI</vt:lpstr>
      <vt:lpstr>Bank Customer Churn Prediction</vt:lpstr>
      <vt:lpstr>What is Bank Customer Churn Prediction?</vt:lpstr>
      <vt:lpstr>Introduction</vt:lpstr>
      <vt:lpstr>Data Description:</vt:lpstr>
      <vt:lpstr>PowerPoint Presentation</vt:lpstr>
      <vt:lpstr>Exploratory Data Analysis</vt:lpstr>
      <vt:lpstr>Univariate analysis</vt:lpstr>
      <vt:lpstr>PowerPoint Presentation</vt:lpstr>
      <vt:lpstr>PowerPoint Presentation</vt:lpstr>
      <vt:lpstr>PowerPoint Presentation</vt:lpstr>
      <vt:lpstr>Bivareiant:</vt:lpstr>
      <vt:lpstr>PowerPoint Presentation</vt:lpstr>
      <vt:lpstr>PowerPoint Presentation</vt:lpstr>
      <vt:lpstr>PowerPoint Presentation</vt:lpstr>
      <vt:lpstr>Multivarient:</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manne</dc:creator>
  <cp:lastModifiedBy>manne sreeya reddy</cp:lastModifiedBy>
  <cp:revision>19</cp:revision>
  <dcterms:created xsi:type="dcterms:W3CDTF">2023-06-09T07:34:39Z</dcterms:created>
  <dcterms:modified xsi:type="dcterms:W3CDTF">2023-07-11T11:36:56Z</dcterms:modified>
</cp:coreProperties>
</file>