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STUDENT NAME: Ramya sree S</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rPr>
              <a:t>REGISTER NO: 312214651</a:t>
            </a:r>
            <a:endParaRPr u="sng"/>
          </a:p>
          <a:p>
            <a:pPr indent="0" lvl="0" marL="0" marR="0" rtl="0" algn="l">
              <a:spcBef>
                <a:spcPts val="0"/>
              </a:spcBef>
              <a:spcAft>
                <a:spcPts val="0"/>
              </a:spcAft>
              <a:buNone/>
            </a:pPr>
            <a:r>
              <a:rPr lang="en-US" sz="2400" u="sng">
                <a:solidFill>
                  <a:schemeClr val="dk1"/>
                </a:solidFill>
                <a:latin typeface="Calibri"/>
                <a:ea typeface="Calibri"/>
                <a:cs typeface="Calibri"/>
                <a:sym typeface="Calibri"/>
              </a:rPr>
              <a:t>DEPARTMENT: pg&amp; research department of commerce </a:t>
            </a:r>
            <a:endParaRPr u="sng"/>
          </a:p>
          <a:p>
            <a:pPr indent="0" lvl="0" marL="0" marR="0" rtl="0" algn="l">
              <a:spcBef>
                <a:spcPts val="0"/>
              </a:spcBef>
              <a:spcAft>
                <a:spcPts val="0"/>
              </a:spcAft>
              <a:buNone/>
            </a:pPr>
            <a:r>
              <a:rPr lang="en-US" sz="2400" u="sng">
                <a:solidFill>
                  <a:schemeClr val="dk1"/>
                </a:solidFill>
                <a:latin typeface="Calibri"/>
                <a:ea typeface="Calibri"/>
                <a:cs typeface="Calibri"/>
                <a:sym typeface="Calibri"/>
              </a:rPr>
              <a:t>COLLEGE Sri kanyaka parameswari </a:t>
            </a:r>
            <a:endParaRPr u="sng"/>
          </a:p>
          <a:p>
            <a:pPr indent="0" lvl="0" marL="0" marR="0" rtl="0" algn="l">
              <a:spcBef>
                <a:spcPts val="0"/>
              </a:spcBef>
              <a:spcAft>
                <a:spcPts val="0"/>
              </a:spcAft>
              <a:buNone/>
            </a:pPr>
            <a:r>
              <a:rPr lang="en-US" sz="2400" u="sng">
                <a:solidFill>
                  <a:schemeClr val="dk1"/>
                </a:solidFill>
                <a:latin typeface="Calibri"/>
                <a:ea typeface="Calibri"/>
                <a:cs typeface="Calibri"/>
                <a:sym typeface="Calibri"/>
              </a:rPr>
              <a:t>           </a:t>
            </a:r>
            <a:endParaRPr sz="2400" u="sng">
              <a:solidFill>
                <a:schemeClr val="dk1"/>
              </a:solidFill>
              <a:latin typeface="Calibri"/>
              <a:ea typeface="Calibri"/>
              <a:cs typeface="Calibri"/>
              <a:sym typeface="Calibri"/>
            </a:endParaRPr>
          </a:p>
        </p:txBody>
      </p:sp>
      <p:sp>
        <p:nvSpPr>
          <p:cNvPr id="37" name="Google Shape;37;p1"/>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37" name="Google Shape;137;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38" name="Google Shape;138;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39" name="Google Shape;139;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0"/>
          <p:cNvSpPr txBox="1"/>
          <p:nvPr/>
        </p:nvSpPr>
        <p:spPr>
          <a:xfrm>
            <a:off x="970096" y="905000"/>
            <a:ext cx="7538400" cy="55740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DATA SET: Kaggle, Employee dataset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FEATURE SELECTION: Slicer, Conditional Formatting, Designing</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DATA CLEANING Missing values, Irrelevant data, Correct Errors, Remove Unnecessary Columns and Rows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PIVOT TABLE: Employee ID, First Name, Performance Score.</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CHART: Report of Employee Performance based on their Current Ratings is resented as Column 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46" name="Google Shape;146;p11"/>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47" name="Google Shape;147;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48" name="Google Shape;148;p11"/>
          <p:cNvPicPr preferRelativeResize="0"/>
          <p:nvPr/>
        </p:nvPicPr>
        <p:blipFill>
          <a:blip r:embed="rId3">
            <a:alphaModFix/>
          </a:blip>
          <a:stretch>
            <a:fillRect/>
          </a:stretch>
        </p:blipFill>
        <p:spPr>
          <a:xfrm>
            <a:off x="755325" y="1919600"/>
            <a:ext cx="7962900" cy="377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1" name="Google Shape;151;p12"/>
          <p:cNvSpPr txBox="1"/>
          <p:nvPr/>
        </p:nvSpPr>
        <p:spPr>
          <a:xfrm>
            <a:off x="475871" y="1533901"/>
            <a:ext cx="7858800" cy="37902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2000">
                <a:solidFill>
                  <a:srgbClr val="000000"/>
                </a:solidFill>
                <a:latin typeface="Times New Roman"/>
                <a:ea typeface="Times New Roman"/>
                <a:cs typeface="Times New Roman"/>
                <a:sym typeface="Times New Roman"/>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 name="Shape 38"/>
        <p:cNvGrpSpPr/>
        <p:nvPr/>
      </p:nvGrpSpPr>
      <p:grpSpPr>
        <a:xfrm>
          <a:off x="0" y="0"/>
          <a:ext cx="0" cy="0"/>
          <a:chOff x="0" y="0"/>
          <a:chExt cx="0" cy="0"/>
        </a:xfrm>
      </p:grpSpPr>
      <p:sp>
        <p:nvSpPr>
          <p:cNvPr id="39" name="Google Shape;3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0" name="Google Shape;40;p2"/>
          <p:cNvGrpSpPr/>
          <p:nvPr/>
        </p:nvGrpSpPr>
        <p:grpSpPr>
          <a:xfrm>
            <a:off x="7448612" y="0"/>
            <a:ext cx="4743795" cy="6858466"/>
            <a:chOff x="7448612" y="0"/>
            <a:chExt cx="4743795" cy="6858466"/>
          </a:xfrm>
        </p:grpSpPr>
        <p:sp>
          <p:nvSpPr>
            <p:cNvPr id="41" name="Google Shape;4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 name="Google Shape;5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5" name="Google Shape;55;p2"/>
          <p:cNvGrpSpPr/>
          <p:nvPr/>
        </p:nvGrpSpPr>
        <p:grpSpPr>
          <a:xfrm>
            <a:off x="466725" y="6410325"/>
            <a:ext cx="3705225" cy="295275"/>
            <a:chOff x="466725" y="6410325"/>
            <a:chExt cx="3705225" cy="295275"/>
          </a:xfrm>
        </p:grpSpPr>
        <p:pic>
          <p:nvPicPr>
            <p:cNvPr id="56" name="Google Shape;56;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7" name="Google Shape;57;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8" name="Google Shape;58;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9" name="Google Shape;59;p2"/>
          <p:cNvSpPr txBox="1"/>
          <p:nvPr/>
        </p:nvSpPr>
        <p:spPr>
          <a:xfrm>
            <a:off x="1217522" y="2123271"/>
            <a:ext cx="8593200" cy="1446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2" name="Google Shape;62;p3"/>
          <p:cNvGrpSpPr/>
          <p:nvPr/>
        </p:nvGrpSpPr>
        <p:grpSpPr>
          <a:xfrm>
            <a:off x="7448612" y="0"/>
            <a:ext cx="4743795" cy="6858466"/>
            <a:chOff x="7448612" y="0"/>
            <a:chExt cx="4743795" cy="6858466"/>
          </a:xfrm>
        </p:grpSpPr>
        <p:sp>
          <p:nvSpPr>
            <p:cNvPr id="63" name="Google Shape;6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 name="Google Shape;7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4" name="Google Shape;7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6" name="Google Shape;76;p3"/>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77" name="Google Shape;77;p3"/>
          <p:cNvGrpSpPr/>
          <p:nvPr/>
        </p:nvGrpSpPr>
        <p:grpSpPr>
          <a:xfrm>
            <a:off x="47625" y="3819523"/>
            <a:ext cx="4124325" cy="3009897"/>
            <a:chOff x="47625" y="3819523"/>
            <a:chExt cx="4124325" cy="3009897"/>
          </a:xfrm>
        </p:grpSpPr>
        <p:pic>
          <p:nvPicPr>
            <p:cNvPr id="78" name="Google Shape;78;p3"/>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79" name="Google Shape;79;p3"/>
            <p:cNvPicPr preferRelativeResize="0"/>
            <p:nvPr/>
          </p:nvPicPr>
          <p:blipFill/>
          <p:spPr>
            <a:xfrm>
              <a:off x="47625" y="3819523"/>
              <a:ext cx="1733550" cy="3009898"/>
            </a:xfrm>
            <a:prstGeom prst="rect">
              <a:avLst/>
            </a:prstGeom>
            <a:noFill/>
            <a:ln>
              <a:noFill/>
            </a:ln>
          </p:spPr>
        </p:pic>
      </p:grpSp>
      <p:sp>
        <p:nvSpPr>
          <p:cNvPr id="80" name="Google Shape;80;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81" name="Google Shape;81;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2" name="Google Shape;82;p3"/>
          <p:cNvSpPr txBox="1"/>
          <p:nvPr/>
        </p:nvSpPr>
        <p:spPr>
          <a:xfrm>
            <a:off x="2036874" y="1041525"/>
            <a:ext cx="55020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4"/>
          <p:cNvGrpSpPr/>
          <p:nvPr/>
        </p:nvGrpSpPr>
        <p:grpSpPr>
          <a:xfrm>
            <a:off x="7991475" y="2933700"/>
            <a:ext cx="2762251" cy="3257550"/>
            <a:chOff x="7991475" y="2933700"/>
            <a:chExt cx="2762251" cy="3257550"/>
          </a:xfrm>
        </p:grpSpPr>
        <p:sp>
          <p:nvSpPr>
            <p:cNvPr id="85" name="Google Shape;8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 name="Google Shape;87;p4"/>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88" name="Google Shape;8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90" name="Google Shape;90;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91" name="Google Shape;91;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2" name="Google Shape;92;p4"/>
          <p:cNvSpPr txBox="1"/>
          <p:nvPr/>
        </p:nvSpPr>
        <p:spPr>
          <a:xfrm>
            <a:off x="0" y="2483400"/>
            <a:ext cx="8751300" cy="3707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lang="en-US" sz="2400">
                <a:solidFill>
                  <a:srgbClr val="000000"/>
                </a:solidFill>
                <a:latin typeface="Times New Roman"/>
                <a:ea typeface="Times New Roman"/>
                <a:cs typeface="Times New Roman"/>
                <a:sym typeface="Times New Roman"/>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5"/>
          <p:cNvGrpSpPr/>
          <p:nvPr/>
        </p:nvGrpSpPr>
        <p:grpSpPr>
          <a:xfrm>
            <a:off x="8658225" y="2647950"/>
            <a:ext cx="3533775" cy="3810000"/>
            <a:chOff x="8658225" y="2647950"/>
            <a:chExt cx="3533775" cy="3810000"/>
          </a:xfrm>
        </p:grpSpPr>
        <p:sp>
          <p:nvSpPr>
            <p:cNvPr id="95" name="Google Shape;9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5"/>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98" name="Google Shape;9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00" name="Google Shape;100;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1" name="Google Shape;101;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2" name="Google Shape;102;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 name="Google Shape;103;p5"/>
          <p:cNvSpPr txBox="1"/>
          <p:nvPr/>
        </p:nvSpPr>
        <p:spPr>
          <a:xfrm>
            <a:off x="308464" y="1507791"/>
            <a:ext cx="7678200" cy="4893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Analyze employee performance metrics to identify strengths, areas for improvement, and overall trends.</a:t>
            </a:r>
            <a:endParaRPr sz="2400">
              <a:solidFill>
                <a:srgbClr val="000000"/>
              </a:solidFill>
              <a:latin typeface="Times New Roman"/>
              <a:ea typeface="Times New Roman"/>
              <a:cs typeface="Times New Roman"/>
              <a:sym typeface="Times New Roman"/>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Implement PivotTables to summarize and categorize performance data.</a:t>
            </a:r>
            <a:endParaRPr sz="24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 Compare individual employee performance against benchmarks or targets.   </a:t>
            </a:r>
            <a:endParaRPr sz="2400">
              <a:solidFill>
                <a:srgbClr val="000000"/>
              </a:solidFill>
              <a:latin typeface="Times New Roman"/>
              <a:ea typeface="Times New Roman"/>
              <a:cs typeface="Times New Roman"/>
              <a:sym typeface="Times New Roman"/>
            </a:endParaRPr>
          </a:p>
          <a:p>
            <a:pPr indent="-342900" lvl="0" marL="34290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Analyze seasonal or project-specific performance variations. . </a:t>
            </a:r>
            <a:endParaRPr sz="24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Design dashboards for easy visualization of performance metrics.</a:t>
            </a:r>
            <a:endParaRPr sz="24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Share analysis results with management for decision-making.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09" name="Google Shape;109;p6"/>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110" name="Google Shape;110;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 name="Google Shape;111;p6"/>
          <p:cNvSpPr txBox="1"/>
          <p:nvPr/>
        </p:nvSpPr>
        <p:spPr>
          <a:xfrm>
            <a:off x="973234" y="1928700"/>
            <a:ext cx="6620400" cy="52866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Trebuchet MS"/>
              <a:buAutoNum type="arabicPeriod"/>
            </a:pPr>
            <a:r>
              <a:rPr lang="en-US" sz="2400">
                <a:solidFill>
                  <a:srgbClr val="000000"/>
                </a:solidFill>
                <a:latin typeface="Times New Roman"/>
                <a:ea typeface="Times New Roman"/>
                <a:cs typeface="Times New Roman"/>
                <a:sym typeface="Times New Roman"/>
              </a:rPr>
              <a:t>Human Resources Team</a:t>
            </a:r>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Trebuchet MS"/>
              <a:buAutoNum type="arabicPeriod"/>
            </a:pPr>
            <a:r>
              <a:rPr lang="en-US" sz="2400">
                <a:solidFill>
                  <a:srgbClr val="000000"/>
                </a:solidFill>
                <a:latin typeface="Times New Roman"/>
                <a:ea typeface="Times New Roman"/>
                <a:cs typeface="Times New Roman"/>
                <a:sym typeface="Times New Roman"/>
              </a:rPr>
              <a:t>Managers</a:t>
            </a:r>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Trebuchet MS"/>
              <a:buAutoNum type="arabicPeriod"/>
            </a:pPr>
            <a:r>
              <a:rPr lang="en-US" sz="2400">
                <a:solidFill>
                  <a:srgbClr val="000000"/>
                </a:solidFill>
                <a:latin typeface="Times New Roman"/>
                <a:ea typeface="Times New Roman"/>
                <a:cs typeface="Times New Roman"/>
                <a:sym typeface="Times New Roman"/>
              </a:rPr>
              <a:t>Executives</a:t>
            </a:r>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Trebuchet MS"/>
              <a:buAutoNum type="arabicPeriod"/>
            </a:pPr>
            <a:r>
              <a:rPr lang="en-US" sz="2400">
                <a:solidFill>
                  <a:srgbClr val="000000"/>
                </a:solidFill>
                <a:latin typeface="Times New Roman"/>
                <a:ea typeface="Times New Roman"/>
                <a:cs typeface="Times New Roman"/>
                <a:sym typeface="Times New Roman"/>
              </a:rPr>
              <a:t>Training and Development Teams</a:t>
            </a:r>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Trebuchet MS"/>
              <a:buAutoNum type="arabicPeriod"/>
            </a:pPr>
            <a:r>
              <a:rPr lang="en-US" sz="2400">
                <a:solidFill>
                  <a:srgbClr val="000000"/>
                </a:solidFill>
                <a:latin typeface="Times New Roman"/>
                <a:ea typeface="Times New Roman"/>
                <a:cs typeface="Times New Roman"/>
                <a:sym typeface="Times New Roman"/>
              </a:rPr>
              <a:t>Compensation and Benefits Teams </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6.    Performance Review Committees</a:t>
            </a:r>
            <a:endParaRPr/>
          </a:p>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190500" lvl="0" marL="3429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a:p>
            <a:pPr indent="-304800" lvl="0" marL="457200" marR="0" rtl="0" algn="l">
              <a:spcBef>
                <a:spcPts val="0"/>
              </a:spcBef>
              <a:spcAft>
                <a:spcPts val="0"/>
              </a:spcAft>
              <a:buClr>
                <a:srgbClr val="000000"/>
              </a:buClr>
              <a:buSzPts val="2400"/>
              <a:buFont typeface="Trebuchet MS"/>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
          <p:cNvPicPr preferRelativeResize="0"/>
          <p:nvPr/>
        </p:nvPicPr>
        <p:blipFill/>
        <p:spPr>
          <a:xfrm>
            <a:off x="0" y="1476375"/>
            <a:ext cx="2695574" cy="3248025"/>
          </a:xfrm>
          <a:prstGeom prst="rect">
            <a:avLst/>
          </a:prstGeom>
          <a:noFill/>
          <a:ln>
            <a:noFill/>
          </a:ln>
        </p:spPr>
      </p:pic>
      <p:sp>
        <p:nvSpPr>
          <p:cNvPr id="114" name="Google Shape;11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18" name="Google Shape;118;p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19" name="Google Shape;119;p7"/>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0" name="Google Shape;120;p7"/>
          <p:cNvSpPr txBox="1"/>
          <p:nvPr/>
        </p:nvSpPr>
        <p:spPr>
          <a:xfrm>
            <a:off x="1609925" y="1433200"/>
            <a:ext cx="8711400" cy="50343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     Flexibility to adapt the analysis to different roles, departments, or performance criteria, ensuring relevance and accuracy in evaluations</a:t>
            </a:r>
            <a:endParaRPr sz="2000">
              <a:solidFill>
                <a:srgbClr val="000000"/>
              </a:solidFill>
              <a:latin typeface="Times New Roman"/>
              <a:ea typeface="Times New Roman"/>
              <a:cs typeface="Times New Roman"/>
              <a:sym typeface="Times New Roman"/>
            </a:endParaRPr>
          </a:p>
          <a:p>
            <a:pPr indent="-158750" lvl="0" marL="285750" marR="0" rtl="0" algn="just">
              <a:spcBef>
                <a:spcPts val="0"/>
              </a:spcBef>
              <a:spcAft>
                <a:spcPts val="0"/>
              </a:spcAft>
              <a:buClr>
                <a:srgbClr val="000000"/>
              </a:buClr>
              <a:buSzPts val="2000"/>
              <a:buFont typeface="Arial"/>
              <a:buNone/>
            </a:pPr>
            <a:r>
              <a:t/>
            </a:r>
            <a:endParaRPr sz="20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    Solution Data-driven analysis that support performance reviews, promotions, compensation decisions, and targeted training.</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   Solutions The ability to analyze both current and historical performance data, with periodic updates to keep information.</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  Value Proposition Saves time and reduces the risk of human error, ensuring consistent and reliable reporting across the organization.</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  Value Proposition Ensures the tool evolves with the organization's needs, staying relevant and effective in a dynamic work environment.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23" name="Google Shape;123;p8"/>
          <p:cNvSpPr txBox="1"/>
          <p:nvPr/>
        </p:nvSpPr>
        <p:spPr>
          <a:xfrm>
            <a:off x="380962" y="1856100"/>
            <a:ext cx="7699500" cy="50019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EMPLOYEE ID: Unique identifier for each employee in the    organization.</a:t>
            </a:r>
            <a:endParaRPr/>
          </a:p>
          <a:p>
            <a:pPr indent="0" lvl="0" marL="0" marR="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FIRST NAME: The first name of the employee.</a:t>
            </a:r>
            <a:endParaRPr/>
          </a:p>
          <a:p>
            <a:pPr indent="0" lvl="0" marL="0" marR="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PAY ZONE: The pay zone or salary band to which the employee's compensation falls.</a:t>
            </a:r>
            <a:endParaRPr/>
          </a:p>
          <a:p>
            <a:pPr indent="0" lvl="0" marL="0" marR="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DEPARTMENT TYPE: The broader category or type of department the employee's work is associated with.</a:t>
            </a:r>
            <a:endParaRPr/>
          </a:p>
          <a:p>
            <a:pPr indent="0" lvl="0" marL="0" marR="0" rtl="0" algn="just">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rgbClr val="000000"/>
                </a:solidFill>
                <a:latin typeface="Times New Roman"/>
                <a:ea typeface="Times New Roman"/>
                <a:cs typeface="Times New Roman"/>
                <a:sym typeface="Times New Roman"/>
              </a:rPr>
              <a:t>CURRENT EMPLOYEE RATING: The current rating or evaluation of the employee's overall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9"/>
          <p:cNvPicPr preferRelativeResize="0"/>
          <p:nvPr/>
        </p:nvPicPr>
        <p:blipFill/>
        <p:spPr>
          <a:xfrm>
            <a:off x="66675" y="3381373"/>
            <a:ext cx="2466975" cy="3419475"/>
          </a:xfrm>
          <a:prstGeom prst="rect">
            <a:avLst/>
          </a:prstGeom>
          <a:noFill/>
          <a:ln>
            <a:noFill/>
          </a:ln>
        </p:spPr>
      </p:pic>
      <p:sp>
        <p:nvSpPr>
          <p:cNvPr id="130" name="Google Shape;130;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31" name="Google Shape;131;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32" name="Google Shape;132;p9"/>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33" name="Google Shape;133;p9"/>
          <p:cNvSpPr txBox="1"/>
          <p:nvPr/>
        </p:nvSpPr>
        <p:spPr>
          <a:xfrm>
            <a:off x="1996125" y="1325625"/>
            <a:ext cx="7538400" cy="48903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DATA SET: Kaggle, Employee dataset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FEATURE SELECTION: Slicer, Conditional Formatting, Designing</a:t>
            </a:r>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DATA CLEANING Missing values, Irrelevant data, Correct Errors, Remove Unnecessary Columns and Rows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PIVOT TABLE: Employee ID, First Name, Performance Score.</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rgbClr val="000000"/>
                </a:solidFill>
                <a:latin typeface="Times New Roman"/>
                <a:ea typeface="Times New Roman"/>
                <a:cs typeface="Times New Roman"/>
                <a:sym typeface="Times New Roman"/>
              </a:rPr>
              <a:t> CHART: Report of Employee Performance based on their Current Ratings is resented as Column Chart</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