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maO+4Cs6ex06+2QQwi1m1nLJd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21"/>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30"/>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4" name="Google Shape;94;p31"/>
          <p:cNvCxnSpPr/>
          <p:nvPr/>
        </p:nvCxnSpPr>
        <p:spPr>
          <a:xfrm flipH="1" rot="10800000">
            <a:off x="8313" y="261865"/>
            <a:ext cx="11353802" cy="1"/>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b="1" i="0"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2"/>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3" name="Google Shape;33;p23"/>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b="1" i="0"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24"/>
          <p:cNvCxnSpPr/>
          <p:nvPr/>
        </p:nvCxnSpPr>
        <p:spPr>
          <a:xfrm>
            <a:off x="715890" y="1701425"/>
            <a:ext cx="0" cy="5148262"/>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5"/>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26"/>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4" name="Google Shape;64;p27"/>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2" name="Google Shape;72;p28"/>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9"/>
          <p:cNvSpPr/>
          <p:nvPr>
            <p:ph idx="2" type="pic"/>
          </p:nvPr>
        </p:nvSpPr>
        <p:spPr>
          <a:xfrm>
            <a:off x="5183188" y="987425"/>
            <a:ext cx="6172200" cy="4873625"/>
          </a:xfrm>
          <a:prstGeom prst="rect">
            <a:avLst/>
          </a:prstGeom>
          <a:noFill/>
          <a:ln>
            <a:noFill/>
          </a:ln>
        </p:spPr>
      </p:sp>
      <p:sp>
        <p:nvSpPr>
          <p:cNvPr id="76" name="Google Shape;76;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0" name="Google Shape;80;p29"/>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1"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1"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1"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1"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1"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1"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1"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1"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8" name="Shape 98"/>
        <p:cNvGrpSpPr/>
        <p:nvPr/>
      </p:nvGrpSpPr>
      <p:grpSpPr>
        <a:xfrm>
          <a:off x="0" y="0"/>
          <a:ext cx="0" cy="0"/>
          <a:chOff x="0" y="0"/>
          <a:chExt cx="0" cy="0"/>
        </a:xfrm>
      </p:grpSpPr>
      <p:sp>
        <p:nvSpPr>
          <p:cNvPr id="99" name="Google Shape;99;p1"/>
          <p:cNvSpPr txBox="1"/>
          <p:nvPr/>
        </p:nvSpPr>
        <p:spPr>
          <a:xfrm>
            <a:off x="1621536" y="2791968"/>
            <a:ext cx="8590813"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lt1"/>
                </a:solidFill>
                <a:latin typeface="Open Sans"/>
                <a:ea typeface="Open Sans"/>
                <a:cs typeface="Open Sans"/>
                <a:sym typeface="Open Sans"/>
              </a:rPr>
              <a:t>DNA: Structure And Replication</a:t>
            </a:r>
            <a:endParaRPr/>
          </a:p>
          <a:p>
            <a:pPr indent="0" lvl="0" marL="0" marR="0" rtl="0" algn="l">
              <a:spcBef>
                <a:spcPts val="0"/>
              </a:spcBef>
              <a:spcAft>
                <a:spcPts val="0"/>
              </a:spcAft>
              <a:buNone/>
            </a:pPr>
            <a:r>
              <a:rPr lang="en-US" sz="2800">
                <a:solidFill>
                  <a:schemeClr val="lt1"/>
                </a:solidFill>
                <a:latin typeface="Open Sans"/>
                <a:ea typeface="Open Sans"/>
                <a:cs typeface="Open Sans"/>
                <a:sym typeface="Open Sans"/>
              </a:rPr>
              <a:t>Course: BIO101 (Introduction to Biology)</a:t>
            </a:r>
            <a:endParaRPr/>
          </a:p>
          <a:p>
            <a:pPr indent="0" lvl="0" marL="0" marR="0" rtl="0" algn="l">
              <a:spcBef>
                <a:spcPts val="0"/>
              </a:spcBef>
              <a:spcAft>
                <a:spcPts val="0"/>
              </a:spcAft>
              <a:buNone/>
            </a:pPr>
            <a:r>
              <a:rPr lang="en-US" sz="2800">
                <a:solidFill>
                  <a:schemeClr val="lt1"/>
                </a:solidFill>
                <a:latin typeface="Open Sans"/>
                <a:ea typeface="Open Sans"/>
                <a:cs typeface="Open Sans"/>
                <a:sym typeface="Open Sans"/>
              </a:rPr>
              <a:t>Part: 1 &amp; 2</a:t>
            </a:r>
            <a:endParaRPr/>
          </a:p>
        </p:txBody>
      </p:sp>
      <p:pic>
        <p:nvPicPr>
          <p:cNvPr id="100" name="Google Shape;100;p1"/>
          <p:cNvPicPr preferRelativeResize="0"/>
          <p:nvPr/>
        </p:nvPicPr>
        <p:blipFill rotWithShape="1">
          <a:blip r:embed="rId3">
            <a:alphaModFix/>
          </a:blip>
          <a:srcRect b="0" l="0" r="0" t="0"/>
          <a:stretch/>
        </p:blipFill>
        <p:spPr>
          <a:xfrm>
            <a:off x="11155680" y="5950634"/>
            <a:ext cx="1040218" cy="9029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p:nvPr/>
        </p:nvSpPr>
        <p:spPr>
          <a:xfrm>
            <a:off x="3381305" y="289100"/>
            <a:ext cx="61366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Open Sans"/>
                <a:ea typeface="Open Sans"/>
                <a:cs typeface="Open Sans"/>
                <a:sym typeface="Open Sans"/>
              </a:rPr>
              <a:t>The Chemical Structure of a DNA Polynucleotide </a:t>
            </a:r>
            <a:endParaRPr/>
          </a:p>
        </p:txBody>
      </p:sp>
      <p:pic>
        <p:nvPicPr>
          <p:cNvPr id="189" name="Google Shape;189;p10"/>
          <p:cNvPicPr preferRelativeResize="0"/>
          <p:nvPr/>
        </p:nvPicPr>
        <p:blipFill rotWithShape="1">
          <a:blip r:embed="rId3">
            <a:alphaModFix/>
          </a:blip>
          <a:srcRect b="0" l="0" r="0" t="0"/>
          <a:stretch/>
        </p:blipFill>
        <p:spPr>
          <a:xfrm>
            <a:off x="871347" y="1007167"/>
            <a:ext cx="9730391" cy="5644596"/>
          </a:xfrm>
          <a:prstGeom prst="rect">
            <a:avLst/>
          </a:prstGeom>
          <a:noFill/>
          <a:ln>
            <a:noFill/>
          </a:ln>
        </p:spPr>
      </p:pic>
      <p:sp>
        <p:nvSpPr>
          <p:cNvPr id="190" name="Google Shape;190;p10"/>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191" name="Google Shape;191;p10"/>
          <p:cNvPicPr preferRelativeResize="0"/>
          <p:nvPr/>
        </p:nvPicPr>
        <p:blipFill rotWithShape="1">
          <a:blip r:embed="rId4">
            <a:alphaModFix/>
          </a:blip>
          <a:srcRect b="0" l="0" r="0" t="0"/>
          <a:stretch/>
        </p:blipFill>
        <p:spPr>
          <a:xfrm>
            <a:off x="11085342" y="5950634"/>
            <a:ext cx="1110556" cy="9029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p:nvPr/>
        </p:nvSpPr>
        <p:spPr>
          <a:xfrm>
            <a:off x="3273753" y="289100"/>
            <a:ext cx="564449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Open Sans"/>
                <a:ea typeface="Open Sans"/>
                <a:cs typeface="Open Sans"/>
                <a:sym typeface="Open Sans"/>
              </a:rPr>
              <a:t>Discoverers of the Double Helix </a:t>
            </a:r>
            <a:endParaRPr/>
          </a:p>
        </p:txBody>
      </p:sp>
      <p:pic>
        <p:nvPicPr>
          <p:cNvPr id="197" name="Google Shape;197;p11"/>
          <p:cNvPicPr preferRelativeResize="0"/>
          <p:nvPr/>
        </p:nvPicPr>
        <p:blipFill rotWithShape="1">
          <a:blip r:embed="rId3">
            <a:alphaModFix/>
          </a:blip>
          <a:srcRect b="0" l="0" r="0" t="0"/>
          <a:stretch/>
        </p:blipFill>
        <p:spPr>
          <a:xfrm>
            <a:off x="1970981" y="933543"/>
            <a:ext cx="4562339" cy="5641119"/>
          </a:xfrm>
          <a:prstGeom prst="rect">
            <a:avLst/>
          </a:prstGeom>
          <a:noFill/>
          <a:ln>
            <a:noFill/>
          </a:ln>
        </p:spPr>
      </p:pic>
      <p:pic>
        <p:nvPicPr>
          <p:cNvPr id="198" name="Google Shape;198;p11"/>
          <p:cNvPicPr preferRelativeResize="0"/>
          <p:nvPr/>
        </p:nvPicPr>
        <p:blipFill rotWithShape="1">
          <a:blip r:embed="rId4">
            <a:alphaModFix/>
          </a:blip>
          <a:srcRect b="0" l="0" r="0" t="0"/>
          <a:stretch/>
        </p:blipFill>
        <p:spPr>
          <a:xfrm>
            <a:off x="6927994" y="933543"/>
            <a:ext cx="3403313" cy="5467257"/>
          </a:xfrm>
          <a:prstGeom prst="rect">
            <a:avLst/>
          </a:prstGeom>
          <a:noFill/>
          <a:ln>
            <a:noFill/>
          </a:ln>
        </p:spPr>
      </p:pic>
      <p:sp>
        <p:nvSpPr>
          <p:cNvPr id="199" name="Google Shape;199;p11"/>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200" name="Google Shape;200;p11"/>
          <p:cNvPicPr preferRelativeResize="0"/>
          <p:nvPr/>
        </p:nvPicPr>
        <p:blipFill rotWithShape="1">
          <a:blip r:embed="rId5">
            <a:alphaModFix/>
          </a:blip>
          <a:srcRect b="0" l="0" r="0" t="0"/>
          <a:stretch/>
        </p:blipFill>
        <p:spPr>
          <a:xfrm>
            <a:off x="11113476" y="5992836"/>
            <a:ext cx="1082421" cy="8607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p:nvPr/>
        </p:nvSpPr>
        <p:spPr>
          <a:xfrm>
            <a:off x="1497497" y="1404730"/>
            <a:ext cx="8958468" cy="4746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Char char="•"/>
            </a:pPr>
            <a:r>
              <a:rPr lang="en-US" sz="1600">
                <a:solidFill>
                  <a:schemeClr val="dk1"/>
                </a:solidFill>
                <a:latin typeface="Open Sans"/>
                <a:ea typeface="Open Sans"/>
                <a:cs typeface="Open Sans"/>
                <a:sym typeface="Open Sans"/>
              </a:rPr>
              <a:t>This model has the following major features: </a:t>
            </a:r>
            <a:endParaRPr/>
          </a:p>
          <a:p>
            <a:pPr indent="101600" lvl="0" marL="0" marR="0" rtl="0" algn="l">
              <a:lnSpc>
                <a:spcPct val="90000"/>
              </a:lnSpc>
              <a:spcBef>
                <a:spcPts val="600"/>
              </a:spcBef>
              <a:spcAft>
                <a:spcPts val="0"/>
              </a:spcAft>
              <a:buClr>
                <a:schemeClr val="dk1"/>
              </a:buClr>
              <a:buSzPts val="1600"/>
              <a:buFont typeface="Arial"/>
              <a:buNone/>
            </a:pPr>
            <a:r>
              <a:t/>
            </a:r>
            <a:endParaRPr sz="1600">
              <a:solidFill>
                <a:schemeClr val="dk1"/>
              </a:solidFill>
              <a:latin typeface="Open Sans"/>
              <a:ea typeface="Open Sans"/>
              <a:cs typeface="Open Sans"/>
              <a:sym typeface="Open Sans"/>
            </a:endParaRPr>
          </a:p>
          <a:p>
            <a:pPr indent="0" lvl="0" marL="0" marR="0" rtl="0" algn="l">
              <a:lnSpc>
                <a:spcPct val="90000"/>
              </a:lnSpc>
              <a:spcBef>
                <a:spcPts val="600"/>
              </a:spcBef>
              <a:spcAft>
                <a:spcPts val="0"/>
              </a:spcAft>
              <a:buClr>
                <a:schemeClr val="dk1"/>
              </a:buClr>
              <a:buSzPts val="1600"/>
              <a:buFont typeface="Arial"/>
              <a:buChar char="•"/>
            </a:pPr>
            <a:r>
              <a:rPr lang="en-US" sz="1600">
                <a:solidFill>
                  <a:schemeClr val="dk1"/>
                </a:solidFill>
                <a:latin typeface="Open Sans"/>
                <a:ea typeface="Open Sans"/>
                <a:cs typeface="Open Sans"/>
                <a:sym typeface="Open Sans"/>
              </a:rPr>
              <a:t>Two long polynucleotide chains are coiled around a central axis, forming a right-handed 	double helix. </a:t>
            </a:r>
            <a:endParaRPr/>
          </a:p>
          <a:p>
            <a:pPr indent="0" lvl="0" marL="0" marR="0" rtl="0" algn="l">
              <a:lnSpc>
                <a:spcPct val="90000"/>
              </a:lnSpc>
              <a:spcBef>
                <a:spcPts val="600"/>
              </a:spcBef>
              <a:spcAft>
                <a:spcPts val="0"/>
              </a:spcAft>
              <a:buClr>
                <a:schemeClr val="dk1"/>
              </a:buClr>
              <a:buSzPts val="1600"/>
              <a:buFont typeface="Arial"/>
              <a:buChar char="•"/>
            </a:pPr>
            <a:r>
              <a:rPr lang="en-US" sz="1600">
                <a:solidFill>
                  <a:schemeClr val="dk1"/>
                </a:solidFill>
                <a:latin typeface="Open Sans"/>
                <a:ea typeface="Open Sans"/>
                <a:cs typeface="Open Sans"/>
                <a:sym typeface="Open Sans"/>
              </a:rPr>
              <a:t>The two chains are antiparallel; that is, their C-5’- to-C-3’ orientations run in opposite 	directions. </a:t>
            </a:r>
            <a:endParaRPr/>
          </a:p>
          <a:p>
            <a:pPr indent="0" lvl="0" marL="0" marR="0" rtl="0" algn="l">
              <a:lnSpc>
                <a:spcPct val="90000"/>
              </a:lnSpc>
              <a:spcBef>
                <a:spcPts val="600"/>
              </a:spcBef>
              <a:spcAft>
                <a:spcPts val="0"/>
              </a:spcAft>
              <a:buClr>
                <a:schemeClr val="dk1"/>
              </a:buClr>
              <a:buSzPts val="1600"/>
              <a:buFont typeface="Arial"/>
              <a:buChar char="•"/>
            </a:pPr>
            <a:r>
              <a:rPr lang="en-US" sz="1600">
                <a:solidFill>
                  <a:schemeClr val="dk1"/>
                </a:solidFill>
                <a:latin typeface="Open Sans"/>
                <a:ea typeface="Open Sans"/>
                <a:cs typeface="Open Sans"/>
                <a:sym typeface="Open Sans"/>
              </a:rPr>
              <a:t>The bases of both chains are flat structures lying perpendicular to the axis; they are 	“stacked” on one another, 3.4 Å (0.34 nm) apart, on the inside of the double helix. </a:t>
            </a:r>
            <a:endParaRPr/>
          </a:p>
          <a:p>
            <a:pPr indent="0" lvl="0" marL="0" marR="0" rtl="0" algn="l">
              <a:lnSpc>
                <a:spcPct val="90000"/>
              </a:lnSpc>
              <a:spcBef>
                <a:spcPts val="600"/>
              </a:spcBef>
              <a:spcAft>
                <a:spcPts val="0"/>
              </a:spcAft>
              <a:buClr>
                <a:schemeClr val="dk1"/>
              </a:buClr>
              <a:buSzPts val="1600"/>
              <a:buFont typeface="Arial"/>
              <a:buChar char="•"/>
            </a:pPr>
            <a:r>
              <a:rPr lang="en-US" sz="1600">
                <a:solidFill>
                  <a:schemeClr val="dk1"/>
                </a:solidFill>
                <a:latin typeface="Open Sans"/>
                <a:ea typeface="Open Sans"/>
                <a:cs typeface="Open Sans"/>
                <a:sym typeface="Open Sans"/>
              </a:rPr>
              <a:t>The nitrogenous bases of opposite chains are </a:t>
            </a:r>
            <a:r>
              <a:rPr i="1" lang="en-US" sz="1600">
                <a:solidFill>
                  <a:schemeClr val="dk1"/>
                </a:solidFill>
                <a:latin typeface="Open Sans"/>
                <a:ea typeface="Open Sans"/>
                <a:cs typeface="Open Sans"/>
                <a:sym typeface="Open Sans"/>
              </a:rPr>
              <a:t>paired </a:t>
            </a:r>
            <a:r>
              <a:rPr lang="en-US" sz="1600">
                <a:solidFill>
                  <a:schemeClr val="dk1"/>
                </a:solidFill>
                <a:latin typeface="Open Sans"/>
                <a:ea typeface="Open Sans"/>
                <a:cs typeface="Open Sans"/>
                <a:sym typeface="Open Sans"/>
              </a:rPr>
              <a:t>as the result of the formation of 	hydrogen bonds; in DNA, only A,T and G‚C pairs occur. </a:t>
            </a:r>
            <a:endParaRPr/>
          </a:p>
          <a:p>
            <a:pPr indent="0" lvl="0" marL="0" marR="0" rtl="0" algn="l">
              <a:lnSpc>
                <a:spcPct val="90000"/>
              </a:lnSpc>
              <a:spcBef>
                <a:spcPts val="600"/>
              </a:spcBef>
              <a:spcAft>
                <a:spcPts val="0"/>
              </a:spcAft>
              <a:buClr>
                <a:schemeClr val="dk1"/>
              </a:buClr>
              <a:buSzPts val="1600"/>
              <a:buFont typeface="Arial"/>
              <a:buChar char="•"/>
            </a:pPr>
            <a:r>
              <a:rPr lang="en-US" sz="1600">
                <a:solidFill>
                  <a:schemeClr val="dk1"/>
                </a:solidFill>
                <a:latin typeface="Open Sans"/>
                <a:ea typeface="Open Sans"/>
                <a:cs typeface="Open Sans"/>
                <a:sym typeface="Open Sans"/>
              </a:rPr>
              <a:t>Each complete turn of the helix is 34 Å (3.4 nm) long; thus, each turn of the helix is the 	length of a series of 10 base pairs. </a:t>
            </a:r>
            <a:endParaRPr/>
          </a:p>
          <a:p>
            <a:pPr indent="0" lvl="0" marL="0" marR="0" rtl="0" algn="l">
              <a:lnSpc>
                <a:spcPct val="90000"/>
              </a:lnSpc>
              <a:spcBef>
                <a:spcPts val="600"/>
              </a:spcBef>
              <a:spcAft>
                <a:spcPts val="0"/>
              </a:spcAft>
              <a:buClr>
                <a:schemeClr val="dk1"/>
              </a:buClr>
              <a:buSzPts val="1600"/>
              <a:buFont typeface="Arial"/>
              <a:buChar char="•"/>
            </a:pPr>
            <a:r>
              <a:rPr lang="en-US" sz="1600">
                <a:solidFill>
                  <a:schemeClr val="dk1"/>
                </a:solidFill>
                <a:latin typeface="Open Sans"/>
                <a:ea typeface="Open Sans"/>
                <a:cs typeface="Open Sans"/>
                <a:sym typeface="Open Sans"/>
              </a:rPr>
              <a:t>A larger major groove alternating with a smaller minor groove winds along the length of 	the molecule. </a:t>
            </a:r>
            <a:endParaRPr/>
          </a:p>
          <a:p>
            <a:pPr indent="0" lvl="0" marL="0" marR="0" rtl="0" algn="l">
              <a:lnSpc>
                <a:spcPct val="90000"/>
              </a:lnSpc>
              <a:spcBef>
                <a:spcPts val="600"/>
              </a:spcBef>
              <a:spcAft>
                <a:spcPts val="0"/>
              </a:spcAft>
              <a:buClr>
                <a:schemeClr val="dk1"/>
              </a:buClr>
              <a:buSzPts val="1600"/>
              <a:buFont typeface="Arial"/>
              <a:buChar char="•"/>
            </a:pPr>
            <a:r>
              <a:rPr lang="en-US" sz="1600">
                <a:solidFill>
                  <a:schemeClr val="dk1"/>
                </a:solidFill>
                <a:latin typeface="Open Sans"/>
                <a:ea typeface="Open Sans"/>
                <a:cs typeface="Open Sans"/>
                <a:sym typeface="Open Sans"/>
              </a:rPr>
              <a:t>The double helix has a diameter of 20 Å (2.0 nm). </a:t>
            </a:r>
            <a:endParaRPr/>
          </a:p>
        </p:txBody>
      </p:sp>
      <p:sp>
        <p:nvSpPr>
          <p:cNvPr id="206" name="Google Shape;206;p12"/>
          <p:cNvSpPr/>
          <p:nvPr/>
        </p:nvSpPr>
        <p:spPr>
          <a:xfrm>
            <a:off x="2743200" y="353705"/>
            <a:ext cx="6864627" cy="613704"/>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lang="en-US" sz="2800">
                <a:solidFill>
                  <a:schemeClr val="dk1"/>
                </a:solidFill>
                <a:latin typeface="Open Sans"/>
                <a:ea typeface="Open Sans"/>
                <a:cs typeface="Open Sans"/>
                <a:sym typeface="Open Sans"/>
              </a:rPr>
              <a:t>Watson and Crick’s Model of the DNA </a:t>
            </a:r>
            <a:endParaRPr sz="2800">
              <a:solidFill>
                <a:schemeClr val="dk1"/>
              </a:solidFill>
              <a:latin typeface="Open Sans"/>
              <a:ea typeface="Open Sans"/>
              <a:cs typeface="Open Sans"/>
              <a:sym typeface="Open Sans"/>
            </a:endParaRPr>
          </a:p>
        </p:txBody>
      </p:sp>
      <p:pic>
        <p:nvPicPr>
          <p:cNvPr id="207" name="Google Shape;207;p12"/>
          <p:cNvPicPr preferRelativeResize="0"/>
          <p:nvPr/>
        </p:nvPicPr>
        <p:blipFill rotWithShape="1">
          <a:blip r:embed="rId3">
            <a:alphaModFix/>
          </a:blip>
          <a:srcRect b="0" l="0" r="0" t="0"/>
          <a:stretch/>
        </p:blipFill>
        <p:spPr>
          <a:xfrm>
            <a:off x="11057206" y="5978768"/>
            <a:ext cx="1138692" cy="8748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3"/>
          <p:cNvPicPr preferRelativeResize="0"/>
          <p:nvPr/>
        </p:nvPicPr>
        <p:blipFill rotWithShape="1">
          <a:blip r:embed="rId3">
            <a:alphaModFix/>
          </a:blip>
          <a:srcRect b="0" l="0" r="0" t="0"/>
          <a:stretch/>
        </p:blipFill>
        <p:spPr>
          <a:xfrm>
            <a:off x="781881" y="371060"/>
            <a:ext cx="10082169" cy="6374295"/>
          </a:xfrm>
          <a:prstGeom prst="rect">
            <a:avLst/>
          </a:prstGeom>
          <a:noFill/>
          <a:ln>
            <a:noFill/>
          </a:ln>
        </p:spPr>
      </p:pic>
      <p:sp>
        <p:nvSpPr>
          <p:cNvPr id="213" name="Google Shape;213;p13"/>
          <p:cNvSpPr/>
          <p:nvPr/>
        </p:nvSpPr>
        <p:spPr>
          <a:xfrm>
            <a:off x="5324932" y="6259922"/>
            <a:ext cx="5343066" cy="400110"/>
          </a:xfrm>
          <a:prstGeom prst="rect">
            <a:avLst/>
          </a:prstGeom>
          <a:solidFill>
            <a:srgbClr val="3F3F3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Key features of the structure of the double helix </a:t>
            </a:r>
            <a:endParaRPr sz="2000">
              <a:solidFill>
                <a:schemeClr val="lt1"/>
              </a:solidFill>
              <a:latin typeface="Open Sans"/>
              <a:ea typeface="Open Sans"/>
              <a:cs typeface="Open Sans"/>
              <a:sym typeface="Open Sans"/>
            </a:endParaRPr>
          </a:p>
        </p:txBody>
      </p:sp>
      <p:pic>
        <p:nvPicPr>
          <p:cNvPr id="214" name="Google Shape;214;p13"/>
          <p:cNvPicPr preferRelativeResize="0"/>
          <p:nvPr/>
        </p:nvPicPr>
        <p:blipFill rotWithShape="1">
          <a:blip r:embed="rId4">
            <a:alphaModFix/>
          </a:blip>
          <a:srcRect b="0" l="0" r="0" t="0"/>
          <a:stretch/>
        </p:blipFill>
        <p:spPr>
          <a:xfrm>
            <a:off x="11043138" y="6020972"/>
            <a:ext cx="1152760" cy="8326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4"/>
          <p:cNvPicPr preferRelativeResize="0"/>
          <p:nvPr/>
        </p:nvPicPr>
        <p:blipFill rotWithShape="1">
          <a:blip r:embed="rId3">
            <a:alphaModFix/>
          </a:blip>
          <a:srcRect b="0" l="0" r="0" t="0"/>
          <a:stretch/>
        </p:blipFill>
        <p:spPr>
          <a:xfrm>
            <a:off x="2835966" y="1032979"/>
            <a:ext cx="6792458" cy="5689786"/>
          </a:xfrm>
          <a:prstGeom prst="rect">
            <a:avLst/>
          </a:prstGeom>
          <a:noFill/>
          <a:ln>
            <a:noFill/>
          </a:ln>
        </p:spPr>
      </p:pic>
      <p:sp>
        <p:nvSpPr>
          <p:cNvPr id="220" name="Google Shape;220;p14"/>
          <p:cNvSpPr txBox="1"/>
          <p:nvPr/>
        </p:nvSpPr>
        <p:spPr>
          <a:xfrm>
            <a:off x="5141843" y="331305"/>
            <a:ext cx="20056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Open Sans"/>
                <a:ea typeface="Open Sans"/>
                <a:cs typeface="Open Sans"/>
                <a:sym typeface="Open Sans"/>
              </a:rPr>
              <a:t>DNA Vs RNA</a:t>
            </a:r>
            <a:endParaRPr/>
          </a:p>
        </p:txBody>
      </p:sp>
      <p:sp>
        <p:nvSpPr>
          <p:cNvPr id="221" name="Google Shape;221;p14"/>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222" name="Google Shape;222;p14"/>
          <p:cNvPicPr preferRelativeResize="0"/>
          <p:nvPr/>
        </p:nvPicPr>
        <p:blipFill rotWithShape="1">
          <a:blip r:embed="rId4">
            <a:alphaModFix/>
          </a:blip>
          <a:srcRect b="0" l="0" r="0" t="0"/>
          <a:stretch/>
        </p:blipFill>
        <p:spPr>
          <a:xfrm>
            <a:off x="11113476" y="5978768"/>
            <a:ext cx="1082421" cy="8748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p:nvPr/>
        </p:nvSpPr>
        <p:spPr>
          <a:xfrm>
            <a:off x="4452854" y="355360"/>
            <a:ext cx="31774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Open Sans"/>
                <a:ea typeface="Open Sans"/>
                <a:cs typeface="Open Sans"/>
                <a:sym typeface="Open Sans"/>
              </a:rPr>
              <a:t>DNA  Replication </a:t>
            </a:r>
            <a:endParaRPr/>
          </a:p>
        </p:txBody>
      </p:sp>
      <p:sp>
        <p:nvSpPr>
          <p:cNvPr id="228" name="Google Shape;228;p15"/>
          <p:cNvSpPr/>
          <p:nvPr/>
        </p:nvSpPr>
        <p:spPr>
          <a:xfrm>
            <a:off x="980661" y="948690"/>
            <a:ext cx="4464010"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Open Sans"/>
              <a:ea typeface="Open Sans"/>
              <a:cs typeface="Open Sans"/>
              <a:sym typeface="Open Sans"/>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Open Sans"/>
              <a:ea typeface="Open Sans"/>
              <a:cs typeface="Open Sans"/>
              <a:sym typeface="Open Sans"/>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Open Sans"/>
              <a:ea typeface="Open Sans"/>
              <a:cs typeface="Open Sans"/>
              <a:sym typeface="Open Sans"/>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Open Sans"/>
                <a:ea typeface="Open Sans"/>
                <a:cs typeface="Open Sans"/>
                <a:sym typeface="Open Sans"/>
              </a:rPr>
              <a:t>The structure of DNA, with its complementary base pairing, allows it to function as the molecule of heredity through DNA replication. </a:t>
            </a:r>
            <a:endParaRPr/>
          </a:p>
          <a:p>
            <a:pPr indent="0" lvl="0" marL="0" marR="0" rtl="0" algn="l">
              <a:spcBef>
                <a:spcPts val="0"/>
              </a:spcBef>
              <a:spcAft>
                <a:spcPts val="0"/>
              </a:spcAft>
              <a:buNone/>
            </a:pPr>
            <a:r>
              <a:t/>
            </a:r>
            <a:endParaRPr sz="16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Open Sans"/>
                <a:ea typeface="Open Sans"/>
                <a:cs typeface="Open Sans"/>
                <a:sym typeface="Open Sans"/>
              </a:rPr>
              <a:t>Replication results in two daughter DNA molecules, each consisting</a:t>
            </a:r>
            <a:br>
              <a:rPr lang="en-US" sz="1600">
                <a:solidFill>
                  <a:schemeClr val="dk1"/>
                </a:solidFill>
                <a:latin typeface="Open Sans"/>
                <a:ea typeface="Open Sans"/>
                <a:cs typeface="Open Sans"/>
                <a:sym typeface="Open Sans"/>
              </a:rPr>
            </a:br>
            <a:r>
              <a:rPr lang="en-US" sz="1600">
                <a:solidFill>
                  <a:schemeClr val="dk1"/>
                </a:solidFill>
                <a:latin typeface="Open Sans"/>
                <a:ea typeface="Open Sans"/>
                <a:cs typeface="Open Sans"/>
                <a:sym typeface="Open Sans"/>
              </a:rPr>
              <a:t>of one old strand and one</a:t>
            </a:r>
            <a:br>
              <a:rPr lang="en-US" sz="1600">
                <a:solidFill>
                  <a:schemeClr val="dk1"/>
                </a:solidFill>
                <a:latin typeface="Open Sans"/>
                <a:ea typeface="Open Sans"/>
                <a:cs typeface="Open Sans"/>
                <a:sym typeface="Open Sans"/>
              </a:rPr>
            </a:br>
            <a:r>
              <a:rPr lang="en-US" sz="1600">
                <a:solidFill>
                  <a:schemeClr val="dk1"/>
                </a:solidFill>
                <a:latin typeface="Open Sans"/>
                <a:ea typeface="Open Sans"/>
                <a:cs typeface="Open Sans"/>
                <a:sym typeface="Open Sans"/>
              </a:rPr>
              <a:t>new strand. The parental DNA untwists as its strands separate, and the daughter DNA rewinds as it forms. </a:t>
            </a:r>
            <a:endParaRPr/>
          </a:p>
          <a:p>
            <a:pPr indent="0" lvl="0" marL="0" marR="0" rtl="0" algn="l">
              <a:spcBef>
                <a:spcPts val="0"/>
              </a:spcBef>
              <a:spcAft>
                <a:spcPts val="0"/>
              </a:spcAft>
              <a:buNone/>
            </a:pPr>
            <a:r>
              <a:t/>
            </a:r>
            <a:endParaRPr sz="16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Open Sans"/>
                <a:ea typeface="Open Sans"/>
                <a:cs typeface="Open Sans"/>
                <a:sym typeface="Open Sans"/>
              </a:rPr>
              <a:t>The two strands of parental DNA separate, and each becomes a template for the assembly of a complementary strand from a supply of free nucleotides.</a:t>
            </a:r>
            <a:endParaRPr/>
          </a:p>
          <a:p>
            <a:pPr indent="0" lvl="0" marL="0" marR="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marR="0" rtl="0" algn="l">
              <a:spcBef>
                <a:spcPts val="0"/>
              </a:spcBef>
              <a:spcAft>
                <a:spcPts val="0"/>
              </a:spcAft>
              <a:buNone/>
            </a:pPr>
            <a:r>
              <a:rPr lang="en-US" sz="1600">
                <a:solidFill>
                  <a:schemeClr val="dk1"/>
                </a:solidFill>
                <a:latin typeface="Open Sans"/>
                <a:ea typeface="Open Sans"/>
                <a:cs typeface="Open Sans"/>
                <a:sym typeface="Open Sans"/>
              </a:rPr>
              <a:t> </a:t>
            </a:r>
            <a:endParaRPr/>
          </a:p>
          <a:p>
            <a:pPr indent="0" lvl="0" marL="0" marR="0" rtl="0" algn="l">
              <a:spcBef>
                <a:spcPts val="0"/>
              </a:spcBef>
              <a:spcAft>
                <a:spcPts val="0"/>
              </a:spcAft>
              <a:buNone/>
            </a:pPr>
            <a:r>
              <a:rPr lang="en-US" sz="1600">
                <a:solidFill>
                  <a:schemeClr val="dk1"/>
                </a:solidFill>
                <a:latin typeface="Open Sans"/>
                <a:ea typeface="Open Sans"/>
                <a:cs typeface="Open Sans"/>
                <a:sym typeface="Open Sans"/>
              </a:rPr>
              <a:t> </a:t>
            </a:r>
            <a:endParaRPr/>
          </a:p>
          <a:p>
            <a:pPr indent="0" lvl="0" marL="0" marR="0" rtl="0" algn="l">
              <a:spcBef>
                <a:spcPts val="0"/>
              </a:spcBef>
              <a:spcAft>
                <a:spcPts val="0"/>
              </a:spcAft>
              <a:buNone/>
            </a:pPr>
            <a:r>
              <a:t/>
            </a:r>
            <a:endParaRPr sz="16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600">
              <a:solidFill>
                <a:schemeClr val="dk1"/>
              </a:solidFill>
              <a:latin typeface="Open Sans"/>
              <a:ea typeface="Open Sans"/>
              <a:cs typeface="Open Sans"/>
              <a:sym typeface="Open Sans"/>
            </a:endParaRPr>
          </a:p>
        </p:txBody>
      </p:sp>
      <p:pic>
        <p:nvPicPr>
          <p:cNvPr id="229" name="Google Shape;229;p15"/>
          <p:cNvPicPr preferRelativeResize="0"/>
          <p:nvPr/>
        </p:nvPicPr>
        <p:blipFill rotWithShape="1">
          <a:blip r:embed="rId3">
            <a:alphaModFix/>
          </a:blip>
          <a:srcRect b="0" l="0" r="0" t="0"/>
          <a:stretch/>
        </p:blipFill>
        <p:spPr>
          <a:xfrm>
            <a:off x="5444671" y="1378228"/>
            <a:ext cx="6569376" cy="4943061"/>
          </a:xfrm>
          <a:prstGeom prst="rect">
            <a:avLst/>
          </a:prstGeom>
          <a:noFill/>
          <a:ln>
            <a:noFill/>
          </a:ln>
        </p:spPr>
      </p:pic>
      <p:sp>
        <p:nvSpPr>
          <p:cNvPr id="230" name="Google Shape;230;p15"/>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231" name="Google Shape;231;p15"/>
          <p:cNvPicPr preferRelativeResize="0"/>
          <p:nvPr/>
        </p:nvPicPr>
        <p:blipFill rotWithShape="1">
          <a:blip r:embed="rId4">
            <a:alphaModFix/>
          </a:blip>
          <a:srcRect b="0" l="0" r="0" t="0"/>
          <a:stretch/>
        </p:blipFill>
        <p:spPr>
          <a:xfrm>
            <a:off x="11155680" y="5950634"/>
            <a:ext cx="1040218" cy="9029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p:nvPr/>
        </p:nvSpPr>
        <p:spPr>
          <a:xfrm>
            <a:off x="2213113" y="1099930"/>
            <a:ext cx="7765774" cy="63248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5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5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Open Sans"/>
                <a:ea typeface="Open Sans"/>
                <a:cs typeface="Open Sans"/>
                <a:sym typeface="Open Sans"/>
              </a:rPr>
              <a:t>The nucleotides are lined up one at a time along the template strand in accordance with the base- pairing rules: A pairs with T (and T with A), and G pairs with C (and C with G). For example, if one polynucleotide has the sequence AGTC, then the complementary polynucleotide in that DNA molecule must have the sequence TCAG.</a:t>
            </a:r>
            <a:endParaRPr/>
          </a:p>
          <a:p>
            <a:pPr indent="0" lvl="0" marL="0" marR="0" rtl="0" algn="l">
              <a:spcBef>
                <a:spcPts val="0"/>
              </a:spcBef>
              <a:spcAft>
                <a:spcPts val="0"/>
              </a:spcAft>
              <a:buNone/>
            </a:pPr>
            <a:r>
              <a:t/>
            </a:r>
            <a:endParaRPr sz="15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Open Sans"/>
                <a:ea typeface="Open Sans"/>
                <a:cs typeface="Open Sans"/>
                <a:sym typeface="Open Sans"/>
              </a:rPr>
              <a:t>The enzymes that make the covalent bonds between the nucleotides of a new DNA strand are called </a:t>
            </a:r>
            <a:r>
              <a:rPr b="1" lang="en-US" sz="1500">
                <a:solidFill>
                  <a:schemeClr val="dk1"/>
                </a:solidFill>
                <a:latin typeface="Open Sans"/>
                <a:ea typeface="Open Sans"/>
                <a:cs typeface="Open Sans"/>
                <a:sym typeface="Open Sans"/>
              </a:rPr>
              <a:t>DNA polymerases.</a:t>
            </a:r>
            <a:endParaRPr/>
          </a:p>
          <a:p>
            <a:pPr indent="0" lvl="0" marL="0" marR="0" rtl="0" algn="l">
              <a:spcBef>
                <a:spcPts val="0"/>
              </a:spcBef>
              <a:spcAft>
                <a:spcPts val="0"/>
              </a:spcAft>
              <a:buNone/>
            </a:pPr>
            <a:r>
              <a:t/>
            </a:r>
            <a:endParaRPr b="1" sz="15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Open Sans"/>
                <a:ea typeface="Open Sans"/>
                <a:cs typeface="Open Sans"/>
                <a:sym typeface="Open Sans"/>
              </a:rPr>
              <a:t>As an incoming nucleotide base-pairs with its complement on the template strand, a DNA polymerase adds it to the end of the growing daughter strand. </a:t>
            </a:r>
            <a:endParaRPr/>
          </a:p>
          <a:p>
            <a:pPr indent="0" lvl="0" marL="0" marR="0" rtl="0" algn="l">
              <a:spcBef>
                <a:spcPts val="0"/>
              </a:spcBef>
              <a:spcAft>
                <a:spcPts val="0"/>
              </a:spcAft>
              <a:buNone/>
            </a:pPr>
            <a:r>
              <a:t/>
            </a:r>
            <a:endParaRPr sz="15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Open Sans"/>
                <a:ea typeface="Open Sans"/>
                <a:cs typeface="Open Sans"/>
                <a:sym typeface="Open Sans"/>
              </a:rPr>
              <a:t>In addition to their roles in DNA replication, DNA polymerases and some of the associated proteins can repair DNA that has been damaged by toxic chemicals or high-energy radiation, such as X-rays and ultraviolet light. </a:t>
            </a:r>
            <a:endParaRPr/>
          </a:p>
          <a:p>
            <a:pPr indent="0" lvl="0" marL="0" marR="0" rtl="0" algn="l">
              <a:spcBef>
                <a:spcPts val="0"/>
              </a:spcBef>
              <a:spcAft>
                <a:spcPts val="0"/>
              </a:spcAft>
              <a:buNone/>
            </a:pPr>
            <a:r>
              <a:t/>
            </a:r>
            <a:endParaRPr sz="15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500"/>
              <a:buFont typeface="Noto Sans Symbols"/>
              <a:buChar char="❑"/>
            </a:pPr>
            <a:r>
              <a:rPr lang="en-US" sz="1500">
                <a:solidFill>
                  <a:schemeClr val="dk1"/>
                </a:solidFill>
                <a:latin typeface="Open Sans"/>
                <a:ea typeface="Open Sans"/>
                <a:cs typeface="Open Sans"/>
                <a:sym typeface="Open Sans"/>
              </a:rPr>
              <a:t>DNA replication ensures that all the body cells in a multicellular organism carry the same genetic information. It is also the means by which genetic information is passed along to offspring.</a:t>
            </a:r>
            <a:endParaRPr/>
          </a:p>
          <a:p>
            <a:pPr indent="0" lvl="0" marL="0" marR="0" rtl="0" algn="l">
              <a:spcBef>
                <a:spcPts val="0"/>
              </a:spcBef>
              <a:spcAft>
                <a:spcPts val="0"/>
              </a:spcAft>
              <a:buNone/>
            </a:pPr>
            <a:r>
              <a:t/>
            </a:r>
            <a:endParaRPr sz="1500">
              <a:solidFill>
                <a:schemeClr val="dk1"/>
              </a:solidFill>
              <a:latin typeface="Open Sans"/>
              <a:ea typeface="Open Sans"/>
              <a:cs typeface="Open Sans"/>
              <a:sym typeface="Open Sans"/>
            </a:endParaRPr>
          </a:p>
          <a:p>
            <a:pPr indent="0" lvl="0" marL="0" marR="0" rtl="0" algn="l">
              <a:spcBef>
                <a:spcPts val="0"/>
              </a:spcBef>
              <a:spcAft>
                <a:spcPts val="0"/>
              </a:spcAft>
              <a:buNone/>
            </a:pPr>
            <a:br>
              <a:rPr lang="en-US" sz="1500">
                <a:solidFill>
                  <a:schemeClr val="dk1"/>
                </a:solidFill>
                <a:latin typeface="Open Sans"/>
                <a:ea typeface="Open Sans"/>
                <a:cs typeface="Open Sans"/>
                <a:sym typeface="Open Sans"/>
              </a:rPr>
            </a:br>
            <a:endParaRPr sz="1500">
              <a:solidFill>
                <a:schemeClr val="dk1"/>
              </a:solidFill>
              <a:latin typeface="Open Sans"/>
              <a:ea typeface="Open Sans"/>
              <a:cs typeface="Open Sans"/>
              <a:sym typeface="Open Sans"/>
            </a:endParaRPr>
          </a:p>
          <a:p>
            <a:pPr indent="0" lvl="0" marL="0" marR="0" rtl="0" algn="l">
              <a:spcBef>
                <a:spcPts val="0"/>
              </a:spcBef>
              <a:spcAft>
                <a:spcPts val="0"/>
              </a:spcAft>
              <a:buNone/>
            </a:pPr>
            <a:r>
              <a:rPr lang="en-US" sz="1500">
                <a:solidFill>
                  <a:schemeClr val="dk1"/>
                </a:solidFill>
                <a:latin typeface="Open Sans"/>
                <a:ea typeface="Open Sans"/>
                <a:cs typeface="Open Sans"/>
                <a:sym typeface="Open Sans"/>
              </a:rPr>
              <a:t> </a:t>
            </a:r>
            <a:endParaRPr/>
          </a:p>
          <a:p>
            <a:pPr indent="0" lvl="0" marL="0" marR="0" rtl="0" algn="l">
              <a:spcBef>
                <a:spcPts val="0"/>
              </a:spcBef>
              <a:spcAft>
                <a:spcPts val="0"/>
              </a:spcAft>
              <a:buNone/>
            </a:pPr>
            <a:r>
              <a:rPr lang="en-US" sz="1500">
                <a:solidFill>
                  <a:schemeClr val="dk1"/>
                </a:solidFill>
                <a:latin typeface="Open Sans"/>
                <a:ea typeface="Open Sans"/>
                <a:cs typeface="Open Sans"/>
                <a:sym typeface="Open Sans"/>
              </a:rPr>
              <a:t> </a:t>
            </a:r>
            <a:endParaRPr/>
          </a:p>
          <a:p>
            <a:pPr indent="0" lvl="0" marL="0" marR="0" rtl="0" algn="l">
              <a:spcBef>
                <a:spcPts val="0"/>
              </a:spcBef>
              <a:spcAft>
                <a:spcPts val="0"/>
              </a:spcAft>
              <a:buNone/>
            </a:pPr>
            <a:r>
              <a:t/>
            </a:r>
            <a:endParaRPr sz="1500">
              <a:solidFill>
                <a:schemeClr val="dk1"/>
              </a:solidFill>
              <a:latin typeface="Open Sans"/>
              <a:ea typeface="Open Sans"/>
              <a:cs typeface="Open Sans"/>
              <a:sym typeface="Open Sans"/>
            </a:endParaRPr>
          </a:p>
        </p:txBody>
      </p:sp>
      <p:sp>
        <p:nvSpPr>
          <p:cNvPr id="237" name="Google Shape;237;p16"/>
          <p:cNvSpPr/>
          <p:nvPr/>
        </p:nvSpPr>
        <p:spPr>
          <a:xfrm>
            <a:off x="3495063" y="355360"/>
            <a:ext cx="509306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Open Sans"/>
                <a:ea typeface="Open Sans"/>
                <a:cs typeface="Open Sans"/>
                <a:sym typeface="Open Sans"/>
              </a:rPr>
              <a:t>DNA  Replication (Continue) </a:t>
            </a:r>
            <a:endParaRPr/>
          </a:p>
        </p:txBody>
      </p:sp>
      <p:sp>
        <p:nvSpPr>
          <p:cNvPr id="238" name="Google Shape;238;p16"/>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239" name="Google Shape;239;p16"/>
          <p:cNvPicPr preferRelativeResize="0"/>
          <p:nvPr/>
        </p:nvPicPr>
        <p:blipFill rotWithShape="1">
          <a:blip r:embed="rId3">
            <a:alphaModFix/>
          </a:blip>
          <a:srcRect b="0" l="0" r="0" t="0"/>
          <a:stretch/>
        </p:blipFill>
        <p:spPr>
          <a:xfrm>
            <a:off x="11155680" y="5950634"/>
            <a:ext cx="1040218" cy="902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nvSpPr>
        <p:spPr>
          <a:xfrm>
            <a:off x="3949148" y="171235"/>
            <a:ext cx="369524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Open Sans"/>
                <a:ea typeface="Open Sans"/>
                <a:cs typeface="Open Sans"/>
                <a:sym typeface="Open Sans"/>
              </a:rPr>
              <a:t>Origin of Replication</a:t>
            </a:r>
            <a:endParaRPr/>
          </a:p>
        </p:txBody>
      </p:sp>
      <p:sp>
        <p:nvSpPr>
          <p:cNvPr id="245" name="Google Shape;245;p17"/>
          <p:cNvSpPr/>
          <p:nvPr/>
        </p:nvSpPr>
        <p:spPr>
          <a:xfrm>
            <a:off x="7220446" y="1004596"/>
            <a:ext cx="4429418" cy="369332"/>
          </a:xfrm>
          <a:prstGeom prst="rect">
            <a:avLst/>
          </a:prstGeom>
          <a:solidFill>
            <a:srgbClr val="8DA9D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Multiple “bubbles” in replicating DNA </a:t>
            </a:r>
            <a:endParaRPr/>
          </a:p>
        </p:txBody>
      </p:sp>
      <p:sp>
        <p:nvSpPr>
          <p:cNvPr id="246" name="Google Shape;246;p17"/>
          <p:cNvSpPr/>
          <p:nvPr/>
        </p:nvSpPr>
        <p:spPr>
          <a:xfrm>
            <a:off x="1033670" y="1179444"/>
            <a:ext cx="5287617" cy="59093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Open Sans"/>
                <a:ea typeface="Open Sans"/>
                <a:cs typeface="Open Sans"/>
                <a:sym typeface="Open Sans"/>
              </a:rPr>
              <a:t>DNA replication begins on a double helix at specific sites, called origins of replication. Replication then proceeds in both directions, creating what are called replication “bubbles”.</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Open Sans"/>
                <a:ea typeface="Open Sans"/>
                <a:cs typeface="Open Sans"/>
                <a:sym typeface="Open Sans"/>
              </a:rPr>
              <a:t>The parental DNA strands open as daughter strands elongate on both sides of each bubble.</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Open Sans"/>
                <a:ea typeface="Open Sans"/>
                <a:cs typeface="Open Sans"/>
                <a:sym typeface="Open Sans"/>
              </a:rPr>
              <a:t>The DNA molecule of a typical eukaryotic chromosome has many origins where replication can start simultaneously, shortening the total time needed for the process. Eventually, all the bubbles merge, yielding two completed double-stranded daughter DNA molecules. </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 </a:t>
            </a:r>
            <a:br>
              <a:rPr lang="en-US" sz="1800">
                <a:solidFill>
                  <a:schemeClr val="dk1"/>
                </a:solidFill>
                <a:latin typeface="Open Sans"/>
                <a:ea typeface="Open Sans"/>
                <a:cs typeface="Open Sans"/>
                <a:sym typeface="Open Sans"/>
              </a:rPr>
            </a:b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br>
              <a:rPr lang="en-US" sz="1800">
                <a:solidFill>
                  <a:schemeClr val="dk1"/>
                </a:solidFill>
                <a:latin typeface="Open Sans"/>
                <a:ea typeface="Open Sans"/>
                <a:cs typeface="Open Sans"/>
                <a:sym typeface="Open Sans"/>
              </a:rPr>
            </a:br>
            <a:endParaRPr sz="1800">
              <a:solidFill>
                <a:schemeClr val="dk1"/>
              </a:solidFill>
              <a:latin typeface="Open Sans"/>
              <a:ea typeface="Open Sans"/>
              <a:cs typeface="Open Sans"/>
              <a:sym typeface="Open Sans"/>
            </a:endParaRPr>
          </a:p>
        </p:txBody>
      </p:sp>
      <p:sp>
        <p:nvSpPr>
          <p:cNvPr id="247" name="Google Shape;247;p17"/>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248" name="Google Shape;248;p17"/>
          <p:cNvPicPr preferRelativeResize="0"/>
          <p:nvPr/>
        </p:nvPicPr>
        <p:blipFill rotWithShape="1">
          <a:blip r:embed="rId3">
            <a:alphaModFix/>
          </a:blip>
          <a:srcRect b="0" l="0" r="0" t="0"/>
          <a:stretch/>
        </p:blipFill>
        <p:spPr>
          <a:xfrm>
            <a:off x="6672106" y="1397358"/>
            <a:ext cx="5385192" cy="4609547"/>
          </a:xfrm>
          <a:prstGeom prst="rect">
            <a:avLst/>
          </a:prstGeom>
          <a:noFill/>
          <a:ln>
            <a:noFill/>
          </a:ln>
        </p:spPr>
      </p:pic>
      <p:pic>
        <p:nvPicPr>
          <p:cNvPr id="249" name="Google Shape;249;p17"/>
          <p:cNvPicPr preferRelativeResize="0"/>
          <p:nvPr/>
        </p:nvPicPr>
        <p:blipFill rotWithShape="1">
          <a:blip r:embed="rId4">
            <a:alphaModFix/>
          </a:blip>
          <a:srcRect b="0" l="0" r="0" t="0"/>
          <a:stretch/>
        </p:blipFill>
        <p:spPr>
          <a:xfrm>
            <a:off x="11155680" y="5950634"/>
            <a:ext cx="1040218" cy="9029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5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5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5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5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5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5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500"/>
                                        <p:tgtEl>
                                          <p:spTgt spid="24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8"/>
          <p:cNvPicPr preferRelativeResize="0"/>
          <p:nvPr/>
        </p:nvPicPr>
        <p:blipFill rotWithShape="1">
          <a:blip r:embed="rId3">
            <a:alphaModFix/>
          </a:blip>
          <a:srcRect b="0" l="0" r="0" t="0"/>
          <a:stretch/>
        </p:blipFill>
        <p:spPr>
          <a:xfrm>
            <a:off x="938032" y="759655"/>
            <a:ext cx="11005439" cy="5279259"/>
          </a:xfrm>
          <a:prstGeom prst="rect">
            <a:avLst/>
          </a:prstGeom>
          <a:noFill/>
          <a:ln>
            <a:noFill/>
          </a:ln>
        </p:spPr>
      </p:pic>
      <p:pic>
        <p:nvPicPr>
          <p:cNvPr id="255" name="Google Shape;255;p18"/>
          <p:cNvPicPr preferRelativeResize="0"/>
          <p:nvPr/>
        </p:nvPicPr>
        <p:blipFill rotWithShape="1">
          <a:blip r:embed="rId4">
            <a:alphaModFix/>
          </a:blip>
          <a:srcRect b="0" l="0" r="0" t="0"/>
          <a:stretch/>
        </p:blipFill>
        <p:spPr>
          <a:xfrm>
            <a:off x="11253968" y="6038914"/>
            <a:ext cx="941930" cy="8147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descr="DNA cartoon | Dna art, Dna, Dna activities" id="260" name="Google Shape;260;p19"/>
          <p:cNvPicPr preferRelativeResize="0"/>
          <p:nvPr/>
        </p:nvPicPr>
        <p:blipFill rotWithShape="1">
          <a:blip r:embed="rId3">
            <a:alphaModFix/>
          </a:blip>
          <a:srcRect b="7069" l="0" r="-2" t="0"/>
          <a:stretch/>
        </p:blipFill>
        <p:spPr>
          <a:xfrm>
            <a:off x="6255026" y="99992"/>
            <a:ext cx="5935480" cy="6678496"/>
          </a:xfrm>
          <a:prstGeom prst="rect">
            <a:avLst/>
          </a:prstGeom>
          <a:noFill/>
          <a:ln>
            <a:noFill/>
          </a:ln>
        </p:spPr>
      </p:pic>
      <p:sp>
        <p:nvSpPr>
          <p:cNvPr id="261" name="Google Shape;261;p19"/>
          <p:cNvSpPr txBox="1"/>
          <p:nvPr/>
        </p:nvSpPr>
        <p:spPr>
          <a:xfrm>
            <a:off x="2249943" y="2231837"/>
            <a:ext cx="3050927" cy="1854405"/>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None/>
            </a:pPr>
            <a:r>
              <a:rPr b="1" lang="en-US" sz="3200">
                <a:solidFill>
                  <a:srgbClr val="595959"/>
                </a:solidFill>
                <a:latin typeface="Open Sans"/>
                <a:ea typeface="Open Sans"/>
                <a:cs typeface="Open Sans"/>
                <a:sym typeface="Open Sans"/>
              </a:rPr>
              <a:t>THANK YOU</a:t>
            </a:r>
            <a:endParaRPr/>
          </a:p>
        </p:txBody>
      </p:sp>
      <p:pic>
        <p:nvPicPr>
          <p:cNvPr id="262" name="Google Shape;262;p19"/>
          <p:cNvPicPr preferRelativeResize="0"/>
          <p:nvPr/>
        </p:nvPicPr>
        <p:blipFill rotWithShape="1">
          <a:blip r:embed="rId4">
            <a:alphaModFix/>
          </a:blip>
          <a:srcRect b="0" l="0" r="0" t="0"/>
          <a:stretch/>
        </p:blipFill>
        <p:spPr>
          <a:xfrm>
            <a:off x="11197882" y="6020972"/>
            <a:ext cx="998015" cy="8326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pic>
        <p:nvPicPr>
          <p:cNvPr descr="A close up of an object&#10;&#10;Description automatically generated" id="106" name="Google Shape;106;p2"/>
          <p:cNvPicPr preferRelativeResize="0"/>
          <p:nvPr/>
        </p:nvPicPr>
        <p:blipFill rotWithShape="1">
          <a:blip r:embed="rId3">
            <a:alphaModFix/>
          </a:blip>
          <a:srcRect b="-1" l="0" r="-1" t="12769"/>
          <a:stretch/>
        </p:blipFill>
        <p:spPr>
          <a:xfrm>
            <a:off x="20" y="10"/>
            <a:ext cx="12188932" cy="6857990"/>
          </a:xfrm>
          <a:prstGeom prst="rect">
            <a:avLst/>
          </a:prstGeom>
          <a:noFill/>
          <a:ln>
            <a:noFill/>
          </a:ln>
        </p:spPr>
      </p:pic>
      <p:sp>
        <p:nvSpPr>
          <p:cNvPr id="107" name="Google Shape;107;p2"/>
          <p:cNvSpPr/>
          <p:nvPr/>
        </p:nvSpPr>
        <p:spPr>
          <a:xfrm rot="10800000">
            <a:off x="-3" y="4530071"/>
            <a:ext cx="12191999" cy="2327926"/>
          </a:xfrm>
          <a:prstGeom prst="rect">
            <a:avLst/>
          </a:prstGeom>
          <a:gradFill>
            <a:gsLst>
              <a:gs pos="0">
                <a:srgbClr val="000000">
                  <a:alpha val="0"/>
                </a:srgbClr>
              </a:gs>
              <a:gs pos="44000">
                <a:srgbClr val="000000">
                  <a:alpha val="40000"/>
                </a:srgbClr>
              </a:gs>
              <a:gs pos="100000">
                <a:srgbClr val="000000">
                  <a:alpha val="6980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08" name="Google Shape;108;p2"/>
          <p:cNvSpPr txBox="1"/>
          <p:nvPr>
            <p:ph type="ctrTitle"/>
          </p:nvPr>
        </p:nvSpPr>
        <p:spPr>
          <a:xfrm>
            <a:off x="1524000" y="4416721"/>
            <a:ext cx="9144000" cy="115266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100"/>
              <a:buFont typeface="Open Sans"/>
              <a:buNone/>
            </a:pPr>
            <a:r>
              <a:rPr lang="en-US" sz="4100">
                <a:solidFill>
                  <a:schemeClr val="lt1"/>
                </a:solidFill>
              </a:rPr>
              <a:t>DNA: STRUCTURE &amp; REPLICATION</a:t>
            </a:r>
            <a:endParaRPr/>
          </a:p>
        </p:txBody>
      </p:sp>
      <p:pic>
        <p:nvPicPr>
          <p:cNvPr id="109" name="Google Shape;109;p2"/>
          <p:cNvPicPr preferRelativeResize="0"/>
          <p:nvPr/>
        </p:nvPicPr>
        <p:blipFill rotWithShape="1">
          <a:blip r:embed="rId4">
            <a:alphaModFix/>
          </a:blip>
          <a:srcRect b="0" l="0" r="0" t="0"/>
          <a:stretch/>
        </p:blipFill>
        <p:spPr>
          <a:xfrm>
            <a:off x="10902720" y="5877228"/>
            <a:ext cx="1293178" cy="9763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p:nvPr/>
        </p:nvSpPr>
        <p:spPr>
          <a:xfrm>
            <a:off x="1491175" y="2195351"/>
            <a:ext cx="5247250" cy="2552430"/>
          </a:xfrm>
          <a:prstGeom prst="rect">
            <a:avLst/>
          </a:prstGeom>
          <a:noFill/>
          <a:ln>
            <a:noFill/>
          </a:ln>
        </p:spPr>
        <p:txBody>
          <a:bodyPr anchorCtr="0" anchor="t" bIns="45700" lIns="91425" spcFirstLastPara="1" rIns="91425" wrap="square" tIns="45700">
            <a:spAutoFit/>
          </a:bodyPr>
          <a:lstStyle/>
          <a:p>
            <a:pPr indent="-283464" lvl="0" marL="283464" marR="0" rtl="0" algn="l">
              <a:lnSpc>
                <a:spcPct val="112000"/>
              </a:lnSpc>
              <a:spcBef>
                <a:spcPts val="0"/>
              </a:spcBef>
              <a:spcAft>
                <a:spcPts val="0"/>
              </a:spcAft>
              <a:buNone/>
            </a:pPr>
            <a:r>
              <a:rPr lang="en-US" sz="1800">
                <a:solidFill>
                  <a:schemeClr val="dk1"/>
                </a:solidFill>
                <a:latin typeface="Open Sans"/>
                <a:ea typeface="Open Sans"/>
                <a:cs typeface="Open Sans"/>
                <a:sym typeface="Open Sans"/>
              </a:rPr>
              <a:t>In the 1860s, Friedrich Miescher, a physician by profession, was the first person to isolate phosphate-rich chemicals from white blood cells or leukocytes. He named these chemicals “nuclein” (which would eventually be known as RNA and DNA) because they were isolated from the nuclei of the cells. </a:t>
            </a:r>
            <a:endParaRPr/>
          </a:p>
        </p:txBody>
      </p:sp>
      <p:pic>
        <p:nvPicPr>
          <p:cNvPr id="115" name="Google Shape;115;p3"/>
          <p:cNvPicPr preferRelativeResize="0"/>
          <p:nvPr/>
        </p:nvPicPr>
        <p:blipFill rotWithShape="1">
          <a:blip r:embed="rId3">
            <a:alphaModFix/>
          </a:blip>
          <a:srcRect b="0" l="0" r="0" t="0"/>
          <a:stretch/>
        </p:blipFill>
        <p:spPr>
          <a:xfrm>
            <a:off x="7637449" y="1284208"/>
            <a:ext cx="3314245" cy="4289583"/>
          </a:xfrm>
          <a:prstGeom prst="rect">
            <a:avLst/>
          </a:prstGeom>
          <a:noFill/>
          <a:ln>
            <a:noFill/>
          </a:ln>
        </p:spPr>
      </p:pic>
      <p:sp>
        <p:nvSpPr>
          <p:cNvPr id="116" name="Google Shape;116;p3"/>
          <p:cNvSpPr/>
          <p:nvPr/>
        </p:nvSpPr>
        <p:spPr>
          <a:xfrm>
            <a:off x="7693721" y="5617768"/>
            <a:ext cx="32351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Friedrich Miescher (1844–1895) </a:t>
            </a:r>
            <a:endParaRPr sz="1800">
              <a:solidFill>
                <a:schemeClr val="dk1"/>
              </a:solidFill>
              <a:latin typeface="Open Sans"/>
              <a:ea typeface="Open Sans"/>
              <a:cs typeface="Open Sans"/>
              <a:sym typeface="Open Sans"/>
            </a:endParaRPr>
          </a:p>
        </p:txBody>
      </p:sp>
      <p:pic>
        <p:nvPicPr>
          <p:cNvPr id="117" name="Google Shape;117;p3"/>
          <p:cNvPicPr preferRelativeResize="0"/>
          <p:nvPr/>
        </p:nvPicPr>
        <p:blipFill rotWithShape="1">
          <a:blip r:embed="rId4">
            <a:alphaModFix/>
          </a:blip>
          <a:srcRect b="0" l="0" r="0" t="0"/>
          <a:stretch/>
        </p:blipFill>
        <p:spPr>
          <a:xfrm>
            <a:off x="11183814" y="5987100"/>
            <a:ext cx="1012083" cy="866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cxnSp>
        <p:nvCxnSpPr>
          <p:cNvPr id="122" name="Google Shape;122;p4"/>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123" name="Google Shape;12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24" name="Google Shape;124;p4"/>
          <p:cNvSpPr txBox="1"/>
          <p:nvPr/>
        </p:nvSpPr>
        <p:spPr>
          <a:xfrm>
            <a:off x="700899" y="698643"/>
            <a:ext cx="5425047" cy="222553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en-US" sz="5000">
                <a:solidFill>
                  <a:schemeClr val="dk1"/>
                </a:solidFill>
                <a:latin typeface="Open Sans"/>
                <a:ea typeface="Open Sans"/>
                <a:cs typeface="Open Sans"/>
                <a:sym typeface="Open Sans"/>
              </a:rPr>
              <a:t>Deoxyribonucleic acid (DNA)</a:t>
            </a:r>
            <a:endParaRPr/>
          </a:p>
        </p:txBody>
      </p:sp>
      <p:cxnSp>
        <p:nvCxnSpPr>
          <p:cNvPr id="125" name="Google Shape;125;p4"/>
          <p:cNvCxnSpPr/>
          <p:nvPr/>
        </p:nvCxnSpPr>
        <p:spPr>
          <a:xfrm>
            <a:off x="623622" y="381934"/>
            <a:ext cx="0" cy="6476066"/>
          </a:xfrm>
          <a:prstGeom prst="straightConnector1">
            <a:avLst/>
          </a:prstGeom>
          <a:noFill/>
          <a:ln cap="sq" cmpd="sng" w="25400">
            <a:solidFill>
              <a:schemeClr val="accent2"/>
            </a:solidFill>
            <a:prstDash val="solid"/>
            <a:bevel/>
            <a:headEnd len="sm" w="sm" type="none"/>
            <a:tailEnd len="sm" w="sm" type="none"/>
          </a:ln>
        </p:spPr>
      </p:cxnSp>
      <p:sp>
        <p:nvSpPr>
          <p:cNvPr id="126" name="Google Shape;126;p4"/>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7" name="Google Shape;127;p4"/>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8" name="Google Shape;128;p4"/>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Diagram&#10;&#10;Description automatically generated" id="129" name="Google Shape;129;p4"/>
          <p:cNvPicPr preferRelativeResize="0"/>
          <p:nvPr/>
        </p:nvPicPr>
        <p:blipFill rotWithShape="1">
          <a:blip r:embed="rId3">
            <a:alphaModFix/>
          </a:blip>
          <a:srcRect b="2" l="0" r="17795" t="0"/>
          <a:stretch/>
        </p:blipFill>
        <p:spPr>
          <a:xfrm>
            <a:off x="838200" y="3003053"/>
            <a:ext cx="5243391" cy="2994972"/>
          </a:xfrm>
          <a:prstGeom prst="rect">
            <a:avLst/>
          </a:prstGeom>
          <a:noFill/>
          <a:ln>
            <a:noFill/>
          </a:ln>
        </p:spPr>
      </p:pic>
      <p:sp>
        <p:nvSpPr>
          <p:cNvPr id="130" name="Google Shape;130;p4"/>
          <p:cNvSpPr/>
          <p:nvPr/>
        </p:nvSpPr>
        <p:spPr>
          <a:xfrm>
            <a:off x="838200" y="3000055"/>
            <a:ext cx="5243390" cy="2997970"/>
          </a:xfrm>
          <a:prstGeom prst="rect">
            <a:avLst/>
          </a:prstGeom>
          <a:gradFill>
            <a:gsLst>
              <a:gs pos="0">
                <a:srgbClr val="ED7D31">
                  <a:alpha val="49803"/>
                </a:srgbClr>
              </a:gs>
              <a:gs pos="100000">
                <a:srgbClr val="FFC000">
                  <a:alpha val="2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31" name="Google Shape;131;p4"/>
          <p:cNvSpPr/>
          <p:nvPr/>
        </p:nvSpPr>
        <p:spPr>
          <a:xfrm>
            <a:off x="6623769" y="698643"/>
            <a:ext cx="4944608" cy="5763418"/>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Deoxyribonucleic acid (DNA) is the information-carrying molecule found in all living organisms. In most animal, plant and fungal cells DNA is stored in the nucleus coiled up in thread-like structures called chromosomes.</a:t>
            </a:r>
            <a:endParaRPr/>
          </a:p>
          <a:p>
            <a:pPr indent="114300" lvl="0" marL="0" marR="0" rtl="0" algn="l">
              <a:lnSpc>
                <a:spcPct val="90000"/>
              </a:lnSpc>
              <a:spcBef>
                <a:spcPts val="60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a:p>
            <a:pPr indent="-28575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For example, the nucleus of one of our skin cells contains about two meters of DNA, so a chromosome is a very large molecule compacted into a very small space.</a:t>
            </a:r>
            <a:endParaRPr/>
          </a:p>
          <a:p>
            <a:pPr indent="114300" lvl="0" marL="0" marR="0" rtl="0" algn="l">
              <a:lnSpc>
                <a:spcPct val="90000"/>
              </a:lnSpc>
              <a:spcBef>
                <a:spcPts val="60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a:p>
            <a:pPr indent="-285750" lvl="0" marL="285750" marR="0" rtl="0" algn="l">
              <a:lnSpc>
                <a:spcPct val="90000"/>
              </a:lnSpc>
              <a:spcBef>
                <a:spcPts val="60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The information DNA contains is the instructions that the cell uses to make proteins. Proteins play a big part in determining the characteristics of specialized cells and whole organisms, e.g., eye color, muscle mass, height and even ability to learn new skills all result from the activity of specific proteins.</a:t>
            </a:r>
            <a:endParaRPr/>
          </a:p>
          <a:p>
            <a:pPr indent="114300" lvl="0" marL="0" marR="0" rtl="0" algn="l">
              <a:lnSpc>
                <a:spcPct val="90000"/>
              </a:lnSpc>
              <a:spcBef>
                <a:spcPts val="60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p:txBody>
      </p:sp>
      <p:sp>
        <p:nvSpPr>
          <p:cNvPr id="132" name="Google Shape;132;p4"/>
          <p:cNvSpPr/>
          <p:nvPr/>
        </p:nvSpPr>
        <p:spPr>
          <a:xfrm>
            <a:off x="700900" y="6642556"/>
            <a:ext cx="609600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https://www.bbc.co.uk/bitesize/guides/z2qs2nb/revision/1</a:t>
            </a:r>
            <a:endParaRPr/>
          </a:p>
        </p:txBody>
      </p:sp>
      <p:pic>
        <p:nvPicPr>
          <p:cNvPr id="133" name="Google Shape;133;p4"/>
          <p:cNvPicPr preferRelativeResize="0"/>
          <p:nvPr/>
        </p:nvPicPr>
        <p:blipFill rotWithShape="1">
          <a:blip r:embed="rId4">
            <a:alphaModFix/>
          </a:blip>
          <a:srcRect b="0" l="0" r="0" t="0"/>
          <a:stretch/>
        </p:blipFill>
        <p:spPr>
          <a:xfrm>
            <a:off x="11197882" y="6159356"/>
            <a:ext cx="998015" cy="6942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 calcmode="lin" valueType="num">
                                      <p:cBhvr additive="base">
                                        <p:cTn dur="500"/>
                                        <p:tgtEl>
                                          <p:spTgt spid="13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 calcmode="lin" valueType="num">
                                      <p:cBhvr additive="base">
                                        <p:cTn dur="500"/>
                                        <p:tgtEl>
                                          <p:spTgt spid="13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 calcmode="lin" valueType="num">
                                      <p:cBhvr additive="base">
                                        <p:cTn dur="500"/>
                                        <p:tgtEl>
                                          <p:spTgt spid="13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 calcmode="lin" valueType="num">
                                      <p:cBhvr additive="base">
                                        <p:cTn dur="500"/>
                                        <p:tgtEl>
                                          <p:spTgt spid="13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 calcmode="lin" valueType="num">
                                      <p:cBhvr additive="base">
                                        <p:cTn dur="500"/>
                                        <p:tgtEl>
                                          <p:spTgt spid="13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 calcmode="lin" valueType="num">
                                      <p:cBhvr additive="base">
                                        <p:cTn dur="500"/>
                                        <p:tgtEl>
                                          <p:spTgt spid="13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p:nvPr/>
        </p:nvSpPr>
        <p:spPr>
          <a:xfrm>
            <a:off x="3742428" y="501134"/>
            <a:ext cx="50177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Open Sans"/>
                <a:ea typeface="Open Sans"/>
                <a:cs typeface="Open Sans"/>
                <a:sym typeface="Open Sans"/>
              </a:rPr>
              <a:t>DNA and RNA Structure </a:t>
            </a:r>
            <a:endParaRPr/>
          </a:p>
        </p:txBody>
      </p:sp>
      <p:sp>
        <p:nvSpPr>
          <p:cNvPr id="139" name="Google Shape;139;p5"/>
          <p:cNvSpPr/>
          <p:nvPr/>
        </p:nvSpPr>
        <p:spPr>
          <a:xfrm>
            <a:off x="1274164" y="1085909"/>
            <a:ext cx="10268261"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Open Sans"/>
                <a:ea typeface="Open Sans"/>
                <a:cs typeface="Open Sans"/>
                <a:sym typeface="Open Sans"/>
              </a:rPr>
              <a:t>Both DNA and RNA are nucleic acids, which consist of long chains (polymers) of chemical units (monomers) called </a:t>
            </a:r>
            <a:r>
              <a:rPr b="1" lang="en-US" sz="1800">
                <a:solidFill>
                  <a:schemeClr val="dk1"/>
                </a:solidFill>
                <a:latin typeface="Open Sans"/>
                <a:ea typeface="Open Sans"/>
                <a:cs typeface="Open Sans"/>
                <a:sym typeface="Open Sans"/>
              </a:rPr>
              <a:t>nucleotides-</a:t>
            </a:r>
            <a:r>
              <a:rPr lang="en-US" sz="1800">
                <a:solidFill>
                  <a:schemeClr val="dk1"/>
                </a:solidFill>
                <a:latin typeface="Open Sans"/>
                <a:ea typeface="Open Sans"/>
                <a:cs typeface="Open Sans"/>
                <a:sym typeface="Open Sans"/>
              </a:rPr>
              <a:t> the building blocks of DNA and RNA.</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Open Sans"/>
                <a:ea typeface="Open Sans"/>
                <a:cs typeface="Open Sans"/>
                <a:sym typeface="Open Sans"/>
              </a:rPr>
              <a:t>Nucleotides are joined by covalent bonds between the sugar of one nucleotide and the phosphate of the next. This results in a repeating pattern of sugar-phosphate-sugar-phosphate, which is known as a </a:t>
            </a:r>
            <a:r>
              <a:rPr b="1" lang="en-US" sz="1800">
                <a:solidFill>
                  <a:schemeClr val="dk1"/>
                </a:solidFill>
                <a:latin typeface="Open Sans"/>
                <a:ea typeface="Open Sans"/>
                <a:cs typeface="Open Sans"/>
                <a:sym typeface="Open Sans"/>
              </a:rPr>
              <a:t>sugar-phosphate backbone</a:t>
            </a:r>
            <a:r>
              <a:rPr lang="en-US" sz="1800">
                <a:solidFill>
                  <a:schemeClr val="dk1"/>
                </a:solidFill>
                <a:latin typeface="Open Sans"/>
                <a:ea typeface="Open Sans"/>
                <a:cs typeface="Open Sans"/>
                <a:sym typeface="Open Sans"/>
              </a:rPr>
              <a:t>. </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Open Sans"/>
                <a:ea typeface="Open Sans"/>
                <a:cs typeface="Open Sans"/>
                <a:sym typeface="Open Sans"/>
              </a:rPr>
              <a:t>There are four different types of nucleotide. The part of a nucleotide that can make it different from others is called the base. The nitrogenous bases are arranged like ribs that project from this backbone. </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Open Sans"/>
              <a:ea typeface="Open Sans"/>
              <a:cs typeface="Open Sans"/>
              <a:sym typeface="Open Sans"/>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Open Sans"/>
              <a:ea typeface="Open Sans"/>
              <a:cs typeface="Open Sans"/>
              <a:sym typeface="Open Sans"/>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Open Sans"/>
              <a:ea typeface="Open Sans"/>
              <a:cs typeface="Open Sans"/>
              <a:sym typeface="Open Sans"/>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Open Sans"/>
                <a:ea typeface="Open Sans"/>
                <a:cs typeface="Open Sans"/>
                <a:sym typeface="Open Sans"/>
              </a:rPr>
              <a:t>The bases can be divided into two types. </a:t>
            </a:r>
            <a:r>
              <a:rPr b="1" lang="en-US" sz="1800">
                <a:solidFill>
                  <a:schemeClr val="dk1"/>
                </a:solidFill>
                <a:latin typeface="Open Sans"/>
                <a:ea typeface="Open Sans"/>
                <a:cs typeface="Open Sans"/>
                <a:sym typeface="Open Sans"/>
              </a:rPr>
              <a:t>Thymine (T) </a:t>
            </a:r>
            <a:r>
              <a:rPr lang="en-US" sz="1800">
                <a:solidFill>
                  <a:schemeClr val="dk1"/>
                </a:solidFill>
                <a:latin typeface="Open Sans"/>
                <a:ea typeface="Open Sans"/>
                <a:cs typeface="Open Sans"/>
                <a:sym typeface="Open Sans"/>
              </a:rPr>
              <a:t>and </a:t>
            </a:r>
            <a:r>
              <a:rPr b="1" lang="en-US" sz="1800">
                <a:solidFill>
                  <a:schemeClr val="dk1"/>
                </a:solidFill>
                <a:latin typeface="Open Sans"/>
                <a:ea typeface="Open Sans"/>
                <a:cs typeface="Open Sans"/>
                <a:sym typeface="Open Sans"/>
              </a:rPr>
              <a:t>cytosine (C) </a:t>
            </a:r>
            <a:r>
              <a:rPr lang="en-US" sz="1800">
                <a:solidFill>
                  <a:schemeClr val="dk1"/>
                </a:solidFill>
                <a:latin typeface="Open Sans"/>
                <a:ea typeface="Open Sans"/>
                <a:cs typeface="Open Sans"/>
                <a:sym typeface="Open Sans"/>
              </a:rPr>
              <a:t>are single-ring structures and called </a:t>
            </a:r>
            <a:r>
              <a:rPr b="1" lang="en-US" sz="1800">
                <a:solidFill>
                  <a:schemeClr val="dk1"/>
                </a:solidFill>
                <a:latin typeface="Open Sans"/>
                <a:ea typeface="Open Sans"/>
                <a:cs typeface="Open Sans"/>
                <a:sym typeface="Open Sans"/>
              </a:rPr>
              <a:t>Purines</a:t>
            </a:r>
            <a:r>
              <a:rPr lang="en-US" sz="1800">
                <a:solidFill>
                  <a:schemeClr val="dk1"/>
                </a:solidFill>
                <a:latin typeface="Open Sans"/>
                <a:ea typeface="Open Sans"/>
                <a:cs typeface="Open Sans"/>
                <a:sym typeface="Open Sans"/>
              </a:rPr>
              <a:t>. </a:t>
            </a:r>
            <a:r>
              <a:rPr b="1" lang="en-US" sz="1800">
                <a:solidFill>
                  <a:schemeClr val="dk1"/>
                </a:solidFill>
                <a:latin typeface="Open Sans"/>
                <a:ea typeface="Open Sans"/>
                <a:cs typeface="Open Sans"/>
                <a:sym typeface="Open Sans"/>
              </a:rPr>
              <a:t>Adenine (A) </a:t>
            </a:r>
            <a:r>
              <a:rPr lang="en-US" sz="1800">
                <a:solidFill>
                  <a:schemeClr val="dk1"/>
                </a:solidFill>
                <a:latin typeface="Open Sans"/>
                <a:ea typeface="Open Sans"/>
                <a:cs typeface="Open Sans"/>
                <a:sym typeface="Open Sans"/>
              </a:rPr>
              <a:t>and </a:t>
            </a:r>
            <a:r>
              <a:rPr b="1" lang="en-US" sz="1800">
                <a:solidFill>
                  <a:schemeClr val="dk1"/>
                </a:solidFill>
                <a:latin typeface="Open Sans"/>
                <a:ea typeface="Open Sans"/>
                <a:cs typeface="Open Sans"/>
                <a:sym typeface="Open Sans"/>
              </a:rPr>
              <a:t>guanine (G) </a:t>
            </a:r>
            <a:r>
              <a:rPr lang="en-US" sz="1800">
                <a:solidFill>
                  <a:schemeClr val="dk1"/>
                </a:solidFill>
                <a:latin typeface="Open Sans"/>
                <a:ea typeface="Open Sans"/>
                <a:cs typeface="Open Sans"/>
                <a:sym typeface="Open Sans"/>
              </a:rPr>
              <a:t>are larger, double-ring structures and known as </a:t>
            </a:r>
            <a:r>
              <a:rPr b="1" lang="en-US" sz="1800">
                <a:solidFill>
                  <a:schemeClr val="dk1"/>
                </a:solidFill>
                <a:latin typeface="Open Sans"/>
                <a:ea typeface="Open Sans"/>
                <a:cs typeface="Open Sans"/>
                <a:sym typeface="Open Sans"/>
              </a:rPr>
              <a:t>Pyrimidines</a:t>
            </a:r>
            <a:r>
              <a:rPr lang="en-US" sz="1800">
                <a:solidFill>
                  <a:schemeClr val="dk1"/>
                </a:solidFill>
                <a:latin typeface="Open Sans"/>
                <a:ea typeface="Open Sans"/>
                <a:cs typeface="Open Sans"/>
                <a:sym typeface="Open Sans"/>
              </a:rPr>
              <a:t>. In stead of thymine, RNA has a similar base called</a:t>
            </a:r>
            <a:br>
              <a:rPr lang="en-US" sz="1800">
                <a:solidFill>
                  <a:schemeClr val="dk1"/>
                </a:solidFill>
                <a:latin typeface="Open Sans"/>
                <a:ea typeface="Open Sans"/>
                <a:cs typeface="Open Sans"/>
                <a:sym typeface="Open Sans"/>
              </a:rPr>
            </a:br>
            <a:r>
              <a:rPr b="1" lang="en-US" sz="1800">
                <a:solidFill>
                  <a:schemeClr val="dk1"/>
                </a:solidFill>
                <a:latin typeface="Open Sans"/>
                <a:ea typeface="Open Sans"/>
                <a:cs typeface="Open Sans"/>
                <a:sym typeface="Open Sans"/>
              </a:rPr>
              <a:t>uracil (U)</a:t>
            </a:r>
            <a:r>
              <a:rPr lang="en-US" sz="1800">
                <a:solidFill>
                  <a:schemeClr val="dk1"/>
                </a:solidFill>
                <a:latin typeface="Open Sans"/>
                <a:ea typeface="Open Sans"/>
                <a:cs typeface="Open Sans"/>
                <a:sym typeface="Open Sans"/>
              </a:rPr>
              <a:t>. </a:t>
            </a:r>
            <a:br>
              <a:rPr lang="en-US" sz="1800">
                <a:solidFill>
                  <a:schemeClr val="dk1"/>
                </a:solidFill>
                <a:latin typeface="Open Sans"/>
                <a:ea typeface="Open Sans"/>
                <a:cs typeface="Open Sans"/>
                <a:sym typeface="Open Sans"/>
              </a:rPr>
            </a:b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A picture containing box and whisker chart&#10;&#10;Description automatically generated" id="140" name="Google Shape;140;p5"/>
          <p:cNvPicPr preferRelativeResize="0"/>
          <p:nvPr/>
        </p:nvPicPr>
        <p:blipFill rotWithShape="1">
          <a:blip r:embed="rId3">
            <a:alphaModFix/>
          </a:blip>
          <a:srcRect b="0" l="0" r="0" t="0"/>
          <a:stretch/>
        </p:blipFill>
        <p:spPr>
          <a:xfrm>
            <a:off x="4816464" y="4115319"/>
            <a:ext cx="3892816" cy="1101258"/>
          </a:xfrm>
          <a:prstGeom prst="rect">
            <a:avLst/>
          </a:prstGeom>
          <a:noFill/>
          <a:ln>
            <a:noFill/>
          </a:ln>
        </p:spPr>
      </p:pic>
      <p:pic>
        <p:nvPicPr>
          <p:cNvPr id="141" name="Google Shape;141;p5"/>
          <p:cNvPicPr preferRelativeResize="0"/>
          <p:nvPr/>
        </p:nvPicPr>
        <p:blipFill rotWithShape="1">
          <a:blip r:embed="rId4">
            <a:alphaModFix/>
          </a:blip>
          <a:srcRect b="0" l="0" r="0" t="0"/>
          <a:stretch/>
        </p:blipFill>
        <p:spPr>
          <a:xfrm>
            <a:off x="11296356" y="6006904"/>
            <a:ext cx="899541" cy="8467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6"/>
          <p:cNvPicPr preferRelativeResize="0"/>
          <p:nvPr/>
        </p:nvPicPr>
        <p:blipFill rotWithShape="1">
          <a:blip r:embed="rId3">
            <a:alphaModFix/>
          </a:blip>
          <a:srcRect b="0" l="0" r="0" t="0"/>
          <a:stretch/>
        </p:blipFill>
        <p:spPr>
          <a:xfrm>
            <a:off x="1645920" y="1359941"/>
            <a:ext cx="7076049" cy="5081478"/>
          </a:xfrm>
          <a:prstGeom prst="rect">
            <a:avLst/>
          </a:prstGeom>
          <a:noFill/>
          <a:ln>
            <a:noFill/>
          </a:ln>
        </p:spPr>
      </p:pic>
      <p:sp>
        <p:nvSpPr>
          <p:cNvPr id="147" name="Google Shape;147;p6"/>
          <p:cNvSpPr/>
          <p:nvPr/>
        </p:nvSpPr>
        <p:spPr>
          <a:xfrm>
            <a:off x="4501290" y="185748"/>
            <a:ext cx="29354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Open Sans"/>
                <a:ea typeface="Open Sans"/>
                <a:cs typeface="Open Sans"/>
                <a:sym typeface="Open Sans"/>
              </a:rPr>
              <a:t>A DNA Nucleotide </a:t>
            </a:r>
            <a:endParaRPr b="1" sz="2400">
              <a:solidFill>
                <a:schemeClr val="dk1"/>
              </a:solidFill>
              <a:latin typeface="Open Sans"/>
              <a:ea typeface="Open Sans"/>
              <a:cs typeface="Open Sans"/>
              <a:sym typeface="Open Sans"/>
            </a:endParaRPr>
          </a:p>
        </p:txBody>
      </p:sp>
      <p:sp>
        <p:nvSpPr>
          <p:cNvPr id="148" name="Google Shape;148;p6"/>
          <p:cNvSpPr/>
          <p:nvPr/>
        </p:nvSpPr>
        <p:spPr>
          <a:xfrm>
            <a:off x="9481625" y="3124167"/>
            <a:ext cx="2307102" cy="2062103"/>
          </a:xfrm>
          <a:prstGeom prst="rect">
            <a:avLst/>
          </a:prstGeom>
          <a:solidFill>
            <a:srgbClr val="C4E0B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Open Sans"/>
                <a:ea typeface="Open Sans"/>
                <a:cs typeface="Open Sans"/>
                <a:sym typeface="Open Sans"/>
              </a:rPr>
              <a:t>A DNA nucleotide monomer consists of three parts: a sugar (deoxyribose), a phosphate, and a nitrogenous (nitrogen-containing) base. </a:t>
            </a:r>
            <a:endParaRPr sz="1600">
              <a:solidFill>
                <a:schemeClr val="dk1"/>
              </a:solidFill>
              <a:latin typeface="Open Sans"/>
              <a:ea typeface="Open Sans"/>
              <a:cs typeface="Open Sans"/>
              <a:sym typeface="Open Sans"/>
            </a:endParaRPr>
          </a:p>
        </p:txBody>
      </p:sp>
      <p:sp>
        <p:nvSpPr>
          <p:cNvPr id="149" name="Google Shape;149;p6"/>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150" name="Google Shape;150;p6"/>
          <p:cNvPicPr preferRelativeResize="0"/>
          <p:nvPr/>
        </p:nvPicPr>
        <p:blipFill rotWithShape="1">
          <a:blip r:embed="rId4">
            <a:alphaModFix/>
          </a:blip>
          <a:srcRect b="0" l="0" r="0" t="0"/>
          <a:stretch/>
        </p:blipFill>
        <p:spPr>
          <a:xfrm>
            <a:off x="11183814" y="5950634"/>
            <a:ext cx="1012083" cy="902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p:nvPr/>
        </p:nvSpPr>
        <p:spPr>
          <a:xfrm>
            <a:off x="3807040" y="170034"/>
            <a:ext cx="48141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Open Sans"/>
                <a:ea typeface="Open Sans"/>
                <a:cs typeface="Open Sans"/>
                <a:sym typeface="Open Sans"/>
              </a:rPr>
              <a:t>The Nitrogenous Bases of DNA </a:t>
            </a:r>
            <a:endParaRPr/>
          </a:p>
        </p:txBody>
      </p:sp>
      <p:pic>
        <p:nvPicPr>
          <p:cNvPr id="156" name="Google Shape;156;p7"/>
          <p:cNvPicPr preferRelativeResize="0"/>
          <p:nvPr/>
        </p:nvPicPr>
        <p:blipFill rotWithShape="1">
          <a:blip r:embed="rId3">
            <a:alphaModFix/>
          </a:blip>
          <a:srcRect b="0" l="0" r="0" t="0"/>
          <a:stretch/>
        </p:blipFill>
        <p:spPr>
          <a:xfrm>
            <a:off x="3180522" y="803704"/>
            <a:ext cx="5963478" cy="5457472"/>
          </a:xfrm>
          <a:prstGeom prst="rect">
            <a:avLst/>
          </a:prstGeom>
          <a:noFill/>
          <a:ln>
            <a:noFill/>
          </a:ln>
        </p:spPr>
      </p:pic>
      <p:sp>
        <p:nvSpPr>
          <p:cNvPr id="157" name="Google Shape;157;p7"/>
          <p:cNvSpPr/>
          <p:nvPr/>
        </p:nvSpPr>
        <p:spPr>
          <a:xfrm>
            <a:off x="3313043" y="6211669"/>
            <a:ext cx="6096000" cy="584775"/>
          </a:xfrm>
          <a:prstGeom prst="rect">
            <a:avLst/>
          </a:prstGeom>
          <a:solidFill>
            <a:srgbClr val="C4E0B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Open Sans"/>
                <a:ea typeface="Open Sans"/>
                <a:cs typeface="Open Sans"/>
                <a:sym typeface="Open Sans"/>
              </a:rPr>
              <a:t>Notice that adenine and guanine have double-ring structures. Thymine and cytosine have single-ring structures. </a:t>
            </a:r>
            <a:endParaRPr/>
          </a:p>
        </p:txBody>
      </p:sp>
      <p:sp>
        <p:nvSpPr>
          <p:cNvPr id="158" name="Google Shape;158;p7"/>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159" name="Google Shape;159;p7"/>
          <p:cNvPicPr preferRelativeResize="0"/>
          <p:nvPr/>
        </p:nvPicPr>
        <p:blipFill rotWithShape="1">
          <a:blip r:embed="rId4">
            <a:alphaModFix/>
          </a:blip>
          <a:srcRect b="0" l="0" r="0" t="0"/>
          <a:stretch/>
        </p:blipFill>
        <p:spPr>
          <a:xfrm>
            <a:off x="11127544" y="5978768"/>
            <a:ext cx="1068353" cy="8748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p:nvPr/>
        </p:nvSpPr>
        <p:spPr>
          <a:xfrm>
            <a:off x="4510106" y="302353"/>
            <a:ext cx="359585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Open Sans"/>
                <a:ea typeface="Open Sans"/>
                <a:cs typeface="Open Sans"/>
                <a:sym typeface="Open Sans"/>
              </a:rPr>
              <a:t>An RNA Nucleotide </a:t>
            </a:r>
            <a:endParaRPr b="1" sz="2800">
              <a:solidFill>
                <a:schemeClr val="dk1"/>
              </a:solidFill>
              <a:latin typeface="Open Sans"/>
              <a:ea typeface="Open Sans"/>
              <a:cs typeface="Open Sans"/>
              <a:sym typeface="Open Sans"/>
            </a:endParaRPr>
          </a:p>
        </p:txBody>
      </p:sp>
      <p:sp>
        <p:nvSpPr>
          <p:cNvPr id="165" name="Google Shape;165;p8"/>
          <p:cNvSpPr/>
          <p:nvPr/>
        </p:nvSpPr>
        <p:spPr>
          <a:xfrm>
            <a:off x="7726548" y="3007328"/>
            <a:ext cx="4121425"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Open Sans"/>
                <a:ea typeface="Open Sans"/>
                <a:cs typeface="Open Sans"/>
                <a:sym typeface="Open Sans"/>
              </a:rPr>
              <a:t>The RNA nucleotide differs from the DNA nucleotide in two ways: The RNA sugar is ribose rather than deoxyribose, and the base is uracil (U) instead of thymine (T). The other three kinds of RNA nucleotides have the bases A, C, and G, as in DNA. </a:t>
            </a:r>
            <a:endParaRPr/>
          </a:p>
        </p:txBody>
      </p:sp>
      <p:pic>
        <p:nvPicPr>
          <p:cNvPr id="166" name="Google Shape;166;p8"/>
          <p:cNvPicPr preferRelativeResize="0"/>
          <p:nvPr/>
        </p:nvPicPr>
        <p:blipFill rotWithShape="1">
          <a:blip r:embed="rId3">
            <a:alphaModFix/>
          </a:blip>
          <a:srcRect b="0" l="0" r="0" t="0"/>
          <a:stretch/>
        </p:blipFill>
        <p:spPr>
          <a:xfrm>
            <a:off x="1231392" y="1179477"/>
            <a:ext cx="5961887" cy="5106794"/>
          </a:xfrm>
          <a:prstGeom prst="rect">
            <a:avLst/>
          </a:prstGeom>
          <a:noFill/>
          <a:ln>
            <a:noFill/>
          </a:ln>
        </p:spPr>
      </p:pic>
      <p:sp>
        <p:nvSpPr>
          <p:cNvPr id="167" name="Google Shape;167;p8"/>
          <p:cNvSpPr/>
          <p:nvPr/>
        </p:nvSpPr>
        <p:spPr>
          <a:xfrm>
            <a:off x="742920" y="6642556"/>
            <a:ext cx="24561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Campbell Essential Biology, Pearson</a:t>
            </a:r>
            <a:endParaRPr/>
          </a:p>
        </p:txBody>
      </p:sp>
      <p:pic>
        <p:nvPicPr>
          <p:cNvPr id="168" name="Google Shape;168;p8"/>
          <p:cNvPicPr preferRelativeResize="0"/>
          <p:nvPr/>
        </p:nvPicPr>
        <p:blipFill rotWithShape="1">
          <a:blip r:embed="rId4">
            <a:alphaModFix/>
          </a:blip>
          <a:srcRect b="0" l="0" r="0" t="0"/>
          <a:stretch/>
        </p:blipFill>
        <p:spPr>
          <a:xfrm>
            <a:off x="11155680" y="5992836"/>
            <a:ext cx="1040218" cy="8607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cxnSp>
        <p:nvCxnSpPr>
          <p:cNvPr id="173" name="Google Shape;173;p9"/>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174" name="Google Shape;174;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75" name="Google Shape;175;p9"/>
          <p:cNvSpPr txBox="1"/>
          <p:nvPr/>
        </p:nvSpPr>
        <p:spPr>
          <a:xfrm>
            <a:off x="838200" y="1336390"/>
            <a:ext cx="6155988" cy="118292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3800">
                <a:solidFill>
                  <a:schemeClr val="dk1"/>
                </a:solidFill>
                <a:latin typeface="Open Sans"/>
                <a:ea typeface="Open Sans"/>
                <a:cs typeface="Open Sans"/>
                <a:sym typeface="Open Sans"/>
              </a:rPr>
              <a:t>Double Helix and Base Complementary </a:t>
            </a:r>
            <a:endParaRPr/>
          </a:p>
        </p:txBody>
      </p:sp>
      <p:cxnSp>
        <p:nvCxnSpPr>
          <p:cNvPr id="176" name="Google Shape;176;p9"/>
          <p:cNvCxnSpPr/>
          <p:nvPr/>
        </p:nvCxnSpPr>
        <p:spPr>
          <a:xfrm>
            <a:off x="0" y="806470"/>
            <a:ext cx="7903723" cy="0"/>
          </a:xfrm>
          <a:prstGeom prst="straightConnector1">
            <a:avLst/>
          </a:prstGeom>
          <a:noFill/>
          <a:ln cap="sq" cmpd="sng" w="25400">
            <a:solidFill>
              <a:schemeClr val="accent2"/>
            </a:solidFill>
            <a:prstDash val="solid"/>
            <a:bevel/>
            <a:headEnd len="sm" w="sm" type="none"/>
            <a:tailEnd len="sm" w="sm" type="none"/>
          </a:ln>
        </p:spPr>
      </p:cxnSp>
      <p:sp>
        <p:nvSpPr>
          <p:cNvPr id="177" name="Google Shape;177;p9"/>
          <p:cNvSpPr/>
          <p:nvPr/>
        </p:nvSpPr>
        <p:spPr>
          <a:xfrm>
            <a:off x="374756" y="2829330"/>
            <a:ext cx="6155988" cy="367184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Nucleotides are linked together to form strands. DNA consists of two strands of nucleotides twisted around each other to form a shape called a double helix.</a:t>
            </a:r>
            <a:endParaRPr/>
          </a:p>
          <a:p>
            <a:pPr indent="114300" lvl="0" marL="0" marR="0" rtl="0" algn="l">
              <a:lnSpc>
                <a:spcPct val="90000"/>
              </a:lnSpc>
              <a:spcBef>
                <a:spcPts val="60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a:p>
            <a:pPr indent="0" lvl="0" marL="0" marR="0" rtl="0" algn="l">
              <a:lnSpc>
                <a:spcPct val="90000"/>
              </a:lnSpc>
              <a:spcBef>
                <a:spcPts val="60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The two strands are held together by weak bonds between pairs of bases. Only certain pairs of bases have complementary shapes that let them form bonds with each other to make the double helix.</a:t>
            </a:r>
            <a:endParaRPr/>
          </a:p>
          <a:p>
            <a:pPr indent="114300" lvl="0" marL="0" marR="0" rtl="0" algn="l">
              <a:lnSpc>
                <a:spcPct val="90000"/>
              </a:lnSpc>
              <a:spcBef>
                <a:spcPts val="60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a:p>
            <a:pPr indent="0" lvl="0" marL="0" marR="0" rtl="0" algn="l">
              <a:lnSpc>
                <a:spcPct val="90000"/>
              </a:lnSpc>
              <a:spcBef>
                <a:spcPts val="60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Base A bonds with base T and base G bonds with base C. These are complementary.</a:t>
            </a:r>
            <a:endParaRPr/>
          </a:p>
          <a:p>
            <a:pPr indent="114300" lvl="0" marL="0" marR="0" rtl="0" algn="l">
              <a:lnSpc>
                <a:spcPct val="90000"/>
              </a:lnSpc>
              <a:spcBef>
                <a:spcPts val="600"/>
              </a:spcBef>
              <a:spcAft>
                <a:spcPts val="0"/>
              </a:spcAft>
              <a:buClr>
                <a:schemeClr val="dk1"/>
              </a:buClr>
              <a:buSzPts val="1800"/>
              <a:buFont typeface="Arial"/>
              <a:buNone/>
            </a:pPr>
            <a:r>
              <a:t/>
            </a:r>
            <a:endParaRPr sz="1800">
              <a:solidFill>
                <a:schemeClr val="dk1"/>
              </a:solidFill>
              <a:latin typeface="Open Sans"/>
              <a:ea typeface="Open Sans"/>
              <a:cs typeface="Open Sans"/>
              <a:sym typeface="Open Sans"/>
            </a:endParaRPr>
          </a:p>
        </p:txBody>
      </p:sp>
      <p:pic>
        <p:nvPicPr>
          <p:cNvPr descr="Chart, line chart&#10;&#10;Description automatically generated" id="178" name="Google Shape;178;p9"/>
          <p:cNvPicPr preferRelativeResize="0"/>
          <p:nvPr/>
        </p:nvPicPr>
        <p:blipFill rotWithShape="1">
          <a:blip r:embed="rId3">
            <a:alphaModFix/>
          </a:blip>
          <a:srcRect b="0" l="0" r="0" t="0"/>
          <a:stretch/>
        </p:blipFill>
        <p:spPr>
          <a:xfrm>
            <a:off x="6975024" y="1899284"/>
            <a:ext cx="4903612" cy="2093171"/>
          </a:xfrm>
          <a:prstGeom prst="rect">
            <a:avLst/>
          </a:prstGeom>
          <a:noFill/>
          <a:ln>
            <a:noFill/>
          </a:ln>
        </p:spPr>
      </p:pic>
      <p:sp>
        <p:nvSpPr>
          <p:cNvPr id="179" name="Google Shape;179;p9"/>
          <p:cNvSpPr/>
          <p:nvPr/>
        </p:nvSpPr>
        <p:spPr>
          <a:xfrm>
            <a:off x="10924552" y="1899284"/>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0" name="Google Shape;180;p9"/>
          <p:cNvSpPr/>
          <p:nvPr/>
        </p:nvSpPr>
        <p:spPr>
          <a:xfrm>
            <a:off x="11236862" y="2189928"/>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A picture containing clock, object&#10;&#10;Description automatically generated" id="181" name="Google Shape;181;p9"/>
          <p:cNvPicPr preferRelativeResize="0"/>
          <p:nvPr/>
        </p:nvPicPr>
        <p:blipFill rotWithShape="1">
          <a:blip r:embed="rId4">
            <a:alphaModFix/>
          </a:blip>
          <a:srcRect b="0" l="0" r="0" t="0"/>
          <a:stretch/>
        </p:blipFill>
        <p:spPr>
          <a:xfrm>
            <a:off x="7113510" y="4723977"/>
            <a:ext cx="4052308" cy="1402503"/>
          </a:xfrm>
          <a:prstGeom prst="rect">
            <a:avLst/>
          </a:prstGeom>
          <a:noFill/>
          <a:ln>
            <a:noFill/>
          </a:ln>
        </p:spPr>
      </p:pic>
      <p:sp>
        <p:nvSpPr>
          <p:cNvPr id="182" name="Google Shape;182;p9"/>
          <p:cNvSpPr/>
          <p:nvPr/>
        </p:nvSpPr>
        <p:spPr>
          <a:xfrm>
            <a:off x="71315" y="6642556"/>
            <a:ext cx="400600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Open Sans"/>
                <a:ea typeface="Open Sans"/>
                <a:cs typeface="Open Sans"/>
                <a:sym typeface="Open Sans"/>
              </a:rPr>
              <a:t>Courtesy: https://www.bbc.co.uk/bitesize/guides/z2qs2nb/revision/1</a:t>
            </a:r>
            <a:endParaRPr/>
          </a:p>
        </p:txBody>
      </p:sp>
      <p:pic>
        <p:nvPicPr>
          <p:cNvPr id="183" name="Google Shape;183;p9"/>
          <p:cNvPicPr preferRelativeResize="0"/>
          <p:nvPr/>
        </p:nvPicPr>
        <p:blipFill rotWithShape="1">
          <a:blip r:embed="rId5">
            <a:alphaModFix/>
          </a:blip>
          <a:srcRect b="0" l="0" r="0" t="0"/>
          <a:stretch/>
        </p:blipFill>
        <p:spPr>
          <a:xfrm>
            <a:off x="10902720" y="5877228"/>
            <a:ext cx="1293178" cy="9763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radientVTI">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2020-12-09T19:23:32Z</dcterms:created>
  <dc:creator>Firoze Haque</dc:creator>
</cp:coreProperties>
</file>