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76" r:id="rId4"/>
    <p:sldId id="277" r:id="rId5"/>
    <p:sldId id="279" r:id="rId6"/>
    <p:sldId id="274" r:id="rId7"/>
    <p:sldId id="275" r:id="rId8"/>
    <p:sldId id="265" r:id="rId9"/>
    <p:sldId id="267" r:id="rId10"/>
    <p:sldId id="268" r:id="rId11"/>
    <p:sldId id="269" r:id="rId12"/>
    <p:sldId id="280" r:id="rId13"/>
    <p:sldId id="281" r:id="rId14"/>
    <p:sldId id="282" r:id="rId15"/>
    <p:sldId id="283" r:id="rId16"/>
    <p:sldId id="272" r:id="rId17"/>
    <p:sldId id="284" r:id="rId18"/>
    <p:sldId id="285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3DB33-9209-431A-907A-2A78C34E035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68EAB-3856-4623-8917-93616B63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370B-CB10-4610-97F0-085C617E29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B2AC-6173-48C0-931D-AA154A3B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3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370B-CB10-4610-97F0-085C617E29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B2AC-6173-48C0-931D-AA154A3B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3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370B-CB10-4610-97F0-085C617E29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B2AC-6173-48C0-931D-AA154A3B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370B-CB10-4610-97F0-085C617E29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B2AC-6173-48C0-931D-AA154A3B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0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370B-CB10-4610-97F0-085C617E29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B2AC-6173-48C0-931D-AA154A3B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370B-CB10-4610-97F0-085C617E29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B2AC-6173-48C0-931D-AA154A3B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370B-CB10-4610-97F0-085C617E29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B2AC-6173-48C0-931D-AA154A3B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7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370B-CB10-4610-97F0-085C617E29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B2AC-6173-48C0-931D-AA154A3B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370B-CB10-4610-97F0-085C617E29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B2AC-6173-48C0-931D-AA154A3B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0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370B-CB10-4610-97F0-085C617E29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B2AC-6173-48C0-931D-AA154A3B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5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370B-CB10-4610-97F0-085C617E29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B2AC-6173-48C0-931D-AA154A3B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0370B-CB10-4610-97F0-085C617E29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9B2AC-6173-48C0-931D-AA154A3B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3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1938" y="1098865"/>
            <a:ext cx="67281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5400" dirty="0">
                <a:solidFill>
                  <a:schemeClr val="bg1"/>
                </a:solidFill>
              </a:rPr>
              <a:t>MEIOSIS CELL DIVISION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>
            <a:spLocks noGrp="1"/>
          </p:cNvSpPr>
          <p:nvPr>
            <p:ph type="subTitle" idx="1"/>
          </p:nvPr>
        </p:nvSpPr>
        <p:spPr>
          <a:xfrm>
            <a:off x="1537340" y="2701119"/>
            <a:ext cx="9288462" cy="1752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Course: </a:t>
            </a:r>
            <a:r>
              <a:rPr lang="en-US" altLang="en-US" sz="4400" dirty="0">
                <a:solidFill>
                  <a:schemeClr val="bg1"/>
                </a:solidFill>
              </a:rPr>
              <a:t>BIO 101: Introduction to Biology</a:t>
            </a:r>
            <a:endParaRPr lang="en-US" altLang="en-US" sz="32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Chapter: </a:t>
            </a:r>
            <a:r>
              <a:rPr lang="en-US" altLang="en-US" sz="4000" dirty="0">
                <a:solidFill>
                  <a:schemeClr val="bg1"/>
                </a:solidFill>
              </a:rPr>
              <a:t>9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pic>
        <p:nvPicPr>
          <p:cNvPr id="7" name="Picture 5" descr="BRAC University Logo Vector (.AI)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290" y="4590197"/>
            <a:ext cx="1706562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95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2823" y="603408"/>
            <a:ext cx="2470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ANAPHASE I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7522" y="1371818"/>
            <a:ext cx="94169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Homologous chromosomes segregate from each other </a:t>
            </a:r>
          </a:p>
          <a:p>
            <a:pPr algn="ctr"/>
            <a:r>
              <a:rPr lang="en-US" sz="2000" dirty="0">
                <a:latin typeface="+mj-lt"/>
              </a:rPr>
              <a:t>The sister chromatids of each chromosome remain attached</a:t>
            </a:r>
          </a:p>
        </p:txBody>
      </p:sp>
      <p:pic>
        <p:nvPicPr>
          <p:cNvPr id="9218" name="Picture 2" descr="Meiosis - Stages - Chromatids - Non-disjunction - TeachMePhysiology">
            <a:extLst>
              <a:ext uri="{FF2B5EF4-FFF2-40B4-BE49-F238E27FC236}">
                <a16:creationId xmlns:a16="http://schemas.microsoft.com/office/drawing/2014/main" id="{C6D7ADD8-6041-4991-B162-8BBB91029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564" y="1704974"/>
            <a:ext cx="4649066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43B0F6-42C1-4BF4-B3AB-A7083DB499D0}"/>
              </a:ext>
            </a:extLst>
          </p:cNvPr>
          <p:cNvSpPr txBox="1"/>
          <p:nvPr/>
        </p:nvSpPr>
        <p:spPr>
          <a:xfrm>
            <a:off x="3047998" y="281951"/>
            <a:ext cx="6096000" cy="423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en-US" b="1" dirty="0">
                <a:solidFill>
                  <a:schemeClr val="accent5"/>
                </a:solidFill>
                <a:latin typeface="+mj-lt"/>
              </a:rPr>
              <a:t>Meiosis I</a:t>
            </a:r>
            <a:r>
              <a:rPr lang="en-US" altLang="en-US" sz="16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59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7282" y="598099"/>
            <a:ext cx="25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TELOPHASE I</a:t>
            </a:r>
          </a:p>
        </p:txBody>
      </p:sp>
      <p:sp>
        <p:nvSpPr>
          <p:cNvPr id="4" name="Rectangle 3"/>
          <p:cNvSpPr/>
          <p:nvPr/>
        </p:nvSpPr>
        <p:spPr>
          <a:xfrm>
            <a:off x="732430" y="1244430"/>
            <a:ext cx="107271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The chromosomes arrive at opposite poles</a:t>
            </a:r>
          </a:p>
          <a:p>
            <a:pPr algn="ctr"/>
            <a:r>
              <a:rPr lang="en-US" sz="2000" dirty="0">
                <a:latin typeface="+mj-lt"/>
              </a:rPr>
              <a:t>The cytoplasm divides</a:t>
            </a:r>
          </a:p>
          <a:p>
            <a:pPr algn="ctr"/>
            <a:r>
              <a:rPr lang="en-US" sz="2000" dirty="0">
                <a:latin typeface="+mj-lt"/>
              </a:rPr>
              <a:t>There are now two haploid cells</a:t>
            </a:r>
          </a:p>
          <a:p>
            <a:pPr algn="ctr"/>
            <a:r>
              <a:rPr lang="en-US" sz="2000" dirty="0">
                <a:latin typeface="+mj-lt"/>
              </a:rPr>
              <a:t>This completes Meiosis I</a:t>
            </a:r>
          </a:p>
        </p:txBody>
      </p:sp>
      <p:pic>
        <p:nvPicPr>
          <p:cNvPr id="10242" name="Picture 2" descr="Meiosis - Stages - Chromatids - Non-disjunction - TeachMePhysiology">
            <a:extLst>
              <a:ext uri="{FF2B5EF4-FFF2-40B4-BE49-F238E27FC236}">
                <a16:creationId xmlns:a16="http://schemas.microsoft.com/office/drawing/2014/main" id="{4920F556-9B8E-463B-8D8A-59CA1F434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76" y="2567869"/>
            <a:ext cx="3631100" cy="418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93A9E1-8C97-4BFE-A9E3-4865535AF2DA}"/>
              </a:ext>
            </a:extLst>
          </p:cNvPr>
          <p:cNvSpPr txBox="1"/>
          <p:nvPr/>
        </p:nvSpPr>
        <p:spPr>
          <a:xfrm>
            <a:off x="3048000" y="286283"/>
            <a:ext cx="6096000" cy="423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en-US" b="1" dirty="0">
                <a:solidFill>
                  <a:schemeClr val="accent5"/>
                </a:solidFill>
                <a:latin typeface="+mj-lt"/>
              </a:rPr>
              <a:t>Meiosis I</a:t>
            </a:r>
            <a:r>
              <a:rPr lang="en-US" altLang="en-US" sz="16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356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3692" y="637182"/>
            <a:ext cx="2544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PROPHASE II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0270" y="1262487"/>
            <a:ext cx="7631448" cy="7525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buFontTx/>
              <a:buNone/>
            </a:pPr>
            <a:r>
              <a:rPr lang="en-US" altLang="en-US" sz="2000" dirty="0">
                <a:latin typeface="+mj-lt"/>
              </a:rPr>
              <a:t>A new spindle forms around the chromosome</a:t>
            </a:r>
          </a:p>
          <a:p>
            <a:pPr algn="ctr">
              <a:lnSpc>
                <a:spcPct val="110000"/>
              </a:lnSpc>
              <a:buFontTx/>
              <a:buNone/>
            </a:pPr>
            <a:r>
              <a:rPr lang="en-US" altLang="en-US" sz="2000" dirty="0">
                <a:latin typeface="+mj-lt"/>
              </a:rPr>
              <a:t>Microtubules attach to the kinetochores of the duplicated chromosomes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295E7-3D15-4D9D-A6BD-D924D199B25C}"/>
              </a:ext>
            </a:extLst>
          </p:cNvPr>
          <p:cNvSpPr txBox="1"/>
          <p:nvPr/>
        </p:nvSpPr>
        <p:spPr>
          <a:xfrm>
            <a:off x="3047998" y="281951"/>
            <a:ext cx="6096000" cy="423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en-US" b="1" dirty="0">
                <a:solidFill>
                  <a:schemeClr val="accent5"/>
                </a:solidFill>
                <a:latin typeface="+mj-lt"/>
              </a:rPr>
              <a:t>Meiosis II</a:t>
            </a:r>
            <a:r>
              <a:rPr lang="en-US" altLang="en-US" sz="1600" b="1" dirty="0">
                <a:latin typeface="+mj-lt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9A4F57-C943-4367-9351-0574199D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003" y="2015001"/>
            <a:ext cx="2305982" cy="474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9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0803" y="621219"/>
            <a:ext cx="2830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METAPHASE II</a:t>
            </a:r>
          </a:p>
        </p:txBody>
      </p:sp>
      <p:sp>
        <p:nvSpPr>
          <p:cNvPr id="3" name="Rectangle 2"/>
          <p:cNvSpPr/>
          <p:nvPr/>
        </p:nvSpPr>
        <p:spPr>
          <a:xfrm>
            <a:off x="225287" y="1183496"/>
            <a:ext cx="117414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+mj-lt"/>
              </a:rPr>
              <a:t>Chromosomes are pushed and pulled into the middle of cell</a:t>
            </a:r>
          </a:p>
          <a:p>
            <a:pPr algn="ctr"/>
            <a:r>
              <a:rPr lang="en-US" altLang="en-US" sz="2000" dirty="0">
                <a:latin typeface="+mj-lt"/>
              </a:rPr>
              <a:t>All of the duplicated chromosomes are lined up at the spindle equator, midway between the poles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5F765-1DAF-45EF-A2F7-961FFDBD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632" y="1997400"/>
            <a:ext cx="2172735" cy="4767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1EFFB3-6FEE-4BA6-A67D-6D697FA7EC87}"/>
              </a:ext>
            </a:extLst>
          </p:cNvPr>
          <p:cNvSpPr txBox="1"/>
          <p:nvPr/>
        </p:nvSpPr>
        <p:spPr>
          <a:xfrm>
            <a:off x="3047998" y="281951"/>
            <a:ext cx="6096000" cy="423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en-US" b="1" dirty="0">
                <a:solidFill>
                  <a:schemeClr val="accent5"/>
                </a:solidFill>
                <a:latin typeface="+mj-lt"/>
              </a:rPr>
              <a:t>Meiosis II</a:t>
            </a:r>
            <a:r>
              <a:rPr lang="en-US" altLang="en-US" sz="16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679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4314" y="603408"/>
            <a:ext cx="25875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ANAPHASE II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9620" y="1215075"/>
            <a:ext cx="9416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Sister chromatids separate to become independent chromosomes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7DB8B7-F4B8-4AC6-8425-0F471F9C0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69" y="1704974"/>
            <a:ext cx="2199862" cy="5119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9CCBB5-1531-40FC-8F2B-84D49054833B}"/>
              </a:ext>
            </a:extLst>
          </p:cNvPr>
          <p:cNvSpPr txBox="1"/>
          <p:nvPr/>
        </p:nvSpPr>
        <p:spPr>
          <a:xfrm>
            <a:off x="3047998" y="281951"/>
            <a:ext cx="6096000" cy="423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en-US" b="1" dirty="0">
                <a:solidFill>
                  <a:schemeClr val="accent5"/>
                </a:solidFill>
                <a:latin typeface="+mj-lt"/>
              </a:rPr>
              <a:t>Meiosis II</a:t>
            </a:r>
            <a:r>
              <a:rPr lang="en-US" altLang="en-US" sz="16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319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48770" y="573472"/>
            <a:ext cx="2694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TELOPHASE II</a:t>
            </a:r>
          </a:p>
        </p:txBody>
      </p:sp>
      <p:sp>
        <p:nvSpPr>
          <p:cNvPr id="4" name="Rectangle 3"/>
          <p:cNvSpPr/>
          <p:nvPr/>
        </p:nvSpPr>
        <p:spPr>
          <a:xfrm>
            <a:off x="732428" y="1080039"/>
            <a:ext cx="10727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The chromosomes arrive at opposite ends of the cell</a:t>
            </a:r>
          </a:p>
          <a:p>
            <a:pPr algn="ctr"/>
            <a:r>
              <a:rPr lang="en-US" sz="2000" dirty="0">
                <a:latin typeface="+mj-lt"/>
              </a:rPr>
              <a:t>A nuclear envelope forms around each set of chromosomes &amp; the cytoplasm divides</a:t>
            </a:r>
          </a:p>
          <a:p>
            <a:pPr algn="ctr"/>
            <a:r>
              <a:rPr lang="en-US" sz="2000" dirty="0">
                <a:latin typeface="+mj-lt"/>
              </a:rPr>
              <a:t>There are now four haploid cells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A6DA58-2C43-4874-A577-906F176B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769" y="2166474"/>
            <a:ext cx="2694458" cy="469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121F12-A7C3-468B-9EC8-C70E628FA00E}"/>
              </a:ext>
            </a:extLst>
          </p:cNvPr>
          <p:cNvSpPr txBox="1"/>
          <p:nvPr/>
        </p:nvSpPr>
        <p:spPr>
          <a:xfrm>
            <a:off x="3047998" y="281951"/>
            <a:ext cx="6096000" cy="423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en-US" b="1" dirty="0">
                <a:solidFill>
                  <a:schemeClr val="accent5"/>
                </a:solidFill>
                <a:latin typeface="+mj-lt"/>
              </a:rPr>
              <a:t>Meiosis II</a:t>
            </a:r>
            <a:r>
              <a:rPr lang="en-US" altLang="en-US" sz="16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6479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6321" y="576113"/>
            <a:ext cx="5759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RESULTS OF MEIOSIS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183" y="1324240"/>
            <a:ext cx="110956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Four haploid cells produced</a:t>
            </a:r>
          </a:p>
          <a:p>
            <a:pPr algn="ctr"/>
            <a:r>
              <a:rPr lang="en-US" sz="2000" dirty="0">
                <a:latin typeface="+mj-lt"/>
              </a:rPr>
              <a:t>Differ from parent and one another</a:t>
            </a:r>
          </a:p>
        </p:txBody>
      </p:sp>
      <p:pic>
        <p:nvPicPr>
          <p:cNvPr id="16386" name="Picture 2" descr="IGCSE Biology 2017: 3.30: Understand that Division of a Cell by Meiosis  Produces Four Cells, Each with Half the Number of Chromosomes, and that  this Results in the Formation of Genetically Different">
            <a:extLst>
              <a:ext uri="{FF2B5EF4-FFF2-40B4-BE49-F238E27FC236}">
                <a16:creationId xmlns:a16="http://schemas.microsoft.com/office/drawing/2014/main" id="{2E9FDF8E-677F-4397-8C7B-15CBAAAB1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178" y="2133922"/>
            <a:ext cx="8541640" cy="462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899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Mitosis vs. Meiosis: Key Differences, Chart and Venn Diagram | Technology  Networks">
            <a:extLst>
              <a:ext uri="{FF2B5EF4-FFF2-40B4-BE49-F238E27FC236}">
                <a16:creationId xmlns:a16="http://schemas.microsoft.com/office/drawing/2014/main" id="{C10045C2-2E84-473E-8C10-6EF176062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77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Mitosis vs. Meiosis: Key Differences, Chart and Venn Diagram | Technology  Networks">
            <a:extLst>
              <a:ext uri="{FF2B5EF4-FFF2-40B4-BE49-F238E27FC236}">
                <a16:creationId xmlns:a16="http://schemas.microsoft.com/office/drawing/2014/main" id="{6FB3D06A-184E-4BBB-9DEA-FCA790F0F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0"/>
            <a:ext cx="11329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637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0DCF440-F639-4BCE-B5C7-3EEBC8FE9CE6}"/>
              </a:ext>
            </a:extLst>
          </p:cNvPr>
          <p:cNvSpPr/>
          <p:nvPr/>
        </p:nvSpPr>
        <p:spPr>
          <a:xfrm>
            <a:off x="1943633" y="2774548"/>
            <a:ext cx="969245" cy="969245"/>
          </a:xfrm>
          <a:prstGeom prst="ellipse">
            <a:avLst/>
          </a:prstGeom>
          <a:solidFill>
            <a:srgbClr val="FF596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w Cen MT" panose="020B0602020104020603" pitchFamily="34" charset="0"/>
              </a:rPr>
              <a:t>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75119-1A3E-42FF-8B97-763DC5C20D0C}"/>
              </a:ext>
            </a:extLst>
          </p:cNvPr>
          <p:cNvSpPr/>
          <p:nvPr/>
        </p:nvSpPr>
        <p:spPr>
          <a:xfrm>
            <a:off x="3526734" y="2774548"/>
            <a:ext cx="969245" cy="969245"/>
          </a:xfrm>
          <a:prstGeom prst="ellipse">
            <a:avLst/>
          </a:prstGeom>
          <a:solidFill>
            <a:srgbClr val="52CBBE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w Cen MT" panose="020B0602020104020603" pitchFamily="34" charset="0"/>
              </a:rPr>
              <a:t>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3D3A56-0B42-4158-BACF-B9899292417B}"/>
              </a:ext>
            </a:extLst>
          </p:cNvPr>
          <p:cNvSpPr/>
          <p:nvPr/>
        </p:nvSpPr>
        <p:spPr>
          <a:xfrm>
            <a:off x="5107983" y="2774548"/>
            <a:ext cx="969245" cy="969245"/>
          </a:xfrm>
          <a:prstGeom prst="ellipse">
            <a:avLst/>
          </a:prstGeom>
          <a:solidFill>
            <a:srgbClr val="FEC63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w Cen MT" panose="020B0602020104020603" pitchFamily="34" charset="0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36F18A-0395-4BE7-9EBE-23D0BEC330D5}"/>
              </a:ext>
            </a:extLst>
          </p:cNvPr>
          <p:cNvSpPr/>
          <p:nvPr/>
        </p:nvSpPr>
        <p:spPr>
          <a:xfrm>
            <a:off x="6689232" y="2774548"/>
            <a:ext cx="969245" cy="969245"/>
          </a:xfrm>
          <a:prstGeom prst="ellipse">
            <a:avLst/>
          </a:prstGeom>
          <a:solidFill>
            <a:srgbClr val="5D737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w Cen MT" panose="020B0602020104020603" pitchFamily="34" charset="0"/>
              </a:rPr>
              <a:t>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122474-958F-4009-BC39-B37EE357971E}"/>
              </a:ext>
            </a:extLst>
          </p:cNvPr>
          <p:cNvSpPr/>
          <p:nvPr/>
        </p:nvSpPr>
        <p:spPr>
          <a:xfrm>
            <a:off x="8272928" y="2774548"/>
            <a:ext cx="969245" cy="969245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w Cen MT" panose="020B0602020104020603" pitchFamily="34" charset="0"/>
              </a:rPr>
              <a:t>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28F6D7-5092-43DA-9DFF-465BA1B9B0C0}"/>
              </a:ext>
            </a:extLst>
          </p:cNvPr>
          <p:cNvSpPr/>
          <p:nvPr/>
        </p:nvSpPr>
        <p:spPr>
          <a:xfrm>
            <a:off x="9856630" y="2774548"/>
            <a:ext cx="969245" cy="969245"/>
          </a:xfrm>
          <a:prstGeom prst="ellipse">
            <a:avLst/>
          </a:prstGeom>
          <a:solidFill>
            <a:srgbClr val="00A0A8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w Cen MT" panose="020B0602020104020603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7170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8" descr="MITOSIS by beautysamantha1 on ema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344" y="103514"/>
            <a:ext cx="1637416" cy="100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94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sexual and Sexual Reproduction | Interactive Worksheet by Elisa Klepper |  Wizer.me">
            <a:extLst>
              <a:ext uri="{FF2B5EF4-FFF2-40B4-BE49-F238E27FC236}">
                <a16:creationId xmlns:a16="http://schemas.microsoft.com/office/drawing/2014/main" id="{01EA3671-7FDA-4777-9185-A1004D4B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02" y="2"/>
            <a:ext cx="9201596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8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ENETICS: Mitosis, Meiosis, Chromosomes, and Karyotypes Flashcards | Quizlet">
            <a:extLst>
              <a:ext uri="{FF2B5EF4-FFF2-40B4-BE49-F238E27FC236}">
                <a16:creationId xmlns:a16="http://schemas.microsoft.com/office/drawing/2014/main" id="{1F3C765A-BF1C-4DBF-8525-6444FDAC0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26365"/>
            <a:ext cx="5725047" cy="4377283"/>
          </a:xfrm>
          <a:prstGeom prst="rect">
            <a:avLst/>
          </a:prstGeom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308ED65-26B6-4239-B0AF-FF356FF1FCDC}"/>
              </a:ext>
            </a:extLst>
          </p:cNvPr>
          <p:cNvSpPr/>
          <p:nvPr/>
        </p:nvSpPr>
        <p:spPr>
          <a:xfrm>
            <a:off x="2941066" y="555838"/>
            <a:ext cx="6309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HOMOLOGOUS CHROMOSOMES</a:t>
            </a:r>
          </a:p>
        </p:txBody>
      </p:sp>
      <p:pic>
        <p:nvPicPr>
          <p:cNvPr id="4102" name="Picture 6" descr="Homologous Chromosomes | Chromosome, Vector illustration, Organelles">
            <a:extLst>
              <a:ext uri="{FF2B5EF4-FFF2-40B4-BE49-F238E27FC236}">
                <a16:creationId xmlns:a16="http://schemas.microsoft.com/office/drawing/2014/main" id="{A6E6754C-E9CB-45BB-B7CF-EBBB223D1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5" y="1385823"/>
            <a:ext cx="5107942" cy="408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8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eiosis with Crossing Over – BIOLOGY BLOG">
            <a:extLst>
              <a:ext uri="{FF2B5EF4-FFF2-40B4-BE49-F238E27FC236}">
                <a16:creationId xmlns:a16="http://schemas.microsoft.com/office/drawing/2014/main" id="{A884A5B9-62D1-4EC0-ADEC-D2B5F1FF3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523" y="2810922"/>
            <a:ext cx="7548954" cy="404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895540-467D-4A00-B862-E77636FBB1DF}"/>
              </a:ext>
            </a:extLst>
          </p:cNvPr>
          <p:cNvSpPr/>
          <p:nvPr/>
        </p:nvSpPr>
        <p:spPr>
          <a:xfrm>
            <a:off x="4468246" y="330551"/>
            <a:ext cx="3255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CROSSING 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30D91-C259-43D8-82DC-82FF1EF1DFFC}"/>
              </a:ext>
            </a:extLst>
          </p:cNvPr>
          <p:cNvSpPr txBox="1"/>
          <p:nvPr/>
        </p:nvSpPr>
        <p:spPr>
          <a:xfrm>
            <a:off x="3048000" y="97688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+mj-lt"/>
              </a:rPr>
              <a:t>Each chromosome becomes zippered to its homologue</a:t>
            </a:r>
          </a:p>
          <a:p>
            <a:pPr algn="ctr"/>
            <a:r>
              <a:rPr lang="en-US" altLang="en-US" dirty="0">
                <a:latin typeface="+mj-lt"/>
              </a:rPr>
              <a:t>All four chromatids are closely aligned</a:t>
            </a:r>
          </a:p>
          <a:p>
            <a:pPr algn="ctr"/>
            <a:r>
              <a:rPr lang="en-US" altLang="en-US" dirty="0">
                <a:latin typeface="+mj-lt"/>
              </a:rPr>
              <a:t>Non-sister chromosomes exchange segments</a:t>
            </a:r>
          </a:p>
          <a:p>
            <a:pPr algn="ctr"/>
            <a:r>
              <a:rPr lang="en-US" altLang="en-US" dirty="0">
                <a:latin typeface="+mj-lt"/>
              </a:rPr>
              <a:t>After crossing over, each chromosome contains both maternal and parental segments</a:t>
            </a:r>
          </a:p>
          <a:p>
            <a:pPr algn="ctr"/>
            <a:endParaRPr lang="en-US" altLang="en-US" dirty="0">
              <a:latin typeface="+mj-lt"/>
            </a:endParaRPr>
          </a:p>
          <a:p>
            <a:pPr algn="ctr"/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727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xual life cycles (article) | Meiosis | Khan Academy">
            <a:extLst>
              <a:ext uri="{FF2B5EF4-FFF2-40B4-BE49-F238E27FC236}">
                <a16:creationId xmlns:a16="http://schemas.microsoft.com/office/drawing/2014/main" id="{74F721BE-7041-4226-B6EF-6E320D18A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28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EF8F7D-B243-4D38-9D47-2E4603A8AF02}"/>
              </a:ext>
            </a:extLst>
          </p:cNvPr>
          <p:cNvSpPr/>
          <p:nvPr/>
        </p:nvSpPr>
        <p:spPr>
          <a:xfrm rot="5400000">
            <a:off x="8682697" y="3105834"/>
            <a:ext cx="42886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M PHASES IN HUMAN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BE72E-0C12-46DC-BAFF-AB756BCB4DFE}"/>
              </a:ext>
            </a:extLst>
          </p:cNvPr>
          <p:cNvSpPr txBox="1"/>
          <p:nvPr/>
        </p:nvSpPr>
        <p:spPr>
          <a:xfrm>
            <a:off x="1134564" y="5516741"/>
            <a:ext cx="6096000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en-US" sz="1400" dirty="0">
                <a:latin typeface="+mj-lt"/>
              </a:rPr>
              <a:t>Gametes are sex cells (sperm, eggs) &amp; meet at fertilization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15898-70FC-4DAD-84AC-3F134E3AD9B5}"/>
              </a:ext>
            </a:extLst>
          </p:cNvPr>
          <p:cNvSpPr txBox="1"/>
          <p:nvPr/>
        </p:nvSpPr>
        <p:spPr>
          <a:xfrm>
            <a:off x="5922514" y="3275110"/>
            <a:ext cx="6142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dirty="0">
                <a:latin typeface="+mj-lt"/>
              </a:rPr>
              <a:t>Germ cells (2n) undergo meiosis to produce gametes (n)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875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979D36-6A84-4482-843D-7495591CA204}"/>
              </a:ext>
            </a:extLst>
          </p:cNvPr>
          <p:cNvSpPr/>
          <p:nvPr/>
        </p:nvSpPr>
        <p:spPr>
          <a:xfrm>
            <a:off x="8796494" y="131342"/>
            <a:ext cx="1768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MEIOSIS</a:t>
            </a:r>
          </a:p>
        </p:txBody>
      </p:sp>
      <p:pic>
        <p:nvPicPr>
          <p:cNvPr id="2056" name="Picture 8" descr="Can anyone please tell me the definition of Meiosis? | Socratic">
            <a:extLst>
              <a:ext uri="{FF2B5EF4-FFF2-40B4-BE49-F238E27FC236}">
                <a16:creationId xmlns:a16="http://schemas.microsoft.com/office/drawing/2014/main" id="{3C9284CB-E1BB-498D-B6FB-B0BA2CCE2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C776E2-0641-4B5A-A5EC-1093D65E2592}"/>
              </a:ext>
            </a:extLst>
          </p:cNvPr>
          <p:cNvSpPr txBox="1"/>
          <p:nvPr/>
        </p:nvSpPr>
        <p:spPr>
          <a:xfrm>
            <a:off x="7619997" y="777673"/>
            <a:ext cx="4121425" cy="6144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en-US" dirty="0">
                <a:latin typeface="+mj-lt"/>
              </a:rPr>
              <a:t>Two consecutive nuclear divisions</a:t>
            </a:r>
          </a:p>
          <a:p>
            <a:pPr algn="ctr">
              <a:lnSpc>
                <a:spcPct val="130000"/>
              </a:lnSpc>
            </a:pPr>
            <a:r>
              <a:rPr lang="en-US" altLang="en-US" dirty="0">
                <a:latin typeface="+mj-lt"/>
              </a:rPr>
              <a:t>Meiosis I</a:t>
            </a:r>
          </a:p>
          <a:p>
            <a:pPr algn="ctr">
              <a:lnSpc>
                <a:spcPct val="130000"/>
              </a:lnSpc>
            </a:pPr>
            <a:r>
              <a:rPr lang="en-US" altLang="en-US" dirty="0">
                <a:latin typeface="+mj-lt"/>
              </a:rPr>
              <a:t>Meiosis II</a:t>
            </a:r>
          </a:p>
          <a:p>
            <a:pPr algn="ctr">
              <a:lnSpc>
                <a:spcPct val="130000"/>
              </a:lnSpc>
            </a:pPr>
            <a:r>
              <a:rPr lang="en-US" altLang="en-US" dirty="0">
                <a:latin typeface="+mj-lt"/>
              </a:rPr>
              <a:t>DNA is NOT duplicated between divisions</a:t>
            </a:r>
          </a:p>
          <a:p>
            <a:pPr algn="ctr">
              <a:lnSpc>
                <a:spcPct val="130000"/>
              </a:lnSpc>
            </a:pPr>
            <a:r>
              <a:rPr lang="en-US" altLang="en-US" dirty="0">
                <a:latin typeface="+mj-lt"/>
              </a:rPr>
              <a:t>Four haploid nuclei are formed</a:t>
            </a:r>
          </a:p>
          <a:p>
            <a:pPr algn="ctr">
              <a:lnSpc>
                <a:spcPct val="130000"/>
              </a:lnSpc>
            </a:pPr>
            <a:endParaRPr lang="en-US" altLang="en-US" dirty="0">
              <a:latin typeface="+mj-lt"/>
            </a:endParaRPr>
          </a:p>
          <a:p>
            <a:pPr algn="ctr">
              <a:lnSpc>
                <a:spcPct val="130000"/>
              </a:lnSpc>
            </a:pPr>
            <a:r>
              <a:rPr lang="en-US" altLang="en-US" b="1" dirty="0">
                <a:solidFill>
                  <a:schemeClr val="accent5"/>
                </a:solidFill>
                <a:latin typeface="+mj-lt"/>
              </a:rPr>
              <a:t>Meiosis I</a:t>
            </a:r>
            <a:r>
              <a:rPr lang="en-US" altLang="en-US" sz="1600" b="1" dirty="0">
                <a:latin typeface="+mj-lt"/>
              </a:rPr>
              <a:t> </a:t>
            </a:r>
          </a:p>
          <a:p>
            <a:pPr algn="ctr">
              <a:lnSpc>
                <a:spcPct val="130000"/>
              </a:lnSpc>
            </a:pPr>
            <a:r>
              <a:rPr lang="en-US" altLang="en-US" sz="1600" dirty="0">
                <a:latin typeface="+mj-lt"/>
              </a:rPr>
              <a:t>Prophase I</a:t>
            </a:r>
          </a:p>
          <a:p>
            <a:pPr algn="ctr">
              <a:lnSpc>
                <a:spcPct val="130000"/>
              </a:lnSpc>
            </a:pPr>
            <a:r>
              <a:rPr lang="en-US" altLang="en-US" sz="1600" dirty="0">
                <a:latin typeface="+mj-lt"/>
              </a:rPr>
              <a:t>Metaphase I</a:t>
            </a:r>
          </a:p>
          <a:p>
            <a:pPr algn="ctr">
              <a:lnSpc>
                <a:spcPct val="130000"/>
              </a:lnSpc>
            </a:pPr>
            <a:r>
              <a:rPr lang="en-US" altLang="en-US" sz="1600" dirty="0">
                <a:latin typeface="+mj-lt"/>
              </a:rPr>
              <a:t>Anaphase I</a:t>
            </a:r>
          </a:p>
          <a:p>
            <a:pPr algn="ctr">
              <a:lnSpc>
                <a:spcPct val="130000"/>
              </a:lnSpc>
            </a:pPr>
            <a:r>
              <a:rPr lang="en-US" altLang="en-US" sz="1600" dirty="0">
                <a:latin typeface="+mj-lt"/>
              </a:rPr>
              <a:t>Telophase I</a:t>
            </a:r>
          </a:p>
          <a:p>
            <a:pPr algn="ctr">
              <a:lnSpc>
                <a:spcPct val="130000"/>
              </a:lnSpc>
            </a:pPr>
            <a:endParaRPr lang="en-US" altLang="en-US" sz="1600" dirty="0">
              <a:latin typeface="+mj-lt"/>
            </a:endParaRPr>
          </a:p>
          <a:p>
            <a:pPr algn="ctr">
              <a:lnSpc>
                <a:spcPct val="130000"/>
              </a:lnSpc>
            </a:pPr>
            <a:r>
              <a:rPr lang="en-US" altLang="en-US" b="1" dirty="0">
                <a:solidFill>
                  <a:schemeClr val="accent5"/>
                </a:solidFill>
                <a:latin typeface="+mj-lt"/>
              </a:rPr>
              <a:t>Meiosis II</a:t>
            </a:r>
          </a:p>
          <a:p>
            <a:pPr algn="ctr">
              <a:lnSpc>
                <a:spcPct val="130000"/>
              </a:lnSpc>
            </a:pPr>
            <a:r>
              <a:rPr lang="en-US" altLang="en-US" sz="1600" dirty="0">
                <a:latin typeface="+mj-lt"/>
              </a:rPr>
              <a:t>Prophase II</a:t>
            </a:r>
          </a:p>
          <a:p>
            <a:pPr algn="ctr">
              <a:lnSpc>
                <a:spcPct val="130000"/>
              </a:lnSpc>
            </a:pPr>
            <a:r>
              <a:rPr lang="en-US" altLang="en-US" sz="1600" dirty="0">
                <a:latin typeface="+mj-lt"/>
              </a:rPr>
              <a:t>Metaphase II</a:t>
            </a:r>
          </a:p>
          <a:p>
            <a:pPr algn="ctr">
              <a:lnSpc>
                <a:spcPct val="130000"/>
              </a:lnSpc>
            </a:pPr>
            <a:r>
              <a:rPr lang="en-US" altLang="en-US" sz="1600" dirty="0">
                <a:latin typeface="+mj-lt"/>
              </a:rPr>
              <a:t>Anaphase II</a:t>
            </a:r>
          </a:p>
          <a:p>
            <a:pPr algn="ctr">
              <a:lnSpc>
                <a:spcPct val="130000"/>
              </a:lnSpc>
            </a:pPr>
            <a:r>
              <a:rPr lang="en-US" altLang="en-US" sz="1600" dirty="0">
                <a:latin typeface="+mj-lt"/>
              </a:rPr>
              <a:t>Telophase II</a:t>
            </a:r>
          </a:p>
          <a:p>
            <a:pPr algn="ctr">
              <a:lnSpc>
                <a:spcPct val="130000"/>
              </a:lnSpc>
            </a:pP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845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2813" y="569091"/>
            <a:ext cx="2427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PROPHASE I</a:t>
            </a:r>
          </a:p>
        </p:txBody>
      </p:sp>
      <p:sp>
        <p:nvSpPr>
          <p:cNvPr id="3" name="Rectangle 2"/>
          <p:cNvSpPr/>
          <p:nvPr/>
        </p:nvSpPr>
        <p:spPr>
          <a:xfrm>
            <a:off x="1945247" y="1215422"/>
            <a:ext cx="8301503" cy="1091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buFontTx/>
              <a:buNone/>
            </a:pPr>
            <a:r>
              <a:rPr lang="en-US" altLang="en-US" sz="2000" dirty="0">
                <a:latin typeface="+mj-lt"/>
              </a:rPr>
              <a:t>Each duplicated, condensed chromosome pairs with its homologue</a:t>
            </a:r>
          </a:p>
          <a:p>
            <a:pPr algn="ctr">
              <a:lnSpc>
                <a:spcPct val="110000"/>
              </a:lnSpc>
              <a:buFontTx/>
              <a:buNone/>
            </a:pPr>
            <a:r>
              <a:rPr lang="en-US" altLang="en-US" sz="2000" dirty="0">
                <a:latin typeface="+mj-lt"/>
              </a:rPr>
              <a:t>Homologues swap segments</a:t>
            </a:r>
          </a:p>
          <a:p>
            <a:pPr algn="ctr">
              <a:lnSpc>
                <a:spcPct val="110000"/>
              </a:lnSpc>
              <a:buFontTx/>
              <a:buNone/>
            </a:pPr>
            <a:r>
              <a:rPr lang="en-US" altLang="en-US" sz="2000" dirty="0">
                <a:latin typeface="+mj-lt"/>
              </a:rPr>
              <a:t>Each chromosome becomes attached to microtubules of newly forming spindle</a:t>
            </a:r>
          </a:p>
        </p:txBody>
      </p:sp>
      <p:pic>
        <p:nvPicPr>
          <p:cNvPr id="7172" name="Picture 4" descr="Prophase in mitosis and meiosis (Prophase 1 and 2)">
            <a:extLst>
              <a:ext uri="{FF2B5EF4-FFF2-40B4-BE49-F238E27FC236}">
                <a16:creationId xmlns:a16="http://schemas.microsoft.com/office/drawing/2014/main" id="{114997A1-8CE9-46BF-8FF1-A0CC5D96F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8" y="2457450"/>
            <a:ext cx="48768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D5C044-D8AB-4342-ABFD-C2D70C121457}"/>
              </a:ext>
            </a:extLst>
          </p:cNvPr>
          <p:cNvSpPr txBox="1"/>
          <p:nvPr/>
        </p:nvSpPr>
        <p:spPr>
          <a:xfrm>
            <a:off x="3047998" y="281951"/>
            <a:ext cx="6096000" cy="423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en-US" b="1" dirty="0">
                <a:solidFill>
                  <a:schemeClr val="accent5"/>
                </a:solidFill>
                <a:latin typeface="+mj-lt"/>
              </a:rPr>
              <a:t>Meiosis I</a:t>
            </a:r>
            <a:r>
              <a:rPr lang="en-US" altLang="en-US" sz="16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195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9312" y="618820"/>
            <a:ext cx="27133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METAPHASE I</a:t>
            </a:r>
          </a:p>
        </p:txBody>
      </p:sp>
      <p:sp>
        <p:nvSpPr>
          <p:cNvPr id="3" name="Rectangle 2"/>
          <p:cNvSpPr/>
          <p:nvPr/>
        </p:nvSpPr>
        <p:spPr>
          <a:xfrm>
            <a:off x="291548" y="1333555"/>
            <a:ext cx="117414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+mj-lt"/>
              </a:rPr>
              <a:t>Chromosomes are pushed and pulled into the middle of cell</a:t>
            </a:r>
          </a:p>
          <a:p>
            <a:pPr algn="ctr"/>
            <a:r>
              <a:rPr lang="en-US" altLang="en-US" sz="2000" dirty="0">
                <a:latin typeface="+mj-lt"/>
              </a:rPr>
              <a:t>Sister chromatids of one homologue orient toward one pole, and those of other homologue toward opposite pole </a:t>
            </a:r>
          </a:p>
          <a:p>
            <a:pPr algn="ctr"/>
            <a:r>
              <a:rPr lang="en-US" altLang="en-US" sz="2000" dirty="0">
                <a:latin typeface="+mj-lt"/>
              </a:rPr>
              <a:t>The spindle is now fully formed</a:t>
            </a:r>
          </a:p>
        </p:txBody>
      </p:sp>
      <p:pic>
        <p:nvPicPr>
          <p:cNvPr id="8194" name="Picture 2" descr="Metaphase in Mitosis and Meiosis (Metaphase 1 and 2)">
            <a:extLst>
              <a:ext uri="{FF2B5EF4-FFF2-40B4-BE49-F238E27FC236}">
                <a16:creationId xmlns:a16="http://schemas.microsoft.com/office/drawing/2014/main" id="{E581869D-58D4-42AD-83B2-ADE65D77E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186" y="2486025"/>
            <a:ext cx="424815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8C348C-6BB4-4E93-B50B-940015BD82D2}"/>
              </a:ext>
            </a:extLst>
          </p:cNvPr>
          <p:cNvSpPr txBox="1"/>
          <p:nvPr/>
        </p:nvSpPr>
        <p:spPr>
          <a:xfrm>
            <a:off x="3047998" y="281951"/>
            <a:ext cx="6096000" cy="423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en-US" b="1" dirty="0">
                <a:solidFill>
                  <a:schemeClr val="accent5"/>
                </a:solidFill>
                <a:latin typeface="+mj-lt"/>
              </a:rPr>
              <a:t>Meiosis I</a:t>
            </a:r>
            <a:r>
              <a:rPr lang="en-US" altLang="en-US" sz="16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568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335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H M Mubassir</dc:creator>
  <cp:lastModifiedBy>User</cp:lastModifiedBy>
  <cp:revision>131</cp:revision>
  <dcterms:created xsi:type="dcterms:W3CDTF">2020-08-27T14:09:17Z</dcterms:created>
  <dcterms:modified xsi:type="dcterms:W3CDTF">2020-09-01T14:40:01Z</dcterms:modified>
</cp:coreProperties>
</file>