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FJjXXXCeRhQlOWVHtLDR+myoP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9757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4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19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507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1648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28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374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8312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016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8201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0089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07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01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670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58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3917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380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72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7668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746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6284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799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6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122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05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48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142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268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14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9c0b4ea9b_0_5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19c0b4ea9b_0_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19c0b4ea9b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c0b4ea9b_0_8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g119c0b4ea9b_0_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9c0b4ea9b_0_9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g119c0b4ea9b_0_9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119c0b4ea9b_0_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c0b4ea9b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9c0b4ea9b_0_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19c0b4ea9b_0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19c0b4ea9b_0_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g119c0b4ea9b_0_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119c0b4ea9b_0_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9c0b4ea9b_0_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g119c0b4ea9b_0_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9c0b4ea9b_0_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19c0b4ea9b_0_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19c0b4ea9b_0_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19c0b4ea9b_0_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19c0b4ea9b_0_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119c0b4ea9b_0_6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19c0b4ea9b_0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9c0b4ea9b_0_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19c0b4ea9b_0_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9c0b4ea9b_0_7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119c0b4ea9b_0_7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119c0b4ea9b_0_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9c0b4ea9b_0_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4" name="Google Shape;44;g119c0b4ea9b_0_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9c0b4ea9b_0_8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9c0b4ea9b_0_8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8" name="Google Shape;48;g119c0b4ea9b_0_8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g119c0b4ea9b_0_8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19c0b4ea9b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c0b4ea9b_0_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19c0b4ea9b_0_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119c0b4ea9b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adkhanbmj@yahoo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0" y="1979732"/>
            <a:ext cx="6837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err="1">
                <a:solidFill>
                  <a:srgbClr val="C0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Dr.</a:t>
            </a:r>
            <a:r>
              <a:rPr lang="en-GB" sz="4000" dirty="0">
                <a:solidFill>
                  <a:srgbClr val="C0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GB" sz="4000" dirty="0" err="1">
                <a:solidFill>
                  <a:srgbClr val="C0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Md</a:t>
            </a:r>
            <a:r>
              <a:rPr lang="en-GB" sz="4000" dirty="0">
                <a:solidFill>
                  <a:srgbClr val="C0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 Asaduzzaman </a:t>
            </a:r>
            <a:r>
              <a:rPr lang="en-GB" sz="4000" dirty="0" smtClean="0">
                <a:solidFill>
                  <a:srgbClr val="C0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Khan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asadkhanbmj@yahoo.com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/>
          </a:p>
          <a:p>
            <a:pPr algn="ctr"/>
            <a:r>
              <a:rPr lang="en-GB" sz="40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/>
            </a:r>
            <a:br>
              <a:rPr lang="en-GB" sz="40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</a:br>
            <a:r>
              <a:rPr lang="en-GB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Brac</a:t>
            </a:r>
            <a:r>
              <a:rPr lang="en-GB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University, 2023]</a:t>
            </a:r>
            <a:endParaRPr lang="en-GB" sz="4000" dirty="0" smtClean="0">
              <a:solidFill>
                <a:schemeClr val="tx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</a:t>
            </a:r>
            <a:r>
              <a:rPr lang="en-GB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Biology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 101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Section 2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0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838200" y="24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Carbohydrates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484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 carbohydrate is a biomolecule consisting of carbon (C), hydrogen (H) and oxygen (O) atoms.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206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Carbohydrates perform numerous roles in living organisms.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206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They can storage energy(e.g. starch and glycogen), act as structural components (e.g. cellulose in plants) and even form the backbone of the genetic molecule known as RNA.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079" y="2055018"/>
            <a:ext cx="4121140" cy="274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7550" y="0"/>
            <a:ext cx="11016900" cy="6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4624925" y="6354247"/>
            <a:ext cx="35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Classification of carbohydrates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190501" y="346078"/>
            <a:ext cx="10515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Glycosidic Bond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571500" y="1022675"/>
            <a:ext cx="5448300" cy="5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206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A glycosidic bond is a covalent bond formed between a carbohydrate molecule and another molecule.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In this reaction, the hydroxyl group (OH) of the carbohydrate combines with the hydrogen of another organic molecule, releasing a molecule of water and forming a covalent bond</a:t>
            </a:r>
            <a:r>
              <a:rPr lang="en-US"/>
              <a:t>.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895351"/>
            <a:ext cx="478155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6096000" y="5998258"/>
            <a:ext cx="59054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Sucrose is formed when a monomer of glucose and a monomer of fructose are joined in a dehydration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Lipids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Lipids are molecules that contain hydrocarbons and make up the basic building blocks of biological membranes. They have various function in living cells.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Lipids are not soluble in water as they are non-polar, but are soluble in non-polar solvents such as chloroform.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Examples of lipids include fats, oils, waxes, certain vitamins (such as A, D, E and K), hormones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functions of lipids include storing energy, signaling, and acting as structural components of cell membranes.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190501" y="346078"/>
            <a:ext cx="10515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Ester Bond</a:t>
            </a: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895351" y="1101726"/>
            <a:ext cx="5181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206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Glycerol is a small organic molecule with three hydroxyl (OH) groups, while a fatty acid consists of a long hydrocarbon chain attached to a carboxyl group.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206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The basic unit of lipids are triglycerides . A triglyceride is formed when 1 glycerol molecule links with 3 fatty acid molecules by means of ester bond (covalent bond).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6076951" y="5583815"/>
            <a:ext cx="59054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The glycerol molecule (having three OH− groups) links with three fatty acids via an ester bond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6" y="1171578"/>
            <a:ext cx="5714712" cy="428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3 Major Types of Lipids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923925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 b="1">
                <a:solidFill>
                  <a:srgbClr val="002060"/>
                </a:solidFill>
              </a:rPr>
              <a:t>Glycolipids </a:t>
            </a:r>
            <a:r>
              <a:rPr lang="en-US">
                <a:solidFill>
                  <a:srgbClr val="002060"/>
                </a:solidFill>
              </a:rPr>
              <a:t>are a class of lipids containing carbohydrate residues. Their role is to maintain the stability of the cell membrane and to facilitate cellular recognition.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A </a:t>
            </a:r>
            <a:r>
              <a:rPr lang="en-US" b="1">
                <a:solidFill>
                  <a:srgbClr val="002060"/>
                </a:solidFill>
              </a:rPr>
              <a:t>phospholipid</a:t>
            </a:r>
            <a:r>
              <a:rPr lang="en-US">
                <a:solidFill>
                  <a:srgbClr val="002060"/>
                </a:solidFill>
              </a:rPr>
              <a:t> is a type of lipid molecule that is the main component of the cell membrane.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 b="1">
                <a:solidFill>
                  <a:srgbClr val="002060"/>
                </a:solidFill>
              </a:rPr>
              <a:t>Sterols</a:t>
            </a:r>
            <a:r>
              <a:rPr lang="en-US">
                <a:solidFill>
                  <a:srgbClr val="002060"/>
                </a:solidFill>
              </a:rPr>
              <a:t> are unique among lipids in that they have a multiple-ring structure. They contain a planar (flat) steroid ring, for example- cholesterol.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5" y="3459162"/>
            <a:ext cx="3786188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6353" y="352425"/>
            <a:ext cx="3295244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7200900" y="1130856"/>
            <a:ext cx="1657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Glycolipid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7010400" y="5800725"/>
            <a:ext cx="2038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Phospholipid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2514600" y="5800725"/>
            <a:ext cx="1657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Sterol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33" y="1895780"/>
            <a:ext cx="6371768" cy="42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2915" y="2813017"/>
            <a:ext cx="5071994" cy="333060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2476500" y="482055"/>
            <a:ext cx="743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Saturated and Unsaturated Fats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Proteins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54578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Proteins are large biomolecules and macromolecules that comprise one or more long chains of </a:t>
            </a:r>
            <a:r>
              <a:rPr lang="en-US" sz="2400" b="1">
                <a:solidFill>
                  <a:srgbClr val="002060"/>
                </a:solidFill>
              </a:rPr>
              <a:t>amino acid residues</a:t>
            </a:r>
            <a:r>
              <a:rPr lang="en-US" sz="2400">
                <a:solidFill>
                  <a:srgbClr val="002060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Proteins within a cell have many functions, including building cellular structures and serving as enzyme catalysts for cellular chemical reactions that give cells their specific characteristics.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They help in metabolism by providing structural support and by acting as enzymes, carriers and hormones.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137" y="1814512"/>
            <a:ext cx="48482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3679" y="1225385"/>
            <a:ext cx="5706796" cy="44072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6943725" y="5944234"/>
            <a:ext cx="3333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Formation of a peptide bond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71525" y="800100"/>
            <a:ext cx="350520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Within a protein, multiple amino acids are linked together by peptide bonds, thereby forming a long chain.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peptide bond is a chemical bond formed between two molecules when the carboxyl group of one molecule reacts with the amino group of the other molecule, releasing a molecule of water (H2O).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455879" y="148590"/>
            <a:ext cx="10515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Peptide Bond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FA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524000" y="7239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6600" b="1">
                <a:solidFill>
                  <a:schemeClr val="lt1"/>
                </a:solidFill>
              </a:rPr>
              <a:t>Biomolecules of Life</a:t>
            </a:r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1550988" y="2362200"/>
            <a:ext cx="9288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Course: </a:t>
            </a:r>
            <a:r>
              <a:rPr lang="en-US" sz="4400">
                <a:solidFill>
                  <a:schemeClr val="lt1"/>
                </a:solidFill>
              </a:rPr>
              <a:t>BIO 101: Introduction to Biology</a:t>
            </a:r>
            <a:endParaRPr sz="32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Chapter: </a:t>
            </a:r>
            <a:r>
              <a:rPr lang="en-US" sz="4000">
                <a:solidFill>
                  <a:schemeClr val="lt1"/>
                </a:solidFill>
              </a:rPr>
              <a:t>3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66" name="Google Shape;66;p1" descr="BRAC University Logo Vector (.AI) Free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2013" y="4305300"/>
            <a:ext cx="1706562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46626" y="76200"/>
            <a:ext cx="5489100" cy="6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17" name="Google Shape;21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99713"/>
            <a:ext cx="10515600" cy="411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2838450" y="565199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7: Protein structure has four levels of organization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Protein Shapes</a:t>
            </a:r>
            <a:endParaRPr sz="4000"/>
          </a:p>
        </p:txBody>
      </p:sp>
      <p:pic>
        <p:nvPicPr>
          <p:cNvPr id="224" name="Google Shape;2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1826" y="1432977"/>
            <a:ext cx="5537539" cy="382303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9020175" y="2105025"/>
            <a:ext cx="24384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Globular proteins are generally compact, soluble, and spherical in shape. Examples - Myoglobin, which is found in muscle tissues.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733425" y="2105025"/>
            <a:ext cx="223837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Fibrous proteins are typically elongated and insoluble. Examples - collagen, found in the bones, muscles, skin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3467100" y="5429250"/>
            <a:ext cx="3438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Fibrous and globular proteins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Nucleic Acids</a:t>
            </a:r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96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Nucleic acids are essential for all forms of life, and it is found in all cells.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functions of nucleic acids have to do with the storage and expression of genetic information.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building blocks of nucleic acids are nucleotides.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012" y="1806575"/>
            <a:ext cx="4212947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3314700" y="18255"/>
            <a:ext cx="4819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Deoxyribonucleotides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-133350" y="979550"/>
            <a:ext cx="1407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Nucleotides that compose of DNA are called deoxyribonucleotides. The three components of a deoxyribonucleotide are a five-carbon sugar called </a:t>
            </a:r>
            <a:r>
              <a:rPr lang="en-US" sz="2400" b="1">
                <a:solidFill>
                  <a:srgbClr val="002060"/>
                </a:solidFill>
              </a:rPr>
              <a:t>deoxyribose, a phosphate group and a nitrogenous base</a:t>
            </a:r>
            <a:r>
              <a:rPr lang="en-US" sz="2400">
                <a:solidFill>
                  <a:srgbClr val="002060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DNA stores the information needed to build and control the cell.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025" y="2781555"/>
            <a:ext cx="5962482" cy="327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3114724" y="6215794"/>
            <a:ext cx="5591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(a) deoxyribonucleotide. (b) The five carbons within deoxyribose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Complementary Base Pairs</a:t>
            </a: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730540" y="1857393"/>
            <a:ext cx="4276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 DNA, adenine (A) and thymine (T) are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complementary base pairs</a:t>
            </a: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and cytosine (C) and guanine (G) are also complementary base pairs.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base pairs are stabilized by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hydrogen bonds</a:t>
            </a: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; adenine and thymine form two hydrogen bonds between them, whereas cytosine and guanine form three hydrogen bonds between them.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434" y="1428750"/>
            <a:ext cx="666833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952500" y="1371009"/>
            <a:ext cx="104013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1295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nitrogenous bases adenine (A) and guanine (G) are the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purines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 they have a double-ring structure with a six-carbon ring fused to a five-carbon ring.</a:t>
            </a:r>
            <a:b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pyrimidines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cytosine (C) and thymine (T), are smaller nitrogenous bases that have only a six-carbon ring structure. Thymine is unique to DNA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858" y="3387246"/>
            <a:ext cx="8582283" cy="249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4343400" y="6140450"/>
            <a:ext cx="40481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Structure of purines and pyrimidines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4067175" y="93028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Nitrogenous Bases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Ribonucleotides</a:t>
            </a:r>
            <a:endParaRPr sz="4000"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414004" y="17336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 b="0" i="0" u="none" strike="noStrike" cap="none">
                <a:solidFill>
                  <a:srgbClr val="002060"/>
                </a:solidFill>
              </a:rPr>
              <a:t>Nucleotides that compose of RNA are called ribonucleotides. The three components of a ribonucleotide are a </a:t>
            </a:r>
            <a:r>
              <a:rPr lang="en-US" b="1">
                <a:solidFill>
                  <a:srgbClr val="002060"/>
                </a:solidFill>
              </a:rPr>
              <a:t>pentose </a:t>
            </a:r>
            <a:r>
              <a:rPr lang="en-US" b="1" i="0" u="none" strike="noStrike" cap="none">
                <a:solidFill>
                  <a:srgbClr val="002060"/>
                </a:solidFill>
              </a:rPr>
              <a:t>sugar called ribose</a:t>
            </a:r>
            <a:r>
              <a:rPr lang="en-US" b="0" i="0" u="none" strike="noStrike" cap="none">
                <a:solidFill>
                  <a:srgbClr val="002060"/>
                </a:solidFill>
              </a:rPr>
              <a:t>, a phosphate group and a nitrogenous bases (Adenine, </a:t>
            </a:r>
            <a:r>
              <a:rPr lang="en-US" b="1" i="0" u="none" strike="noStrike" cap="none">
                <a:solidFill>
                  <a:srgbClr val="002060"/>
                </a:solidFill>
              </a:rPr>
              <a:t>Uracil,</a:t>
            </a:r>
            <a:r>
              <a:rPr lang="en-US" b="0" i="0" u="none" strike="noStrike" cap="none">
                <a:solidFill>
                  <a:srgbClr val="002060"/>
                </a:solidFill>
              </a:rPr>
              <a:t> Guanine and Cytosine).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RNA-specific pyrimidine </a:t>
            </a:r>
            <a:r>
              <a:rPr lang="en-US" b="1">
                <a:solidFill>
                  <a:srgbClr val="002060"/>
                </a:solidFill>
              </a:rPr>
              <a:t>uracil</a:t>
            </a:r>
            <a:r>
              <a:rPr lang="en-US">
                <a:solidFill>
                  <a:srgbClr val="002060"/>
                </a:solidFill>
              </a:rPr>
              <a:t> forms a complementary base pair with adenine and is used </a:t>
            </a:r>
            <a:r>
              <a:rPr lang="en-US" b="1">
                <a:solidFill>
                  <a:srgbClr val="002060"/>
                </a:solidFill>
              </a:rPr>
              <a:t>instead of the thymine </a:t>
            </a:r>
            <a:r>
              <a:rPr lang="en-US">
                <a:solidFill>
                  <a:srgbClr val="002060"/>
                </a:solidFill>
              </a:rPr>
              <a:t>used in DNA</a:t>
            </a:r>
            <a:r>
              <a:rPr lang="en-US" sz="3200">
                <a:solidFill>
                  <a:srgbClr val="002060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primary role of RNA is to convert the information stored in DNA into proteins.</a:t>
            </a:r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8425" y="1509875"/>
            <a:ext cx="10945500" cy="26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1438916" y="4514850"/>
            <a:ext cx="90297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-(a) Ribonucleotides contain the pentose sugar ribose instead of the deoxyribose found in deoxyribonucleotides. (b) RNA contains the pyrimidine uracil in place of thymine found in DNA.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8960" y="750840"/>
            <a:ext cx="10274100" cy="46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What are Biomolecules?</a:t>
            </a: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102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Biomolecule are molecules and ions present in organisms that are essential to one or more biological processes.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Most biomolecules are </a:t>
            </a:r>
            <a:r>
              <a:rPr lang="en-US" b="1">
                <a:solidFill>
                  <a:srgbClr val="002060"/>
                </a:solidFill>
              </a:rPr>
              <a:t>organic compounds </a:t>
            </a:r>
            <a:r>
              <a:rPr lang="en-US">
                <a:solidFill>
                  <a:srgbClr val="002060"/>
                </a:solidFill>
              </a:rPr>
              <a:t>containing four major elements e.g. carbon, hydrogen, oxygen, and nitrogen.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8428" y="1690696"/>
            <a:ext cx="5353120" cy="396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721700" y="489201"/>
            <a:ext cx="10515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Photosynthesis</a:t>
            </a:r>
            <a:endParaRPr/>
          </a:p>
        </p:txBody>
      </p:sp>
      <p:pic>
        <p:nvPicPr>
          <p:cNvPr id="80" name="Google Shape;8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4817" y="3429000"/>
            <a:ext cx="10282366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380800" y="1841075"/>
            <a:ext cx="9856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Photosynthesis is a process used by plants and other organisms to convert light energy into chemical energy which can later be released to fuel the organism's activities.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324350" y="5892581"/>
            <a:ext cx="2857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Overall reaction of photosynthesis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962025" y="198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Carbon Bonding Behavior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38200" y="1527175"/>
            <a:ext cx="105156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 carbon atom is unique among elements in its tendency to form extensive networks of </a:t>
            </a:r>
            <a:r>
              <a:rPr lang="en-US" b="1">
                <a:solidFill>
                  <a:srgbClr val="002060"/>
                </a:solidFill>
              </a:rPr>
              <a:t>covalent bonds </a:t>
            </a:r>
            <a:r>
              <a:rPr lang="en-US">
                <a:solidFill>
                  <a:srgbClr val="002060"/>
                </a:solidFill>
              </a:rPr>
              <a:t>not only with other elements but also with itself.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Carbon has four valence electrons, so it can achieve a full outer energy level by forming four covalent bonds.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Carbon can form single, double, or triple covalent bonds with other carbon atoms.</a:t>
            </a: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1850" y="4210376"/>
            <a:ext cx="4486275" cy="224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5464" y="1862931"/>
            <a:ext cx="7863000" cy="25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3752849" y="5250934"/>
            <a:ext cx="4314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Carbon bonds on different compounds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b="1">
                <a:solidFill>
                  <a:srgbClr val="0070C0"/>
                </a:solidFill>
              </a:rPr>
              <a:t>Functional Groups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838200" y="1587826"/>
            <a:ext cx="7181700" cy="4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A functional group is defined as an atom or group of atoms within a molecule that has similar chemical properties whenever it appears in various compounds.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They give organic compounds their different properties.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</a:pPr>
            <a:r>
              <a:rPr lang="en-US">
                <a:solidFill>
                  <a:srgbClr val="002060"/>
                </a:solidFill>
              </a:rPr>
              <a:t>Example- </a:t>
            </a:r>
            <a:r>
              <a:rPr lang="en-US" b="1">
                <a:solidFill>
                  <a:srgbClr val="002060"/>
                </a:solidFill>
              </a:rPr>
              <a:t>carboxyl (-COOH) </a:t>
            </a:r>
            <a:r>
              <a:rPr lang="en-US">
                <a:solidFill>
                  <a:srgbClr val="002060"/>
                </a:solidFill>
              </a:rPr>
              <a:t>present in carboxylic acids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7275" y="1955800"/>
            <a:ext cx="2756477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65" y="312225"/>
            <a:ext cx="121708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2952750" y="5680739"/>
            <a:ext cx="34004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Fig- The same functional group in different compounds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5800" y="262353"/>
            <a:ext cx="6754800" cy="6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/>
        </p:nvSpPr>
        <p:spPr>
          <a:xfrm>
            <a:off x="8096250" y="657225"/>
            <a:ext cx="2828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1- Allylamine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8096250" y="2170668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2- Ethane-1,2-diamine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8096250" y="3409434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3- Propane-1,3-diamine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8096250" y="4570710"/>
            <a:ext cx="2828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4- 1-Heptanamine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Widescreen</PresentationFormat>
  <Paragraphs>120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Comic Sans MS</vt:lpstr>
      <vt:lpstr>Simple Light</vt:lpstr>
      <vt:lpstr>PowerPoint Presentation</vt:lpstr>
      <vt:lpstr>Biomolecules of Life</vt:lpstr>
      <vt:lpstr>What are Biomolecules?</vt:lpstr>
      <vt:lpstr>Photosynthesis</vt:lpstr>
      <vt:lpstr>Carbon Bonding Behavior</vt:lpstr>
      <vt:lpstr>PowerPoint Presentation</vt:lpstr>
      <vt:lpstr>Functional Groups</vt:lpstr>
      <vt:lpstr>PowerPoint Presentation</vt:lpstr>
      <vt:lpstr>PowerPoint Presentation</vt:lpstr>
      <vt:lpstr>Carbohydrates</vt:lpstr>
      <vt:lpstr>PowerPoint Presentation</vt:lpstr>
      <vt:lpstr>Glycosidic Bond</vt:lpstr>
      <vt:lpstr>Lipids</vt:lpstr>
      <vt:lpstr>Ester Bond</vt:lpstr>
      <vt:lpstr>3 Major Types of Lipids</vt:lpstr>
      <vt:lpstr>PowerPoint Presentation</vt:lpstr>
      <vt:lpstr>PowerPoint Presentation</vt:lpstr>
      <vt:lpstr>Proteins</vt:lpstr>
      <vt:lpstr>Peptide Bond</vt:lpstr>
      <vt:lpstr>PowerPoint Presentation</vt:lpstr>
      <vt:lpstr>PowerPoint Presentation</vt:lpstr>
      <vt:lpstr>Protein Shapes</vt:lpstr>
      <vt:lpstr>Nucleic Acids</vt:lpstr>
      <vt:lpstr>Deoxyribonucleotides</vt:lpstr>
      <vt:lpstr>Complementary Base Pairs</vt:lpstr>
      <vt:lpstr>The nitrogenous bases adenine (A) and guanine (G) are the purines; they have a double-ring structure with a six-carbon ring fused to a five-carbon ring.   The pyrimidines, cytosine (C) and thymine (T), are smaller nitrogenous bases that have only a six-carbon ring structure. Thymine is unique to DNA</vt:lpstr>
      <vt:lpstr>Ribonucleotides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emma0697@gmail.com</dc:creator>
  <cp:lastModifiedBy>Microsoft account</cp:lastModifiedBy>
  <cp:revision>1</cp:revision>
  <dcterms:created xsi:type="dcterms:W3CDTF">2022-02-09T09:42:10Z</dcterms:created>
  <dcterms:modified xsi:type="dcterms:W3CDTF">2023-01-18T02:23:38Z</dcterms:modified>
</cp:coreProperties>
</file>