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13716000" cx="24384000"/>
  <p:notesSz cx="6858000" cy="9144000"/>
  <p:embeddedFontLst>
    <p:embeddedFont>
      <p:font typeface="Merriweather Sans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Gill San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hyFbV1iOG1DbGNp74j7Bh8NJ9V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2" orient="horz"/>
        <p:guide pos="78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MerriweatherSans-regular.fntdata"/><Relationship Id="rId41" Type="http://schemas.openxmlformats.org/officeDocument/2006/relationships/slide" Target="slides/slide36.xml"/><Relationship Id="rId44" Type="http://schemas.openxmlformats.org/officeDocument/2006/relationships/font" Target="fonts/MerriweatherSans-italic.fntdata"/><Relationship Id="rId43" Type="http://schemas.openxmlformats.org/officeDocument/2006/relationships/font" Target="fonts/MerriweatherSans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Merriweather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" name="Google Shape;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0b646300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6f0b646300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0b646300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0b646300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f0b646300_0_3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f0b646300_0_3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f0b646300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f0b646300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f0b646300_0_3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f0b646300_0_3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6f115ba4b4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g6f115ba4b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7" name="Google Shape;6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6f0b646300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g6f0b64630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6f0b646300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g6f0b6463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6f0b646300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g6f0b646300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0b646300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6f0b646300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f0b646300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f0b646300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0bc740a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0bc740a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Most of the time, you can use whichever one is built in to the language you’re using. At Facebook, because we operate on such a massive scale, performance matters *a lot.* So we have teams at Facebook working on optimizing a lot of these common building blocks, including rewriting our own self-balancing trees that perform better in our environment than the built in versions.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terstitial" showMasterSp="0">
  <p:cSld name="Interstitial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 txBox="1"/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 Subtitle" showMasterSp="0">
  <p:cSld name="Bullet Subtitle">
    <p:bg>
      <p:bgPr>
        <a:solidFill>
          <a:schemeClr val="l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" showMasterSp="0">
  <p:cSld name="Bullet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73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Char char="•"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Subtitle" showMasterSp="0">
  <p:cSld name="Paragraph Sub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477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600"/>
              <a:buFont typeface="Arial"/>
              <a:buChar char="•"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Char char="•"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0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3400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30"/>
          <p:cNvSpPr txBox="1"/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4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2" type="body"/>
          </p:nvPr>
        </p:nvSpPr>
        <p:spPr>
          <a:xfrm>
            <a:off x="1524000" y="2921000"/>
            <a:ext cx="21336000" cy="1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589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dmark-Cover.pdf" id="6" name="Google Shape;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37696" y="5080000"/>
            <a:ext cx="10106526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6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visualgo.net/en/bs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geeksforgeeks.org/avl-tree-set-1-insertion/" TargetMode="External"/><Relationship Id="rId4" Type="http://schemas.openxmlformats.org/officeDocument/2006/relationships/hyperlink" Target="https://www.geeksforgeeks.org/avl-tree-set-2-deletion/" TargetMode="External"/><Relationship Id="rId5" Type="http://schemas.openxmlformats.org/officeDocument/2006/relationships/hyperlink" Target="https://en.wikipedia.org/wiki/AVL_tree" TargetMode="External"/><Relationship Id="rId6" Type="http://schemas.openxmlformats.org/officeDocument/2006/relationships/hyperlink" Target="https://visualgo.net/en/bst?slide=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 Quiz on Tries and Linear Sorting</a:t>
            </a:r>
            <a:endParaRPr/>
          </a:p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Performance</a:t>
            </a:r>
            <a:endParaRPr/>
          </a:p>
        </p:txBody>
      </p:sp>
      <p:sp>
        <p:nvSpPr>
          <p:cNvPr id="95" name="Google Shape;95;p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O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19101706" y="230378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20473306" y="3538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17867267" y="35890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16701406" y="49606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17478647" y="66878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/>
          <p:nvPr/>
        </p:nvSpPr>
        <p:spPr>
          <a:xfrm>
            <a:off x="16632827" y="8399145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5558406" y="1011047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4369688" y="11539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5"/>
          <p:cNvCxnSpPr>
            <a:stCxn id="96" idx="5"/>
            <a:endCxn id="97" idx="1"/>
          </p:cNvCxnSpPr>
          <p:nvPr/>
        </p:nvCxnSpPr>
        <p:spPr>
          <a:xfrm>
            <a:off x="20155418" y="3357492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5" name="Google Shape;105;p5"/>
          <p:cNvCxnSpPr/>
          <p:nvPr/>
        </p:nvCxnSpPr>
        <p:spPr>
          <a:xfrm>
            <a:off x="17549327" y="6195060"/>
            <a:ext cx="318000" cy="4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6" name="Google Shape;106;p5"/>
          <p:cNvCxnSpPr>
            <a:stCxn id="96" idx="3"/>
            <a:endCxn id="98" idx="7"/>
          </p:cNvCxnSpPr>
          <p:nvPr/>
        </p:nvCxnSpPr>
        <p:spPr>
          <a:xfrm flipH="1">
            <a:off x="18920995" y="3357492"/>
            <a:ext cx="361500" cy="41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7" name="Google Shape;107;p5"/>
          <p:cNvCxnSpPr/>
          <p:nvPr/>
        </p:nvCxnSpPr>
        <p:spPr>
          <a:xfrm flipH="1">
            <a:off x="17617847" y="4671890"/>
            <a:ext cx="318000" cy="38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8" name="Google Shape;108;p5"/>
          <p:cNvCxnSpPr/>
          <p:nvPr/>
        </p:nvCxnSpPr>
        <p:spPr>
          <a:xfrm flipH="1">
            <a:off x="17478677" y="7922260"/>
            <a:ext cx="29820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09" name="Google Shape;109;p5"/>
          <p:cNvCxnSpPr/>
          <p:nvPr/>
        </p:nvCxnSpPr>
        <p:spPr>
          <a:xfrm flipH="1">
            <a:off x="16495547" y="9633585"/>
            <a:ext cx="29730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10" name="Google Shape;110;p5"/>
          <p:cNvCxnSpPr>
            <a:stCxn id="102" idx="3"/>
            <a:endCxn id="103" idx="7"/>
          </p:cNvCxnSpPr>
          <p:nvPr/>
        </p:nvCxnSpPr>
        <p:spPr>
          <a:xfrm flipH="1">
            <a:off x="15423295" y="11164182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1" name="Google Shape;111;p5"/>
          <p:cNvSpPr txBox="1"/>
          <p:nvPr/>
        </p:nvSpPr>
        <p:spPr>
          <a:xfrm>
            <a:off x="2362200" y="2481399"/>
            <a:ext cx="15268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353298" y="44891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38298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846413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2797629" y="65752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438898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7165767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9770419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362200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4840184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589609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764473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8856019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5195453" y="6244722"/>
            <a:ext cx="4413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5" name="Google Shape;125;p5"/>
          <p:cNvCxnSpPr>
            <a:endCxn id="115" idx="7"/>
          </p:cNvCxnSpPr>
          <p:nvPr/>
        </p:nvCxnSpPr>
        <p:spPr>
          <a:xfrm flipH="1">
            <a:off x="3578118" y="62447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6" name="Google Shape;126;p5"/>
          <p:cNvCxnSpPr/>
          <p:nvPr/>
        </p:nvCxnSpPr>
        <p:spPr>
          <a:xfrm flipH="1">
            <a:off x="2819357" y="7489651"/>
            <a:ext cx="299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7" name="Google Shape;127;p5"/>
          <p:cNvCxnSpPr>
            <a:stCxn id="116" idx="3"/>
            <a:endCxn id="120" idx="0"/>
          </p:cNvCxnSpPr>
          <p:nvPr/>
        </p:nvCxnSpPr>
        <p:spPr>
          <a:xfrm flipH="1">
            <a:off x="5297409" y="74260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8" name="Google Shape;128;p5"/>
          <p:cNvCxnSpPr>
            <a:endCxn id="121" idx="0"/>
          </p:cNvCxnSpPr>
          <p:nvPr/>
        </p:nvCxnSpPr>
        <p:spPr>
          <a:xfrm>
            <a:off x="6105498" y="74895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29" name="Google Shape;129;p5"/>
          <p:cNvCxnSpPr>
            <a:endCxn id="113" idx="7"/>
          </p:cNvCxnSpPr>
          <p:nvPr/>
        </p:nvCxnSpPr>
        <p:spPr>
          <a:xfrm flipH="1">
            <a:off x="5163473" y="51509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0" name="Google Shape;130;p5"/>
          <p:cNvCxnSpPr>
            <a:endCxn id="114" idx="1"/>
          </p:cNvCxnSpPr>
          <p:nvPr/>
        </p:nvCxnSpPr>
        <p:spPr>
          <a:xfrm>
            <a:off x="7267845" y="50327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1" name="Google Shape;131;p5"/>
          <p:cNvCxnSpPr>
            <a:endCxn id="118" idx="1"/>
          </p:cNvCxnSpPr>
          <p:nvPr/>
        </p:nvCxnSpPr>
        <p:spPr>
          <a:xfrm>
            <a:off x="9276730" y="63240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2" name="Google Shape;132;p5"/>
          <p:cNvCxnSpPr/>
          <p:nvPr/>
        </p:nvCxnSpPr>
        <p:spPr>
          <a:xfrm flipH="1">
            <a:off x="9590356" y="7469558"/>
            <a:ext cx="323400" cy="49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3" name="Google Shape;133;p5"/>
          <p:cNvCxnSpPr>
            <a:endCxn id="122" idx="0"/>
          </p:cNvCxnSpPr>
          <p:nvPr/>
        </p:nvCxnSpPr>
        <p:spPr>
          <a:xfrm>
            <a:off x="7751538" y="74895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endCxn id="117" idx="7"/>
          </p:cNvCxnSpPr>
          <p:nvPr/>
        </p:nvCxnSpPr>
        <p:spPr>
          <a:xfrm flipH="1">
            <a:off x="7946256" y="62850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 txBox="1"/>
          <p:nvPr/>
        </p:nvSpPr>
        <p:spPr>
          <a:xfrm>
            <a:off x="2915653" y="9142135"/>
            <a:ext cx="8370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 = O(logn)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4979881" y="10742335"/>
            <a:ext cx="83706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h = O(n)</a:t>
            </a:r>
            <a:endParaRPr b="0" i="0" sz="6000" u="none" cap="none" strike="noStrike">
              <a:solidFill>
                <a:srgbClr val="7D84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Self-balancing search trees are specialized trees that ensure the tree remains balanced after every operation to guarantee O(logn) performance.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b="1" sz="5500"/>
          </a:p>
        </p:txBody>
      </p:sp>
      <p:sp>
        <p:nvSpPr>
          <p:cNvPr id="143" name="Google Shape;143;p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Self-Balancing Search Trees</a:t>
            </a:r>
            <a:endParaRPr/>
          </a:p>
        </p:txBody>
      </p:sp>
      <p:sp>
        <p:nvSpPr>
          <p:cNvPr id="144" name="Google Shape;144;p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AVL Trees are a self-balancing Binary Search Tree that maintain a Balance Factor (BF) of |BF| &lt;= 1. 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BF(node) = height(node-&gt;left) - height(node-&gt;right)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height(node) = 1 + max(height(node-&gt;left), height(node-&gt;right))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height(leaf) = 0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height(null) = -1</a:t>
            </a:r>
            <a:endParaRPr sz="5500"/>
          </a:p>
        </p:txBody>
      </p:sp>
      <p:sp>
        <p:nvSpPr>
          <p:cNvPr id="151" name="Google Shape;151;p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Height and Balance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19101706" y="230378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20473306" y="3538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7867267" y="35890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66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6701406" y="49606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18</a:t>
            </a:r>
            <a:endParaRPr b="0" i="0" sz="55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17478647" y="66878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6632827" y="8399145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15558406" y="1011047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4369688" y="11539220"/>
            <a:ext cx="1234500" cy="12345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50"/>
              <a:buFont typeface="Gill Sans"/>
              <a:buNone/>
            </a:pPr>
            <a:r>
              <a:rPr b="0" i="0" lang="en-US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8"/>
          <p:cNvCxnSpPr>
            <a:stCxn id="159" idx="5"/>
            <a:endCxn id="160" idx="1"/>
          </p:cNvCxnSpPr>
          <p:nvPr/>
        </p:nvCxnSpPr>
        <p:spPr>
          <a:xfrm>
            <a:off x="20155418" y="3357492"/>
            <a:ext cx="498600" cy="361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17549327" y="6195060"/>
            <a:ext cx="318000" cy="492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69" name="Google Shape;169;p8"/>
          <p:cNvCxnSpPr>
            <a:stCxn id="159" idx="3"/>
            <a:endCxn id="161" idx="7"/>
          </p:cNvCxnSpPr>
          <p:nvPr/>
        </p:nvCxnSpPr>
        <p:spPr>
          <a:xfrm flipH="1">
            <a:off x="18920995" y="3357492"/>
            <a:ext cx="361500" cy="412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0" name="Google Shape;170;p8"/>
          <p:cNvCxnSpPr/>
          <p:nvPr/>
        </p:nvCxnSpPr>
        <p:spPr>
          <a:xfrm flipH="1">
            <a:off x="17617847" y="4671890"/>
            <a:ext cx="318000" cy="383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1" name="Google Shape;171;p8"/>
          <p:cNvCxnSpPr/>
          <p:nvPr/>
        </p:nvCxnSpPr>
        <p:spPr>
          <a:xfrm flipH="1">
            <a:off x="17478677" y="7922260"/>
            <a:ext cx="29820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2" name="Google Shape;172;p8"/>
          <p:cNvCxnSpPr/>
          <p:nvPr/>
        </p:nvCxnSpPr>
        <p:spPr>
          <a:xfrm flipH="1">
            <a:off x="16495547" y="9633585"/>
            <a:ext cx="297300" cy="47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73" name="Google Shape;173;p8"/>
          <p:cNvCxnSpPr>
            <a:stCxn id="165" idx="3"/>
            <a:endCxn id="166" idx="7"/>
          </p:cNvCxnSpPr>
          <p:nvPr/>
        </p:nvCxnSpPr>
        <p:spPr>
          <a:xfrm flipH="1">
            <a:off x="15423295" y="11164182"/>
            <a:ext cx="315900" cy="55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4" name="Google Shape;174;p8"/>
          <p:cNvSpPr txBox="1"/>
          <p:nvPr/>
        </p:nvSpPr>
        <p:spPr>
          <a:xfrm>
            <a:off x="2362200" y="2481399"/>
            <a:ext cx="15268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353298" y="4489153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438298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8464134" y="560741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2797629" y="6575251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438898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7165767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9770419" y="6645514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2362200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4840184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28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589609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39</a:t>
            </a:r>
            <a:endParaRPr b="0" i="0" sz="375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7644738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8856019" y="7968622"/>
            <a:ext cx="914400" cy="9144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Gill Sans"/>
              <a:buNone/>
            </a:pPr>
            <a:r>
              <a:rPr b="0" i="0" lang="en-US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8"/>
          <p:cNvCxnSpPr/>
          <p:nvPr/>
        </p:nvCxnSpPr>
        <p:spPr>
          <a:xfrm>
            <a:off x="5195453" y="6244722"/>
            <a:ext cx="4413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8" name="Google Shape;188;p8"/>
          <p:cNvCxnSpPr>
            <a:endCxn id="178" idx="7"/>
          </p:cNvCxnSpPr>
          <p:nvPr/>
        </p:nvCxnSpPr>
        <p:spPr>
          <a:xfrm flipH="1">
            <a:off x="3578118" y="6244762"/>
            <a:ext cx="804900" cy="46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9" name="Google Shape;189;p8"/>
          <p:cNvCxnSpPr/>
          <p:nvPr/>
        </p:nvCxnSpPr>
        <p:spPr>
          <a:xfrm flipH="1">
            <a:off x="2819357" y="7489651"/>
            <a:ext cx="299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0" name="Google Shape;190;p8"/>
          <p:cNvCxnSpPr>
            <a:stCxn id="179" idx="3"/>
            <a:endCxn id="183" idx="0"/>
          </p:cNvCxnSpPr>
          <p:nvPr/>
        </p:nvCxnSpPr>
        <p:spPr>
          <a:xfrm flipH="1">
            <a:off x="5297409" y="7426003"/>
            <a:ext cx="275400" cy="54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1" name="Google Shape;191;p8"/>
          <p:cNvCxnSpPr>
            <a:endCxn id="184" idx="0"/>
          </p:cNvCxnSpPr>
          <p:nvPr/>
        </p:nvCxnSpPr>
        <p:spPr>
          <a:xfrm>
            <a:off x="6105498" y="7489522"/>
            <a:ext cx="2478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endCxn id="176" idx="7"/>
          </p:cNvCxnSpPr>
          <p:nvPr/>
        </p:nvCxnSpPr>
        <p:spPr>
          <a:xfrm flipH="1">
            <a:off x="5163473" y="5150922"/>
            <a:ext cx="1189800" cy="590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3" name="Google Shape;193;p8"/>
          <p:cNvCxnSpPr>
            <a:endCxn id="177" idx="1"/>
          </p:cNvCxnSpPr>
          <p:nvPr/>
        </p:nvCxnSpPr>
        <p:spPr>
          <a:xfrm>
            <a:off x="7267845" y="5032722"/>
            <a:ext cx="1330200" cy="708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4" name="Google Shape;194;p8"/>
          <p:cNvCxnSpPr>
            <a:endCxn id="181" idx="1"/>
          </p:cNvCxnSpPr>
          <p:nvPr/>
        </p:nvCxnSpPr>
        <p:spPr>
          <a:xfrm>
            <a:off x="9276730" y="6324025"/>
            <a:ext cx="627600" cy="455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5" name="Google Shape;195;p8"/>
          <p:cNvCxnSpPr/>
          <p:nvPr/>
        </p:nvCxnSpPr>
        <p:spPr>
          <a:xfrm flipH="1">
            <a:off x="9590356" y="7469558"/>
            <a:ext cx="323400" cy="499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6" name="Google Shape;196;p8"/>
          <p:cNvCxnSpPr>
            <a:endCxn id="185" idx="0"/>
          </p:cNvCxnSpPr>
          <p:nvPr/>
        </p:nvCxnSpPr>
        <p:spPr>
          <a:xfrm>
            <a:off x="7751538" y="7489522"/>
            <a:ext cx="350400" cy="479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97" name="Google Shape;197;p8"/>
          <p:cNvCxnSpPr>
            <a:endCxn id="180" idx="7"/>
          </p:cNvCxnSpPr>
          <p:nvPr/>
        </p:nvCxnSpPr>
        <p:spPr>
          <a:xfrm flipH="1">
            <a:off x="7946256" y="6285025"/>
            <a:ext cx="549900" cy="49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" name="Google Shape;198;p8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0b646300_0_107"/>
          <p:cNvSpPr txBox="1"/>
          <p:nvPr>
            <p:ph type="title"/>
          </p:nvPr>
        </p:nvSpPr>
        <p:spPr>
          <a:xfrm>
            <a:off x="1727200" y="52195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Partner Exercise 3</a:t>
            </a:r>
            <a:endParaRPr/>
          </a:p>
        </p:txBody>
      </p:sp>
      <p:grpSp>
        <p:nvGrpSpPr>
          <p:cNvPr id="204" name="Google Shape;204;g6f0b646300_0_107"/>
          <p:cNvGrpSpPr/>
          <p:nvPr/>
        </p:nvGrpSpPr>
        <p:grpSpPr>
          <a:xfrm>
            <a:off x="14887668" y="1105845"/>
            <a:ext cx="8530563" cy="11734709"/>
            <a:chOff x="14369688" y="2303780"/>
            <a:chExt cx="7338119" cy="10469940"/>
          </a:xfrm>
        </p:grpSpPr>
        <p:sp>
          <p:nvSpPr>
            <p:cNvPr id="205" name="Google Shape;205;g6f0b646300_0_107"/>
            <p:cNvSpPr/>
            <p:nvPr/>
          </p:nvSpPr>
          <p:spPr>
            <a:xfrm>
              <a:off x="19101706" y="230378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72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6f0b646300_0_107"/>
            <p:cNvSpPr/>
            <p:nvPr/>
          </p:nvSpPr>
          <p:spPr>
            <a:xfrm>
              <a:off x="20473306" y="353822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81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6f0b646300_0_107"/>
            <p:cNvSpPr/>
            <p:nvPr/>
          </p:nvSpPr>
          <p:spPr>
            <a:xfrm>
              <a:off x="17867267" y="358902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66</a:t>
              </a:r>
              <a:endParaRPr b="0" i="0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g6f0b646300_0_107"/>
            <p:cNvSpPr/>
            <p:nvPr/>
          </p:nvSpPr>
          <p:spPr>
            <a:xfrm>
              <a:off x="16701406" y="496062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18</a:t>
              </a:r>
              <a:endParaRPr b="0" i="0" sz="55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9" name="Google Shape;209;g6f0b646300_0_107"/>
            <p:cNvSpPr/>
            <p:nvPr/>
          </p:nvSpPr>
          <p:spPr>
            <a:xfrm>
              <a:off x="17478647" y="668782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6f0b646300_0_107"/>
            <p:cNvSpPr/>
            <p:nvPr/>
          </p:nvSpPr>
          <p:spPr>
            <a:xfrm>
              <a:off x="16632827" y="8399145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53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6f0b646300_0_107"/>
            <p:cNvSpPr/>
            <p:nvPr/>
          </p:nvSpPr>
          <p:spPr>
            <a:xfrm>
              <a:off x="15558406" y="1011047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6f0b646300_0_107"/>
            <p:cNvSpPr/>
            <p:nvPr/>
          </p:nvSpPr>
          <p:spPr>
            <a:xfrm>
              <a:off x="14369688" y="11539220"/>
              <a:ext cx="1234500" cy="12345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5550"/>
                <a:buFont typeface="Gill Sans"/>
                <a:buNone/>
              </a:pPr>
              <a:r>
                <a:rPr b="0" i="0" lang="en-US" sz="55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3" name="Google Shape;213;g6f0b646300_0_107"/>
            <p:cNvCxnSpPr>
              <a:stCxn id="205" idx="5"/>
              <a:endCxn id="206" idx="1"/>
            </p:cNvCxnSpPr>
            <p:nvPr/>
          </p:nvCxnSpPr>
          <p:spPr>
            <a:xfrm>
              <a:off x="20155418" y="3357492"/>
              <a:ext cx="498600" cy="361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4" name="Google Shape;214;g6f0b646300_0_107"/>
            <p:cNvCxnSpPr/>
            <p:nvPr/>
          </p:nvCxnSpPr>
          <p:spPr>
            <a:xfrm>
              <a:off x="17549327" y="6195060"/>
              <a:ext cx="318000" cy="49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5" name="Google Shape;215;g6f0b646300_0_107"/>
            <p:cNvCxnSpPr>
              <a:stCxn id="205" idx="3"/>
              <a:endCxn id="207" idx="7"/>
            </p:cNvCxnSpPr>
            <p:nvPr/>
          </p:nvCxnSpPr>
          <p:spPr>
            <a:xfrm flipH="1">
              <a:off x="18920995" y="3357492"/>
              <a:ext cx="361500" cy="412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6" name="Google Shape;216;g6f0b646300_0_107"/>
            <p:cNvCxnSpPr/>
            <p:nvPr/>
          </p:nvCxnSpPr>
          <p:spPr>
            <a:xfrm flipH="1">
              <a:off x="17617847" y="4671890"/>
              <a:ext cx="318000" cy="383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7" name="Google Shape;217;g6f0b646300_0_107"/>
            <p:cNvCxnSpPr/>
            <p:nvPr/>
          </p:nvCxnSpPr>
          <p:spPr>
            <a:xfrm flipH="1">
              <a:off x="17478677" y="7922260"/>
              <a:ext cx="298200" cy="47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8" name="Google Shape;218;g6f0b646300_0_107"/>
            <p:cNvCxnSpPr/>
            <p:nvPr/>
          </p:nvCxnSpPr>
          <p:spPr>
            <a:xfrm flipH="1">
              <a:off x="16495547" y="9633585"/>
              <a:ext cx="297300" cy="47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19" name="Google Shape;219;g6f0b646300_0_107"/>
            <p:cNvCxnSpPr>
              <a:stCxn id="211" idx="3"/>
              <a:endCxn id="212" idx="7"/>
            </p:cNvCxnSpPr>
            <p:nvPr/>
          </p:nvCxnSpPr>
          <p:spPr>
            <a:xfrm flipH="1">
              <a:off x="15423295" y="11164182"/>
              <a:ext cx="315900" cy="555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20" name="Google Shape;220;g6f0b646300_0_107"/>
          <p:cNvSpPr txBox="1"/>
          <p:nvPr/>
        </p:nvSpPr>
        <p:spPr>
          <a:xfrm>
            <a:off x="1727200" y="2558074"/>
            <a:ext cx="15268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lang="en-US" sz="5400">
                <a:solidFill>
                  <a:srgbClr val="292C2F"/>
                </a:solidFill>
              </a:rPr>
              <a:t>What is BF(12)? What is BF(22)? What is BF(72)?</a:t>
            </a:r>
            <a:endParaRPr b="0" i="0" sz="5400" u="none" cap="none" strike="noStrike">
              <a:solidFill>
                <a:srgbClr val="292C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g6f0b646300_0_107"/>
          <p:cNvGrpSpPr/>
          <p:nvPr/>
        </p:nvGrpSpPr>
        <p:grpSpPr>
          <a:xfrm>
            <a:off x="2328666" y="5321213"/>
            <a:ext cx="12022855" cy="6399230"/>
            <a:chOff x="2362200" y="4489153"/>
            <a:chExt cx="8322619" cy="4393869"/>
          </a:xfrm>
        </p:grpSpPr>
        <p:sp>
          <p:nvSpPr>
            <p:cNvPr id="222" name="Google Shape;222;g6f0b646300_0_107"/>
            <p:cNvSpPr/>
            <p:nvPr/>
          </p:nvSpPr>
          <p:spPr>
            <a:xfrm>
              <a:off x="6353298" y="4489153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6f0b646300_0_107"/>
            <p:cNvSpPr/>
            <p:nvPr/>
          </p:nvSpPr>
          <p:spPr>
            <a:xfrm>
              <a:off x="4382984" y="5607411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6f0b646300_0_107"/>
            <p:cNvSpPr/>
            <p:nvPr/>
          </p:nvSpPr>
          <p:spPr>
            <a:xfrm>
              <a:off x="8464134" y="5607411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63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6f0b646300_0_107"/>
            <p:cNvSpPr/>
            <p:nvPr/>
          </p:nvSpPr>
          <p:spPr>
            <a:xfrm>
              <a:off x="2797629" y="6575251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6f0b646300_0_107"/>
            <p:cNvSpPr/>
            <p:nvPr/>
          </p:nvSpPr>
          <p:spPr>
            <a:xfrm>
              <a:off x="5438898" y="6645514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6f0b646300_0_107"/>
            <p:cNvSpPr/>
            <p:nvPr/>
          </p:nvSpPr>
          <p:spPr>
            <a:xfrm>
              <a:off x="7165767" y="6645514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50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6f0b646300_0_107"/>
            <p:cNvSpPr/>
            <p:nvPr/>
          </p:nvSpPr>
          <p:spPr>
            <a:xfrm>
              <a:off x="9770419" y="6645514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70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6f0b646300_0_107"/>
            <p:cNvSpPr/>
            <p:nvPr/>
          </p:nvSpPr>
          <p:spPr>
            <a:xfrm>
              <a:off x="2362200" y="7968622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6f0b646300_0_107"/>
            <p:cNvSpPr/>
            <p:nvPr/>
          </p:nvSpPr>
          <p:spPr>
            <a:xfrm>
              <a:off x="4840184" y="7968622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28</a:t>
              </a:r>
              <a:endParaRPr b="0" i="0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g6f0b646300_0_107"/>
            <p:cNvSpPr/>
            <p:nvPr/>
          </p:nvSpPr>
          <p:spPr>
            <a:xfrm>
              <a:off x="5896098" y="7968622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39</a:t>
              </a:r>
              <a:endParaRPr b="0" i="0" sz="375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2" name="Google Shape;232;g6f0b646300_0_107"/>
            <p:cNvSpPr/>
            <p:nvPr/>
          </p:nvSpPr>
          <p:spPr>
            <a:xfrm>
              <a:off x="7644738" y="7968622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6f0b646300_0_107"/>
            <p:cNvSpPr/>
            <p:nvPr/>
          </p:nvSpPr>
          <p:spPr>
            <a:xfrm>
              <a:off x="8856019" y="7968622"/>
              <a:ext cx="914400" cy="9144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750"/>
                <a:buFont typeface="Gill Sans"/>
                <a:buNone/>
              </a:pPr>
              <a:r>
                <a:rPr b="0" i="0" lang="en-US" sz="375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65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g6f0b646300_0_107"/>
            <p:cNvCxnSpPr/>
            <p:nvPr/>
          </p:nvCxnSpPr>
          <p:spPr>
            <a:xfrm>
              <a:off x="5195453" y="6244722"/>
              <a:ext cx="441300" cy="46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5" name="Google Shape;235;g6f0b646300_0_107"/>
            <p:cNvCxnSpPr>
              <a:endCxn id="225" idx="7"/>
            </p:cNvCxnSpPr>
            <p:nvPr/>
          </p:nvCxnSpPr>
          <p:spPr>
            <a:xfrm flipH="1">
              <a:off x="3578118" y="6244762"/>
              <a:ext cx="804900" cy="46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6" name="Google Shape;236;g6f0b646300_0_107"/>
            <p:cNvCxnSpPr/>
            <p:nvPr/>
          </p:nvCxnSpPr>
          <p:spPr>
            <a:xfrm flipH="1">
              <a:off x="2819357" y="7489651"/>
              <a:ext cx="299400" cy="47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7" name="Google Shape;237;g6f0b646300_0_107"/>
            <p:cNvCxnSpPr>
              <a:stCxn id="226" idx="3"/>
              <a:endCxn id="230" idx="0"/>
            </p:cNvCxnSpPr>
            <p:nvPr/>
          </p:nvCxnSpPr>
          <p:spPr>
            <a:xfrm flipH="1">
              <a:off x="5297409" y="7426003"/>
              <a:ext cx="275400" cy="542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8" name="Google Shape;238;g6f0b646300_0_107"/>
            <p:cNvCxnSpPr>
              <a:endCxn id="231" idx="0"/>
            </p:cNvCxnSpPr>
            <p:nvPr/>
          </p:nvCxnSpPr>
          <p:spPr>
            <a:xfrm>
              <a:off x="6105498" y="7489522"/>
              <a:ext cx="247800" cy="47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39" name="Google Shape;239;g6f0b646300_0_107"/>
            <p:cNvCxnSpPr>
              <a:endCxn id="223" idx="7"/>
            </p:cNvCxnSpPr>
            <p:nvPr/>
          </p:nvCxnSpPr>
          <p:spPr>
            <a:xfrm flipH="1">
              <a:off x="5163473" y="5150922"/>
              <a:ext cx="1189800" cy="590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0" name="Google Shape;240;g6f0b646300_0_107"/>
            <p:cNvCxnSpPr>
              <a:endCxn id="224" idx="1"/>
            </p:cNvCxnSpPr>
            <p:nvPr/>
          </p:nvCxnSpPr>
          <p:spPr>
            <a:xfrm>
              <a:off x="7267845" y="5032722"/>
              <a:ext cx="1330200" cy="708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1" name="Google Shape;241;g6f0b646300_0_107"/>
            <p:cNvCxnSpPr>
              <a:endCxn id="228" idx="1"/>
            </p:cNvCxnSpPr>
            <p:nvPr/>
          </p:nvCxnSpPr>
          <p:spPr>
            <a:xfrm>
              <a:off x="9276730" y="6324025"/>
              <a:ext cx="627600" cy="455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2" name="Google Shape;242;g6f0b646300_0_107"/>
            <p:cNvCxnSpPr/>
            <p:nvPr/>
          </p:nvCxnSpPr>
          <p:spPr>
            <a:xfrm flipH="1">
              <a:off x="9590356" y="7469558"/>
              <a:ext cx="323400" cy="4992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3" name="Google Shape;243;g6f0b646300_0_107"/>
            <p:cNvCxnSpPr>
              <a:endCxn id="232" idx="0"/>
            </p:cNvCxnSpPr>
            <p:nvPr/>
          </p:nvCxnSpPr>
          <p:spPr>
            <a:xfrm>
              <a:off x="7751538" y="7489522"/>
              <a:ext cx="350400" cy="47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44" name="Google Shape;244;g6f0b646300_0_107"/>
            <p:cNvCxnSpPr>
              <a:endCxn id="227" idx="7"/>
            </p:cNvCxnSpPr>
            <p:nvPr/>
          </p:nvCxnSpPr>
          <p:spPr>
            <a:xfrm flipH="1">
              <a:off x="7946256" y="6285025"/>
              <a:ext cx="549900" cy="49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</p:grpSp>
      <p:sp>
        <p:nvSpPr>
          <p:cNvPr id="245" name="Google Shape;245;g6f0b646300_0_10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>
            <p:ph idx="1" type="body"/>
          </p:nvPr>
        </p:nvSpPr>
        <p:spPr>
          <a:xfrm>
            <a:off x="1524000" y="4826000"/>
            <a:ext cx="21336000" cy="8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Insert</a:t>
            </a:r>
            <a:endParaRPr sz="5500"/>
          </a:p>
          <a:p>
            <a:pPr indent="-5778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Insert like you normally would for a BST</a:t>
            </a:r>
            <a:endParaRPr sz="5500"/>
          </a:p>
          <a:p>
            <a:pPr indent="-5778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b="1" lang="en-US" sz="5500"/>
              <a:t>Rebalance the tree starting at the node you inserted. </a:t>
            </a:r>
            <a:endParaRPr b="1"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Delete</a:t>
            </a:r>
            <a:endParaRPr sz="5500"/>
          </a:p>
          <a:p>
            <a:pPr indent="-5778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Delete like you normally would for a BST</a:t>
            </a:r>
            <a:endParaRPr sz="5500"/>
          </a:p>
          <a:p>
            <a:pPr indent="-57785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b="1" lang="en-US" sz="5500"/>
              <a:t>Rebalance the tree starting at the node you just deleted.</a:t>
            </a:r>
            <a:endParaRPr b="1" sz="5500"/>
          </a:p>
        </p:txBody>
      </p:sp>
      <p:sp>
        <p:nvSpPr>
          <p:cNvPr id="251" name="Google Shape;251;p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2" name="Google Shape;252;p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Maintaining balance</a:t>
            </a:r>
            <a:endParaRPr/>
          </a:p>
        </p:txBody>
      </p:sp>
      <p:sp>
        <p:nvSpPr>
          <p:cNvPr id="253" name="Google Shape;253;p9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59" name="Google Shape;259;p1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Right Rotation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9797143" y="4080717"/>
            <a:ext cx="12006899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 and b are single nodes; S1, S2, and S3 are subtrees of 0 or more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>
            <a:off x="1648025" y="4620126"/>
            <a:ext cx="7151938" cy="5971774"/>
            <a:chOff x="1648025" y="4620126"/>
            <a:chExt cx="7151938" cy="5971774"/>
          </a:xfrm>
        </p:grpSpPr>
        <p:sp>
          <p:nvSpPr>
            <p:cNvPr id="263" name="Google Shape;263;p10"/>
            <p:cNvSpPr/>
            <p:nvPr/>
          </p:nvSpPr>
          <p:spPr>
            <a:xfrm>
              <a:off x="5293895" y="4620126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6" ty="0" sy="99996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3801979" y="6681536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6" ty="0" sy="99996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Google Shape;265;p10"/>
            <p:cNvCxnSpPr/>
            <p:nvPr/>
          </p:nvCxnSpPr>
          <p:spPr>
            <a:xfrm flipH="1">
              <a:off x="3292613" y="8010268"/>
              <a:ext cx="8643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6" name="Google Shape;266;p10"/>
            <p:cNvCxnSpPr/>
            <p:nvPr/>
          </p:nvCxnSpPr>
          <p:spPr>
            <a:xfrm flipH="1">
              <a:off x="4992979" y="6029991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7" name="Google Shape;267;p10"/>
            <p:cNvCxnSpPr/>
            <p:nvPr/>
          </p:nvCxnSpPr>
          <p:spPr>
            <a:xfrm>
              <a:off x="6593306" y="5948858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268" name="Google Shape;268;p10"/>
            <p:cNvCxnSpPr/>
            <p:nvPr/>
          </p:nvCxnSpPr>
          <p:spPr>
            <a:xfrm>
              <a:off x="5103397" y="8010268"/>
              <a:ext cx="5274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269" name="Google Shape;269;p10"/>
            <p:cNvSpPr/>
            <p:nvPr/>
          </p:nvSpPr>
          <p:spPr>
            <a:xfrm>
              <a:off x="6291063" y="5904600"/>
              <a:ext cx="2508900" cy="19068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/>
                <a:t>S3</a:t>
              </a:r>
              <a:endParaRPr sz="6000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4785400" y="8685100"/>
              <a:ext cx="2508900" cy="19068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/>
                <a:t>S2</a:t>
              </a:r>
              <a:endParaRPr sz="6000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1648025" y="8685100"/>
              <a:ext cx="2508900" cy="1906800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/>
                <a:t>S1</a:t>
              </a:r>
              <a:endParaRPr sz="6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277" name="Google Shape;277;p11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Right Rotation</a:t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5504695" y="46201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17032706" y="6681536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1"/>
          <p:cNvCxnSpPr/>
          <p:nvPr/>
        </p:nvCxnSpPr>
        <p:spPr>
          <a:xfrm flipH="1">
            <a:off x="16886273" y="8173452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1" name="Google Shape;281;p11"/>
          <p:cNvCxnSpPr/>
          <p:nvPr/>
        </p:nvCxnSpPr>
        <p:spPr>
          <a:xfrm flipH="1">
            <a:off x="15203780" y="6029991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2" name="Google Shape;282;p11"/>
          <p:cNvCxnSpPr/>
          <p:nvPr/>
        </p:nvCxnSpPr>
        <p:spPr>
          <a:xfrm>
            <a:off x="16804106" y="5948858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3" name="Google Shape;283;p11"/>
          <p:cNvCxnSpPr/>
          <p:nvPr/>
        </p:nvCxnSpPr>
        <p:spPr>
          <a:xfrm>
            <a:off x="18195759" y="8173452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4" name="Google Shape;284;p11"/>
          <p:cNvSpPr/>
          <p:nvPr/>
        </p:nvSpPr>
        <p:spPr>
          <a:xfrm>
            <a:off x="8877300" y="8010268"/>
            <a:ext cx="4648200" cy="8958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5" name="Google Shape;285;p11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5293895" y="462012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3801979" y="6681536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1"/>
          <p:cNvCxnSpPr/>
          <p:nvPr/>
        </p:nvCxnSpPr>
        <p:spPr>
          <a:xfrm flipH="1">
            <a:off x="3292613" y="8010268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89" name="Google Shape;289;p11"/>
          <p:cNvCxnSpPr/>
          <p:nvPr/>
        </p:nvCxnSpPr>
        <p:spPr>
          <a:xfrm flipH="1">
            <a:off x="4992979" y="6029991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0" name="Google Shape;290;p11"/>
          <p:cNvCxnSpPr/>
          <p:nvPr/>
        </p:nvCxnSpPr>
        <p:spPr>
          <a:xfrm>
            <a:off x="6593306" y="5948858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291" name="Google Shape;291;p11"/>
          <p:cNvCxnSpPr/>
          <p:nvPr/>
        </p:nvCxnSpPr>
        <p:spPr>
          <a:xfrm>
            <a:off x="5103397" y="8010268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2" name="Google Shape;292;p11"/>
          <p:cNvSpPr/>
          <p:nvPr/>
        </p:nvSpPr>
        <p:spPr>
          <a:xfrm>
            <a:off x="6291063" y="59046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S3</a:t>
            </a:r>
            <a:endParaRPr sz="6000"/>
          </a:p>
        </p:txBody>
      </p:sp>
      <p:sp>
        <p:nvSpPr>
          <p:cNvPr id="293" name="Google Shape;293;p11"/>
          <p:cNvSpPr/>
          <p:nvPr/>
        </p:nvSpPr>
        <p:spPr>
          <a:xfrm>
            <a:off x="4785400" y="86851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S2</a:t>
            </a:r>
            <a:endParaRPr sz="6000"/>
          </a:p>
        </p:txBody>
      </p:sp>
      <p:sp>
        <p:nvSpPr>
          <p:cNvPr id="294" name="Google Shape;294;p11"/>
          <p:cNvSpPr/>
          <p:nvPr/>
        </p:nvSpPr>
        <p:spPr>
          <a:xfrm>
            <a:off x="1648025" y="86851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S1</a:t>
            </a:r>
            <a:endParaRPr sz="6000"/>
          </a:p>
        </p:txBody>
      </p:sp>
      <p:sp>
        <p:nvSpPr>
          <p:cNvPr id="295" name="Google Shape;295;p11"/>
          <p:cNvSpPr/>
          <p:nvPr/>
        </p:nvSpPr>
        <p:spPr>
          <a:xfrm>
            <a:off x="13525500" y="59046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S1</a:t>
            </a:r>
            <a:endParaRPr sz="6000"/>
          </a:p>
        </p:txBody>
      </p:sp>
      <p:sp>
        <p:nvSpPr>
          <p:cNvPr id="296" name="Google Shape;296;p11"/>
          <p:cNvSpPr/>
          <p:nvPr/>
        </p:nvSpPr>
        <p:spPr>
          <a:xfrm>
            <a:off x="15108500" y="86851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S2</a:t>
            </a:r>
            <a:endParaRPr sz="6000"/>
          </a:p>
        </p:txBody>
      </p:sp>
      <p:sp>
        <p:nvSpPr>
          <p:cNvPr id="297" name="Google Shape;297;p11"/>
          <p:cNvSpPr/>
          <p:nvPr/>
        </p:nvSpPr>
        <p:spPr>
          <a:xfrm>
            <a:off x="18195738" y="86851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S3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03" name="Google Shape;303;p1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9797143" y="4080717"/>
            <a:ext cx="12006899" cy="20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292C2F"/>
                </a:solidFill>
                <a:latin typeface="Arial"/>
                <a:ea typeface="Arial"/>
                <a:cs typeface="Arial"/>
                <a:sym typeface="Arial"/>
              </a:rPr>
              <a:t>a and b are single nodes; S1, S2, and S3 are subtrees of 0 or more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3388895" y="51099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/>
          <p:nvPr/>
        </p:nvSpPr>
        <p:spPr>
          <a:xfrm>
            <a:off x="4916906" y="7171393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12"/>
          <p:cNvCxnSpPr/>
          <p:nvPr/>
        </p:nvCxnSpPr>
        <p:spPr>
          <a:xfrm flipH="1">
            <a:off x="4770474" y="8663309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8" name="Google Shape;308;p12"/>
          <p:cNvCxnSpPr/>
          <p:nvPr/>
        </p:nvCxnSpPr>
        <p:spPr>
          <a:xfrm flipH="1">
            <a:off x="3087979" y="65198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09" name="Google Shape;309;p12"/>
          <p:cNvCxnSpPr/>
          <p:nvPr/>
        </p:nvCxnSpPr>
        <p:spPr>
          <a:xfrm>
            <a:off x="4688306" y="64387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10" name="Google Shape;310;p12"/>
          <p:cNvCxnSpPr/>
          <p:nvPr/>
        </p:nvCxnSpPr>
        <p:spPr>
          <a:xfrm>
            <a:off x="6079959" y="8663309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5923838" y="91994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S3</a:t>
            </a:r>
            <a:endParaRPr sz="6000"/>
          </a:p>
        </p:txBody>
      </p:sp>
      <p:sp>
        <p:nvSpPr>
          <p:cNvPr id="313" name="Google Shape;313;p12"/>
          <p:cNvSpPr/>
          <p:nvPr/>
        </p:nvSpPr>
        <p:spPr>
          <a:xfrm>
            <a:off x="3087975" y="91994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S2</a:t>
            </a:r>
            <a:endParaRPr sz="6000"/>
          </a:p>
        </p:txBody>
      </p:sp>
      <p:sp>
        <p:nvSpPr>
          <p:cNvPr id="314" name="Google Shape;314;p12"/>
          <p:cNvSpPr/>
          <p:nvPr/>
        </p:nvSpPr>
        <p:spPr>
          <a:xfrm>
            <a:off x="1524000" y="67695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S1</a:t>
            </a:r>
            <a:endParaRPr sz="6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20" name="Google Shape;320;p1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Left Rotation</a:t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16876295" y="53385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15384380" y="739999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3"/>
          <p:cNvCxnSpPr/>
          <p:nvPr/>
        </p:nvCxnSpPr>
        <p:spPr>
          <a:xfrm flipH="1">
            <a:off x="14875012" y="8728725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4" name="Google Shape;324;p13"/>
          <p:cNvCxnSpPr/>
          <p:nvPr/>
        </p:nvCxnSpPr>
        <p:spPr>
          <a:xfrm flipH="1">
            <a:off x="16575380" y="67484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5" name="Google Shape;325;p13"/>
          <p:cNvCxnSpPr/>
          <p:nvPr/>
        </p:nvCxnSpPr>
        <p:spPr>
          <a:xfrm>
            <a:off x="18175706" y="66673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26" name="Google Shape;326;p13"/>
          <p:cNvCxnSpPr/>
          <p:nvPr/>
        </p:nvCxnSpPr>
        <p:spPr>
          <a:xfrm>
            <a:off x="16685797" y="8728725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7" name="Google Shape;327;p13"/>
          <p:cNvSpPr/>
          <p:nvPr/>
        </p:nvSpPr>
        <p:spPr>
          <a:xfrm>
            <a:off x="8877300" y="8010268"/>
            <a:ext cx="4648200" cy="8958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13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13"/>
          <p:cNvSpPr/>
          <p:nvPr/>
        </p:nvSpPr>
        <p:spPr>
          <a:xfrm>
            <a:off x="3388895" y="510998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4916906" y="7171393"/>
            <a:ext cx="1491900" cy="149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13"/>
          <p:cNvCxnSpPr/>
          <p:nvPr/>
        </p:nvCxnSpPr>
        <p:spPr>
          <a:xfrm flipH="1">
            <a:off x="4770474" y="8663309"/>
            <a:ext cx="5535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2" name="Google Shape;332;p13"/>
          <p:cNvCxnSpPr/>
          <p:nvPr/>
        </p:nvCxnSpPr>
        <p:spPr>
          <a:xfrm flipH="1">
            <a:off x="3087979" y="6519848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3" name="Google Shape;333;p13"/>
          <p:cNvCxnSpPr/>
          <p:nvPr/>
        </p:nvCxnSpPr>
        <p:spPr>
          <a:xfrm>
            <a:off x="4688306" y="6438715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34" name="Google Shape;334;p13"/>
          <p:cNvCxnSpPr/>
          <p:nvPr/>
        </p:nvCxnSpPr>
        <p:spPr>
          <a:xfrm>
            <a:off x="6079959" y="8663309"/>
            <a:ext cx="6576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5" name="Google Shape;335;p13"/>
          <p:cNvSpPr/>
          <p:nvPr/>
        </p:nvSpPr>
        <p:spPr>
          <a:xfrm>
            <a:off x="5923838" y="91994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S3</a:t>
            </a:r>
            <a:endParaRPr sz="6000"/>
          </a:p>
        </p:txBody>
      </p:sp>
      <p:sp>
        <p:nvSpPr>
          <p:cNvPr id="336" name="Google Shape;336;p13"/>
          <p:cNvSpPr/>
          <p:nvPr/>
        </p:nvSpPr>
        <p:spPr>
          <a:xfrm>
            <a:off x="3087975" y="91994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S2</a:t>
            </a:r>
            <a:endParaRPr sz="6000"/>
          </a:p>
        </p:txBody>
      </p:sp>
      <p:sp>
        <p:nvSpPr>
          <p:cNvPr id="337" name="Google Shape;337;p13"/>
          <p:cNvSpPr/>
          <p:nvPr/>
        </p:nvSpPr>
        <p:spPr>
          <a:xfrm>
            <a:off x="1524000" y="67695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S1</a:t>
            </a:r>
            <a:endParaRPr sz="6000"/>
          </a:p>
        </p:txBody>
      </p:sp>
      <p:sp>
        <p:nvSpPr>
          <p:cNvPr id="338" name="Google Shape;338;p13"/>
          <p:cNvSpPr/>
          <p:nvPr/>
        </p:nvSpPr>
        <p:spPr>
          <a:xfrm>
            <a:off x="13230425" y="939050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S1</a:t>
            </a:r>
            <a:endParaRPr sz="6000"/>
          </a:p>
        </p:txBody>
      </p:sp>
      <p:sp>
        <p:nvSpPr>
          <p:cNvPr id="339" name="Google Shape;339;p13"/>
          <p:cNvSpPr/>
          <p:nvPr/>
        </p:nvSpPr>
        <p:spPr>
          <a:xfrm>
            <a:off x="16367800" y="92892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S2</a:t>
            </a:r>
            <a:endParaRPr sz="6000"/>
          </a:p>
        </p:txBody>
      </p:sp>
      <p:sp>
        <p:nvSpPr>
          <p:cNvPr id="340" name="Google Shape;340;p13"/>
          <p:cNvSpPr/>
          <p:nvPr/>
        </p:nvSpPr>
        <p:spPr>
          <a:xfrm>
            <a:off x="17917938" y="6769550"/>
            <a:ext cx="2508900" cy="1906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S3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1521750" y="5233500"/>
            <a:ext cx="213405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b="1" lang="en-US" sz="9600">
                <a:solidFill>
                  <a:schemeClr val="lt1"/>
                </a:solidFill>
              </a:rPr>
              <a:t>9</a:t>
            </a:r>
            <a:r>
              <a:rPr b="1" i="0" lang="en-US" sz="9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AVL Trees</a:t>
            </a:r>
            <a:endParaRPr b="1" i="0" sz="9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t/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 435</a:t>
            </a:r>
            <a:endParaRPr b="1" i="0" sz="9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f0b646300_0_24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Imbalanced Trees</a:t>
            </a:r>
            <a:endParaRPr/>
          </a:p>
        </p:txBody>
      </p:sp>
      <p:sp>
        <p:nvSpPr>
          <p:cNvPr id="346" name="Google Shape;346;g6f0b646300_0_24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Left-Left Case</a:t>
            </a:r>
            <a:endParaRPr/>
          </a:p>
        </p:txBody>
      </p:sp>
      <p:sp>
        <p:nvSpPr>
          <p:cNvPr id="347" name="Google Shape;347;g6f0b646300_0_24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8" name="Google Shape;348;g6f0b646300_0_247"/>
          <p:cNvGrpSpPr/>
          <p:nvPr/>
        </p:nvGrpSpPr>
        <p:grpSpPr>
          <a:xfrm>
            <a:off x="6695825" y="4543336"/>
            <a:ext cx="7683321" cy="8122939"/>
            <a:chOff x="8268150" y="4543336"/>
            <a:chExt cx="7683321" cy="8122939"/>
          </a:xfrm>
        </p:grpSpPr>
        <p:sp>
          <p:nvSpPr>
            <p:cNvPr id="349" name="Google Shape;349;g6f0b646300_0_247"/>
            <p:cNvSpPr/>
            <p:nvPr/>
          </p:nvSpPr>
          <p:spPr>
            <a:xfrm>
              <a:off x="11980448" y="4543336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6f0b646300_0_247"/>
            <p:cNvSpPr/>
            <p:nvPr/>
          </p:nvSpPr>
          <p:spPr>
            <a:xfrm>
              <a:off x="10488532" y="6604746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g6f0b646300_0_247"/>
            <p:cNvCxnSpPr/>
            <p:nvPr/>
          </p:nvCxnSpPr>
          <p:spPr>
            <a:xfrm flipH="1">
              <a:off x="9095703" y="10162472"/>
              <a:ext cx="8643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2" name="Google Shape;352;g6f0b646300_0_247"/>
            <p:cNvCxnSpPr/>
            <p:nvPr/>
          </p:nvCxnSpPr>
          <p:spPr>
            <a:xfrm flipH="1">
              <a:off x="11679532" y="5953201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3" name="Google Shape;353;g6f0b646300_0_247"/>
            <p:cNvCxnSpPr/>
            <p:nvPr/>
          </p:nvCxnSpPr>
          <p:spPr>
            <a:xfrm>
              <a:off x="13279859" y="5872068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4" name="Google Shape;354;g6f0b646300_0_247"/>
            <p:cNvCxnSpPr/>
            <p:nvPr/>
          </p:nvCxnSpPr>
          <p:spPr>
            <a:xfrm>
              <a:off x="10906487" y="10162472"/>
              <a:ext cx="5274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5" name="Google Shape;355;g6f0b646300_0_247"/>
            <p:cNvSpPr/>
            <p:nvPr/>
          </p:nvSpPr>
          <p:spPr>
            <a:xfrm>
              <a:off x="9742574" y="8813496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56" name="Google Shape;356;g6f0b646300_0_247"/>
            <p:cNvCxnSpPr/>
            <p:nvPr/>
          </p:nvCxnSpPr>
          <p:spPr>
            <a:xfrm flipH="1">
              <a:off x="10488587" y="8096662"/>
              <a:ext cx="417900" cy="65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57" name="Google Shape;357;g6f0b646300_0_247"/>
            <p:cNvCxnSpPr/>
            <p:nvPr/>
          </p:nvCxnSpPr>
          <p:spPr>
            <a:xfrm>
              <a:off x="11824038" y="7950809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58" name="Google Shape;358;g6f0b646300_0_247"/>
            <p:cNvSpPr txBox="1"/>
            <p:nvPr/>
          </p:nvSpPr>
          <p:spPr>
            <a:xfrm>
              <a:off x="14735571" y="6604748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6f0b646300_0_247"/>
            <p:cNvSpPr txBox="1"/>
            <p:nvPr/>
          </p:nvSpPr>
          <p:spPr>
            <a:xfrm>
              <a:off x="11640117" y="7040272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6f0b646300_0_247"/>
            <p:cNvSpPr txBox="1"/>
            <p:nvPr/>
          </p:nvSpPr>
          <p:spPr>
            <a:xfrm>
              <a:off x="10934195" y="4847823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6f0b646300_0_247"/>
            <p:cNvSpPr/>
            <p:nvPr/>
          </p:nvSpPr>
          <p:spPr>
            <a:xfrm>
              <a:off x="8268150" y="114143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362" name="Google Shape;362;g6f0b646300_0_247"/>
            <p:cNvSpPr/>
            <p:nvPr/>
          </p:nvSpPr>
          <p:spPr>
            <a:xfrm>
              <a:off x="10621300" y="113601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363" name="Google Shape;363;g6f0b646300_0_247"/>
            <p:cNvSpPr/>
            <p:nvPr/>
          </p:nvSpPr>
          <p:spPr>
            <a:xfrm>
              <a:off x="11611900" y="85407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  <p:sp>
          <p:nvSpPr>
            <p:cNvPr id="364" name="Google Shape;364;g6f0b646300_0_247"/>
            <p:cNvSpPr/>
            <p:nvPr/>
          </p:nvSpPr>
          <p:spPr>
            <a:xfrm>
              <a:off x="13279850" y="62320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</p:grpSp>
      <p:sp>
        <p:nvSpPr>
          <p:cNvPr id="365" name="Google Shape;365;g6f0b646300_0_247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1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Left/Right refers to which subtree is taller</a:t>
            </a:r>
            <a:endParaRPr b="1" i="1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371" name="Google Shape;371;p1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Maintaining Balance - Left Left Case</a:t>
            </a:r>
            <a:endParaRPr/>
          </a:p>
        </p:txBody>
      </p:sp>
      <p:grpSp>
        <p:nvGrpSpPr>
          <p:cNvPr id="372" name="Google Shape;372;p15"/>
          <p:cNvGrpSpPr/>
          <p:nvPr/>
        </p:nvGrpSpPr>
        <p:grpSpPr>
          <a:xfrm>
            <a:off x="8714514" y="7038066"/>
            <a:ext cx="4617900" cy="2245272"/>
            <a:chOff x="5175864" y="9201278"/>
            <a:chExt cx="4617900" cy="2245272"/>
          </a:xfrm>
        </p:grpSpPr>
        <p:sp>
          <p:nvSpPr>
            <p:cNvPr id="373" name="Google Shape;373;p15"/>
            <p:cNvSpPr/>
            <p:nvPr/>
          </p:nvSpPr>
          <p:spPr>
            <a:xfrm>
              <a:off x="5816936" y="9201278"/>
              <a:ext cx="3653700" cy="908400"/>
            </a:xfrm>
            <a:prstGeom prst="rightArrow">
              <a:avLst>
                <a:gd fmla="val 50000" name="adj1"/>
                <a:gd fmla="val 50000" name="adj2"/>
              </a:avLst>
            </a:prstGeom>
            <a:blipFill rotWithShape="1">
              <a:blip r:embed="rId3">
                <a:alphaModFix/>
              </a:blip>
              <a:tile algn="tl" flip="none" tx="0" sx="99996" ty="0" sy="99996"/>
            </a:blip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8490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4" name="Google Shape;374;p15"/>
            <p:cNvSpPr txBox="1"/>
            <p:nvPr/>
          </p:nvSpPr>
          <p:spPr>
            <a:xfrm>
              <a:off x="5175864" y="9974750"/>
              <a:ext cx="4617900" cy="14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85998"/>
                </a:buClr>
                <a:buSzPts val="5000"/>
                <a:buFont typeface="Arial"/>
                <a:buNone/>
              </a:pPr>
              <a:r>
                <a:rPr b="0" i="1" lang="en-US" sz="5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Right Rotate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5" name="Google Shape;375;p15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6" name="Google Shape;376;p15"/>
          <p:cNvGrpSpPr/>
          <p:nvPr/>
        </p:nvGrpSpPr>
        <p:grpSpPr>
          <a:xfrm>
            <a:off x="980825" y="4543336"/>
            <a:ext cx="7683321" cy="8122939"/>
            <a:chOff x="8268150" y="4543336"/>
            <a:chExt cx="7683321" cy="8122939"/>
          </a:xfrm>
        </p:grpSpPr>
        <p:sp>
          <p:nvSpPr>
            <p:cNvPr id="377" name="Google Shape;377;p15"/>
            <p:cNvSpPr/>
            <p:nvPr/>
          </p:nvSpPr>
          <p:spPr>
            <a:xfrm>
              <a:off x="11980448" y="4543336"/>
              <a:ext cx="1491900" cy="14919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0488532" y="6604746"/>
              <a:ext cx="1491900" cy="14919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Google Shape;379;p15"/>
            <p:cNvCxnSpPr/>
            <p:nvPr/>
          </p:nvCxnSpPr>
          <p:spPr>
            <a:xfrm flipH="1">
              <a:off x="9095703" y="10162472"/>
              <a:ext cx="8643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80" name="Google Shape;380;p15"/>
            <p:cNvCxnSpPr/>
            <p:nvPr/>
          </p:nvCxnSpPr>
          <p:spPr>
            <a:xfrm flipH="1">
              <a:off x="11679532" y="5953201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81" name="Google Shape;381;p15"/>
            <p:cNvCxnSpPr/>
            <p:nvPr/>
          </p:nvCxnSpPr>
          <p:spPr>
            <a:xfrm>
              <a:off x="13279859" y="5872068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82" name="Google Shape;382;p15"/>
            <p:cNvCxnSpPr/>
            <p:nvPr/>
          </p:nvCxnSpPr>
          <p:spPr>
            <a:xfrm>
              <a:off x="10906487" y="10162472"/>
              <a:ext cx="5274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83" name="Google Shape;383;p15"/>
            <p:cNvSpPr/>
            <p:nvPr/>
          </p:nvSpPr>
          <p:spPr>
            <a:xfrm>
              <a:off x="9742574" y="8813496"/>
              <a:ext cx="1491900" cy="1491900"/>
            </a:xfrm>
            <a:prstGeom prst="ellipse">
              <a:avLst/>
            </a:prstGeom>
            <a:blipFill rotWithShape="1">
              <a:blip r:embed="rId4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384" name="Google Shape;384;p15"/>
            <p:cNvCxnSpPr/>
            <p:nvPr/>
          </p:nvCxnSpPr>
          <p:spPr>
            <a:xfrm flipH="1">
              <a:off x="10488587" y="8096662"/>
              <a:ext cx="417900" cy="65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85" name="Google Shape;385;p15"/>
            <p:cNvCxnSpPr/>
            <p:nvPr/>
          </p:nvCxnSpPr>
          <p:spPr>
            <a:xfrm>
              <a:off x="11824038" y="7950809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386" name="Google Shape;386;p15"/>
            <p:cNvSpPr txBox="1"/>
            <p:nvPr/>
          </p:nvSpPr>
          <p:spPr>
            <a:xfrm>
              <a:off x="14735571" y="6604748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 txBox="1"/>
            <p:nvPr/>
          </p:nvSpPr>
          <p:spPr>
            <a:xfrm>
              <a:off x="11640117" y="7040272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 txBox="1"/>
            <p:nvPr/>
          </p:nvSpPr>
          <p:spPr>
            <a:xfrm>
              <a:off x="10934195" y="4847823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8268150" y="114143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10621300" y="113601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1611900" y="85407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3279850" y="62320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5014971" y="4996413"/>
            <a:ext cx="7067204" cy="4745317"/>
            <a:chOff x="13490971" y="5148813"/>
            <a:chExt cx="7067204" cy="4745317"/>
          </a:xfrm>
        </p:grpSpPr>
        <p:sp>
          <p:nvSpPr>
            <p:cNvPr id="394" name="Google Shape;394;p15"/>
            <p:cNvSpPr/>
            <p:nvPr/>
          </p:nvSpPr>
          <p:spPr>
            <a:xfrm>
              <a:off x="18194784" y="7293254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16336844" y="5148813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15"/>
            <p:cNvCxnSpPr/>
            <p:nvPr/>
          </p:nvCxnSpPr>
          <p:spPr>
            <a:xfrm flipH="1">
              <a:off x="13490971" y="8642230"/>
              <a:ext cx="8643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97" name="Google Shape;397;p15"/>
            <p:cNvCxnSpPr>
              <a:endCxn id="398" idx="0"/>
            </p:cNvCxnSpPr>
            <p:nvPr/>
          </p:nvCxnSpPr>
          <p:spPr>
            <a:xfrm flipH="1">
              <a:off x="18195975" y="8723525"/>
              <a:ext cx="270600" cy="636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399" name="Google Shape;399;p15"/>
            <p:cNvCxnSpPr>
              <a:endCxn id="400" idx="0"/>
            </p:cNvCxnSpPr>
            <p:nvPr/>
          </p:nvCxnSpPr>
          <p:spPr>
            <a:xfrm>
              <a:off x="19428675" y="8642225"/>
              <a:ext cx="1129500" cy="71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1" name="Google Shape;401;p15"/>
            <p:cNvCxnSpPr/>
            <p:nvPr/>
          </p:nvCxnSpPr>
          <p:spPr>
            <a:xfrm>
              <a:off x="15301755" y="8642230"/>
              <a:ext cx="527400" cy="1251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2" name="Google Shape;402;p15"/>
            <p:cNvSpPr/>
            <p:nvPr/>
          </p:nvSpPr>
          <p:spPr>
            <a:xfrm>
              <a:off x="14137842" y="7293254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03" name="Google Shape;403;p15"/>
            <p:cNvCxnSpPr/>
            <p:nvPr/>
          </p:nvCxnSpPr>
          <p:spPr>
            <a:xfrm flipH="1">
              <a:off x="14883944" y="6243278"/>
              <a:ext cx="1452900" cy="987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17738081" y="6414177"/>
              <a:ext cx="966300" cy="825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05" name="Google Shape;405;p15"/>
            <p:cNvSpPr txBox="1"/>
            <p:nvPr/>
          </p:nvSpPr>
          <p:spPr>
            <a:xfrm>
              <a:off x="15429000" y="7670207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 txBox="1"/>
            <p:nvPr/>
          </p:nvSpPr>
          <p:spPr>
            <a:xfrm>
              <a:off x="14957487" y="5328083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 txBox="1"/>
            <p:nvPr/>
          </p:nvSpPr>
          <p:spPr>
            <a:xfrm>
              <a:off x="17313845" y="7682262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15"/>
          <p:cNvSpPr/>
          <p:nvPr/>
        </p:nvSpPr>
        <p:spPr>
          <a:xfrm>
            <a:off x="13923675" y="928332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S1</a:t>
            </a:r>
            <a:endParaRPr sz="3600"/>
          </a:p>
        </p:txBody>
      </p:sp>
      <p:sp>
        <p:nvSpPr>
          <p:cNvPr id="409" name="Google Shape;409;p15"/>
          <p:cNvSpPr/>
          <p:nvPr/>
        </p:nvSpPr>
        <p:spPr>
          <a:xfrm>
            <a:off x="16819275" y="928332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S2</a:t>
            </a:r>
            <a:endParaRPr sz="3600"/>
          </a:p>
        </p:txBody>
      </p:sp>
      <p:sp>
        <p:nvSpPr>
          <p:cNvPr id="398" name="Google Shape;398;p15"/>
          <p:cNvSpPr/>
          <p:nvPr/>
        </p:nvSpPr>
        <p:spPr>
          <a:xfrm>
            <a:off x="18876675" y="920712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S3</a:t>
            </a:r>
            <a:endParaRPr sz="3600"/>
          </a:p>
        </p:txBody>
      </p:sp>
      <p:sp>
        <p:nvSpPr>
          <p:cNvPr id="400" name="Google Shape;400;p15"/>
          <p:cNvSpPr/>
          <p:nvPr/>
        </p:nvSpPr>
        <p:spPr>
          <a:xfrm>
            <a:off x="21238875" y="920712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S4</a:t>
            </a:r>
            <a:endParaRPr sz="3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f0b646300_0_39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Imbalanced Trees</a:t>
            </a:r>
            <a:endParaRPr/>
          </a:p>
        </p:txBody>
      </p:sp>
      <p:sp>
        <p:nvSpPr>
          <p:cNvPr id="415" name="Google Shape;415;g6f0b646300_0_395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Right-Right</a:t>
            </a:r>
            <a:r>
              <a:rPr lang="en-US"/>
              <a:t> Case</a:t>
            </a:r>
            <a:endParaRPr/>
          </a:p>
        </p:txBody>
      </p:sp>
      <p:sp>
        <p:nvSpPr>
          <p:cNvPr id="416" name="Google Shape;416;g6f0b646300_0_395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g6f0b646300_0_395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1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Left/Right refers to which subtree is taller</a:t>
            </a:r>
            <a:endParaRPr b="1" i="1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g6f0b646300_0_395"/>
          <p:cNvGrpSpPr/>
          <p:nvPr/>
        </p:nvGrpSpPr>
        <p:grpSpPr>
          <a:xfrm>
            <a:off x="6927741" y="4477572"/>
            <a:ext cx="8156209" cy="7910453"/>
            <a:chOff x="6325566" y="5012222"/>
            <a:chExt cx="8156209" cy="7910453"/>
          </a:xfrm>
        </p:grpSpPr>
        <p:sp>
          <p:nvSpPr>
            <p:cNvPr id="419" name="Google Shape;419;g6f0b646300_0_395"/>
            <p:cNvSpPr/>
            <p:nvPr/>
          </p:nvSpPr>
          <p:spPr>
            <a:xfrm>
              <a:off x="9051625" y="5012222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6f0b646300_0_395"/>
            <p:cNvSpPr/>
            <p:nvPr/>
          </p:nvSpPr>
          <p:spPr>
            <a:xfrm>
              <a:off x="10380133" y="7148594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g6f0b646300_0_395"/>
            <p:cNvCxnSpPr>
              <a:stCxn id="420" idx="5"/>
            </p:cNvCxnSpPr>
            <p:nvPr/>
          </p:nvCxnSpPr>
          <p:spPr>
            <a:xfrm>
              <a:off x="11653549" y="8422010"/>
              <a:ext cx="425100" cy="69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2" name="Google Shape;422;g6f0b646300_0_395"/>
            <p:cNvCxnSpPr/>
            <p:nvPr/>
          </p:nvCxnSpPr>
          <p:spPr>
            <a:xfrm flipH="1">
              <a:off x="8750709" y="6422087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3" name="Google Shape;423;g6f0b646300_0_395"/>
            <p:cNvCxnSpPr/>
            <p:nvPr/>
          </p:nvCxnSpPr>
          <p:spPr>
            <a:xfrm>
              <a:off x="10351036" y="6340954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4" name="Google Shape;424;g6f0b646300_0_395"/>
            <p:cNvCxnSpPr/>
            <p:nvPr/>
          </p:nvCxnSpPr>
          <p:spPr>
            <a:xfrm flipH="1">
              <a:off x="11335855" y="10541465"/>
              <a:ext cx="660000" cy="1382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5" name="Google Shape;425;g6f0b646300_0_395"/>
            <p:cNvSpPr/>
            <p:nvPr/>
          </p:nvSpPr>
          <p:spPr>
            <a:xfrm>
              <a:off x="11678206" y="9106785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26" name="Google Shape;426;g6f0b646300_0_395"/>
            <p:cNvCxnSpPr>
              <a:stCxn id="420" idx="3"/>
            </p:cNvCxnSpPr>
            <p:nvPr/>
          </p:nvCxnSpPr>
          <p:spPr>
            <a:xfrm flipH="1">
              <a:off x="9717817" y="8422010"/>
              <a:ext cx="880800" cy="84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27" name="Google Shape;427;g6f0b646300_0_395"/>
            <p:cNvCxnSpPr/>
            <p:nvPr/>
          </p:nvCxnSpPr>
          <p:spPr>
            <a:xfrm>
              <a:off x="12766859" y="10571583"/>
              <a:ext cx="598800" cy="1360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28" name="Google Shape;428;g6f0b646300_0_395"/>
            <p:cNvSpPr txBox="1"/>
            <p:nvPr/>
          </p:nvSpPr>
          <p:spPr>
            <a:xfrm>
              <a:off x="12078641" y="7471391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6f0b646300_0_395"/>
            <p:cNvSpPr txBox="1"/>
            <p:nvPr/>
          </p:nvSpPr>
          <p:spPr>
            <a:xfrm>
              <a:off x="6325566" y="7073569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6f0b646300_0_395"/>
            <p:cNvSpPr txBox="1"/>
            <p:nvPr/>
          </p:nvSpPr>
          <p:spPr>
            <a:xfrm>
              <a:off x="10351036" y="5217719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6f0b646300_0_395"/>
            <p:cNvSpPr/>
            <p:nvPr/>
          </p:nvSpPr>
          <p:spPr>
            <a:xfrm>
              <a:off x="7537375" y="65653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432" name="Google Shape;432;g6f0b646300_0_395"/>
            <p:cNvSpPr/>
            <p:nvPr/>
          </p:nvSpPr>
          <p:spPr>
            <a:xfrm>
              <a:off x="8451775" y="86989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433" name="Google Shape;433;g6f0b646300_0_395"/>
            <p:cNvSpPr/>
            <p:nvPr/>
          </p:nvSpPr>
          <p:spPr>
            <a:xfrm>
              <a:off x="10280575" y="116707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  <p:sp>
          <p:nvSpPr>
            <p:cNvPr id="434" name="Google Shape;434;g6f0b646300_0_395"/>
            <p:cNvSpPr/>
            <p:nvPr/>
          </p:nvSpPr>
          <p:spPr>
            <a:xfrm>
              <a:off x="12795175" y="116707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6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Partner Exercise 4</a:t>
            </a:r>
            <a:endParaRPr/>
          </a:p>
        </p:txBody>
      </p:sp>
      <p:sp>
        <p:nvSpPr>
          <p:cNvPr id="440" name="Google Shape;440;p16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Maintaining Balance - Right Right Case</a:t>
            </a:r>
            <a:endParaRPr/>
          </a:p>
        </p:txBody>
      </p:sp>
      <p:sp>
        <p:nvSpPr>
          <p:cNvPr id="441" name="Google Shape;441;p16"/>
          <p:cNvSpPr/>
          <p:nvPr/>
        </p:nvSpPr>
        <p:spPr>
          <a:xfrm>
            <a:off x="9786692" y="744028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2" name="Google Shape;442;p16"/>
          <p:cNvSpPr txBox="1"/>
          <p:nvPr/>
        </p:nvSpPr>
        <p:spPr>
          <a:xfrm>
            <a:off x="9145620" y="821376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i="1" lang="en-US" sz="5000">
                <a:solidFill>
                  <a:schemeClr val="dk1"/>
                </a:solidFill>
              </a:rPr>
              <a:t>????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4" name="Google Shape;444;p16"/>
          <p:cNvGrpSpPr/>
          <p:nvPr/>
        </p:nvGrpSpPr>
        <p:grpSpPr>
          <a:xfrm>
            <a:off x="1207166" y="4477572"/>
            <a:ext cx="8156209" cy="7910453"/>
            <a:chOff x="6325566" y="5012222"/>
            <a:chExt cx="8156209" cy="7910453"/>
          </a:xfrm>
        </p:grpSpPr>
        <p:sp>
          <p:nvSpPr>
            <p:cNvPr id="445" name="Google Shape;445;p16"/>
            <p:cNvSpPr/>
            <p:nvPr/>
          </p:nvSpPr>
          <p:spPr>
            <a:xfrm>
              <a:off x="9051625" y="5012222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0380133" y="7148594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7" name="Google Shape;447;p16"/>
            <p:cNvCxnSpPr>
              <a:stCxn id="446" idx="5"/>
            </p:cNvCxnSpPr>
            <p:nvPr/>
          </p:nvCxnSpPr>
          <p:spPr>
            <a:xfrm>
              <a:off x="11653549" y="8422010"/>
              <a:ext cx="425100" cy="69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8" name="Google Shape;448;p16"/>
            <p:cNvCxnSpPr/>
            <p:nvPr/>
          </p:nvCxnSpPr>
          <p:spPr>
            <a:xfrm flipH="1">
              <a:off x="8750709" y="6422087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49" name="Google Shape;449;p16"/>
            <p:cNvCxnSpPr/>
            <p:nvPr/>
          </p:nvCxnSpPr>
          <p:spPr>
            <a:xfrm>
              <a:off x="10351036" y="6340954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50" name="Google Shape;450;p16"/>
            <p:cNvCxnSpPr/>
            <p:nvPr/>
          </p:nvCxnSpPr>
          <p:spPr>
            <a:xfrm flipH="1">
              <a:off x="11335855" y="10541465"/>
              <a:ext cx="660000" cy="1382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51" name="Google Shape;451;p16"/>
            <p:cNvSpPr/>
            <p:nvPr/>
          </p:nvSpPr>
          <p:spPr>
            <a:xfrm>
              <a:off x="11678206" y="9106785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52" name="Google Shape;452;p16"/>
            <p:cNvCxnSpPr>
              <a:stCxn id="446" idx="3"/>
            </p:cNvCxnSpPr>
            <p:nvPr/>
          </p:nvCxnSpPr>
          <p:spPr>
            <a:xfrm flipH="1">
              <a:off x="9717817" y="8422010"/>
              <a:ext cx="880800" cy="84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53" name="Google Shape;453;p16"/>
            <p:cNvCxnSpPr/>
            <p:nvPr/>
          </p:nvCxnSpPr>
          <p:spPr>
            <a:xfrm>
              <a:off x="12766859" y="10571583"/>
              <a:ext cx="598800" cy="1360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54" name="Google Shape;454;p16"/>
            <p:cNvSpPr txBox="1"/>
            <p:nvPr/>
          </p:nvSpPr>
          <p:spPr>
            <a:xfrm>
              <a:off x="12078641" y="7471391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 txBox="1"/>
            <p:nvPr/>
          </p:nvSpPr>
          <p:spPr>
            <a:xfrm>
              <a:off x="6325566" y="7073569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 txBox="1"/>
            <p:nvPr/>
          </p:nvSpPr>
          <p:spPr>
            <a:xfrm>
              <a:off x="10351036" y="5217719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7537375" y="65653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8451775" y="86989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10280575" y="116707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2795175" y="11670775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</p:grpSp>
      <p:sp>
        <p:nvSpPr>
          <p:cNvPr id="461" name="Google Shape;461;p16"/>
          <p:cNvSpPr/>
          <p:nvPr/>
        </p:nvSpPr>
        <p:spPr>
          <a:xfrm>
            <a:off x="15957700" y="5338300"/>
            <a:ext cx="5720700" cy="6189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462" name="Google Shape;462;p16"/>
          <p:cNvSpPr txBox="1"/>
          <p:nvPr/>
        </p:nvSpPr>
        <p:spPr>
          <a:xfrm>
            <a:off x="17714050" y="8390900"/>
            <a:ext cx="2208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????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f0b646300_0_27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Imbalanced Trees</a:t>
            </a:r>
            <a:endParaRPr/>
          </a:p>
        </p:txBody>
      </p:sp>
      <p:sp>
        <p:nvSpPr>
          <p:cNvPr id="468" name="Google Shape;468;g6f0b646300_0_27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Left-Right Case</a:t>
            </a:r>
            <a:endParaRPr/>
          </a:p>
        </p:txBody>
      </p:sp>
      <p:sp>
        <p:nvSpPr>
          <p:cNvPr id="469" name="Google Shape;469;g6f0b646300_0_270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0" name="Google Shape;470;g6f0b646300_0_270"/>
          <p:cNvGrpSpPr/>
          <p:nvPr/>
        </p:nvGrpSpPr>
        <p:grpSpPr>
          <a:xfrm>
            <a:off x="7351803" y="4501213"/>
            <a:ext cx="6731056" cy="7863175"/>
            <a:chOff x="9492828" y="4497575"/>
            <a:chExt cx="6731056" cy="7863175"/>
          </a:xfrm>
        </p:grpSpPr>
        <p:sp>
          <p:nvSpPr>
            <p:cNvPr id="471" name="Google Shape;471;g6f0b646300_0_270"/>
            <p:cNvSpPr/>
            <p:nvPr/>
          </p:nvSpPr>
          <p:spPr>
            <a:xfrm>
              <a:off x="12252851" y="4497575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6f0b646300_0_270"/>
            <p:cNvSpPr/>
            <p:nvPr/>
          </p:nvSpPr>
          <p:spPr>
            <a:xfrm>
              <a:off x="10760935" y="6558985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g6f0b646300_0_270"/>
            <p:cNvCxnSpPr/>
            <p:nvPr/>
          </p:nvCxnSpPr>
          <p:spPr>
            <a:xfrm flipH="1">
              <a:off x="10708719" y="8050901"/>
              <a:ext cx="438600" cy="651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74" name="Google Shape;474;g6f0b646300_0_270"/>
            <p:cNvCxnSpPr/>
            <p:nvPr/>
          </p:nvCxnSpPr>
          <p:spPr>
            <a:xfrm flipH="1">
              <a:off x="11951935" y="5907440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75" name="Google Shape;475;g6f0b646300_0_270"/>
            <p:cNvCxnSpPr/>
            <p:nvPr/>
          </p:nvCxnSpPr>
          <p:spPr>
            <a:xfrm>
              <a:off x="13552262" y="5826307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76" name="Google Shape;476;g6f0b646300_0_270"/>
            <p:cNvCxnSpPr/>
            <p:nvPr/>
          </p:nvCxnSpPr>
          <p:spPr>
            <a:xfrm flipH="1">
              <a:off x="11706212" y="10259651"/>
              <a:ext cx="660000" cy="110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77" name="Google Shape;477;g6f0b646300_0_270"/>
            <p:cNvSpPr/>
            <p:nvPr/>
          </p:nvSpPr>
          <p:spPr>
            <a:xfrm>
              <a:off x="11935925" y="8783579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478" name="Google Shape;478;g6f0b646300_0_270"/>
            <p:cNvCxnSpPr/>
            <p:nvPr/>
          </p:nvCxnSpPr>
          <p:spPr>
            <a:xfrm>
              <a:off x="12050540" y="7998584"/>
              <a:ext cx="631200" cy="72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479" name="Google Shape;479;g6f0b646300_0_270"/>
            <p:cNvCxnSpPr>
              <a:stCxn id="477" idx="5"/>
            </p:cNvCxnSpPr>
            <p:nvPr/>
          </p:nvCxnSpPr>
          <p:spPr>
            <a:xfrm>
              <a:off x="13209341" y="10056995"/>
              <a:ext cx="800100" cy="1352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480" name="Google Shape;480;g6f0b646300_0_270"/>
            <p:cNvSpPr txBox="1"/>
            <p:nvPr/>
          </p:nvSpPr>
          <p:spPr>
            <a:xfrm>
              <a:off x="15007984" y="6531265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6f0b646300_0_270"/>
            <p:cNvSpPr txBox="1"/>
            <p:nvPr/>
          </p:nvSpPr>
          <p:spPr>
            <a:xfrm>
              <a:off x="9492828" y="6881768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6f0b646300_0_270"/>
            <p:cNvSpPr txBox="1"/>
            <p:nvPr/>
          </p:nvSpPr>
          <p:spPr>
            <a:xfrm>
              <a:off x="11174932" y="4768901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6f0b646300_0_270"/>
            <p:cNvSpPr/>
            <p:nvPr/>
          </p:nvSpPr>
          <p:spPr>
            <a:xfrm>
              <a:off x="13552250" y="62320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  <p:sp>
          <p:nvSpPr>
            <p:cNvPr id="484" name="Google Shape;484;g6f0b646300_0_270"/>
            <p:cNvSpPr/>
            <p:nvPr/>
          </p:nvSpPr>
          <p:spPr>
            <a:xfrm>
              <a:off x="9589850" y="82894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485" name="Google Shape;485;g6f0b646300_0_270"/>
            <p:cNvSpPr/>
            <p:nvPr/>
          </p:nvSpPr>
          <p:spPr>
            <a:xfrm>
              <a:off x="10656650" y="111088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486" name="Google Shape;486;g6f0b646300_0_270"/>
            <p:cNvSpPr/>
            <p:nvPr/>
          </p:nvSpPr>
          <p:spPr>
            <a:xfrm>
              <a:off x="13476050" y="110326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</p:grpSp>
      <p:sp>
        <p:nvSpPr>
          <p:cNvPr id="487" name="Google Shape;487;g6f0b646300_0_270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1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Left/Right refers to which subtree is taller</a:t>
            </a:r>
            <a:endParaRPr b="1" i="1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/>
          <p:nvPr>
            <p:ph idx="1" type="body"/>
          </p:nvPr>
        </p:nvSpPr>
        <p:spPr>
          <a:xfrm>
            <a:off x="1524000" y="4079875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6000"/>
              <a:t>Left Right Case</a:t>
            </a:r>
            <a:endParaRPr/>
          </a:p>
        </p:txBody>
      </p:sp>
      <p:sp>
        <p:nvSpPr>
          <p:cNvPr id="493" name="Google Shape;493;p1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494" name="Google Shape;494;p1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Maintaining Balance - Left Right Case</a:t>
            </a:r>
            <a:endParaRPr/>
          </a:p>
        </p:txBody>
      </p:sp>
      <p:sp>
        <p:nvSpPr>
          <p:cNvPr id="495" name="Google Shape;495;p17"/>
          <p:cNvSpPr/>
          <p:nvPr/>
        </p:nvSpPr>
        <p:spPr>
          <a:xfrm>
            <a:off x="5816936" y="920127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6" name="Google Shape;496;p17"/>
          <p:cNvSpPr txBox="1"/>
          <p:nvPr/>
        </p:nvSpPr>
        <p:spPr>
          <a:xfrm>
            <a:off x="5175864" y="997475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Rotate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7"/>
          <p:cNvSpPr/>
          <p:nvPr/>
        </p:nvSpPr>
        <p:spPr>
          <a:xfrm>
            <a:off x="12054538" y="523395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10562622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9" name="Google Shape;499;p17"/>
          <p:cNvCxnSpPr/>
          <p:nvPr/>
        </p:nvCxnSpPr>
        <p:spPr>
          <a:xfrm flipH="1">
            <a:off x="9169793" y="10853090"/>
            <a:ext cx="8643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00" name="Google Shape;500;p17"/>
          <p:cNvCxnSpPr/>
          <p:nvPr/>
        </p:nvCxnSpPr>
        <p:spPr>
          <a:xfrm flipH="1">
            <a:off x="11753622" y="6643819"/>
            <a:ext cx="637800" cy="66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01" name="Google Shape;501;p17"/>
          <p:cNvCxnSpPr/>
          <p:nvPr/>
        </p:nvCxnSpPr>
        <p:spPr>
          <a:xfrm>
            <a:off x="13353948" y="6562686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02" name="Google Shape;502;p17"/>
          <p:cNvCxnSpPr/>
          <p:nvPr/>
        </p:nvCxnSpPr>
        <p:spPr>
          <a:xfrm>
            <a:off x="10980577" y="10853090"/>
            <a:ext cx="527400" cy="1251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3" name="Google Shape;503;p17"/>
          <p:cNvSpPr/>
          <p:nvPr/>
        </p:nvSpPr>
        <p:spPr>
          <a:xfrm>
            <a:off x="9816664" y="950411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17"/>
          <p:cNvCxnSpPr/>
          <p:nvPr/>
        </p:nvCxnSpPr>
        <p:spPr>
          <a:xfrm flipH="1">
            <a:off x="10562677" y="8787280"/>
            <a:ext cx="417900" cy="65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05" name="Google Shape;505;p17"/>
          <p:cNvCxnSpPr/>
          <p:nvPr/>
        </p:nvCxnSpPr>
        <p:spPr>
          <a:xfrm>
            <a:off x="11898128" y="8641427"/>
            <a:ext cx="493200" cy="74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6" name="Google Shape;506;p17"/>
          <p:cNvSpPr txBox="1"/>
          <p:nvPr/>
        </p:nvSpPr>
        <p:spPr>
          <a:xfrm>
            <a:off x="14504273" y="6777916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7"/>
          <p:cNvSpPr txBox="1"/>
          <p:nvPr/>
        </p:nvSpPr>
        <p:spPr>
          <a:xfrm>
            <a:off x="11714207" y="773089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7"/>
          <p:cNvSpPr txBox="1"/>
          <p:nvPr/>
        </p:nvSpPr>
        <p:spPr>
          <a:xfrm>
            <a:off x="11008285" y="5538441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7"/>
          <p:cNvSpPr txBox="1"/>
          <p:nvPr/>
        </p:nvSpPr>
        <p:spPr>
          <a:xfrm>
            <a:off x="9638837" y="4070826"/>
            <a:ext cx="5366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Left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7"/>
          <p:cNvSpPr/>
          <p:nvPr/>
        </p:nvSpPr>
        <p:spPr>
          <a:xfrm>
            <a:off x="14329252" y="5706072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1" name="Google Shape;511;p17"/>
          <p:cNvSpPr/>
          <p:nvPr/>
        </p:nvSpPr>
        <p:spPr>
          <a:xfrm>
            <a:off x="21143845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19285906" y="5150923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3" name="Google Shape;513;p17"/>
          <p:cNvCxnSpPr>
            <a:endCxn id="514" idx="0"/>
          </p:cNvCxnSpPr>
          <p:nvPr/>
        </p:nvCxnSpPr>
        <p:spPr>
          <a:xfrm flipH="1">
            <a:off x="16205975" y="8686975"/>
            <a:ext cx="1098300" cy="9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5" name="Google Shape;515;p17"/>
          <p:cNvCxnSpPr>
            <a:endCxn id="516" idx="0"/>
          </p:cNvCxnSpPr>
          <p:nvPr/>
        </p:nvCxnSpPr>
        <p:spPr>
          <a:xfrm flipH="1">
            <a:off x="20823038" y="8725638"/>
            <a:ext cx="592500" cy="89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7" name="Google Shape;517;p17"/>
          <p:cNvCxnSpPr>
            <a:endCxn id="518" idx="0"/>
          </p:cNvCxnSpPr>
          <p:nvPr/>
        </p:nvCxnSpPr>
        <p:spPr>
          <a:xfrm>
            <a:off x="22377775" y="8644350"/>
            <a:ext cx="667200" cy="975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19" name="Google Shape;519;p17"/>
          <p:cNvCxnSpPr>
            <a:endCxn id="520" idx="0"/>
          </p:cNvCxnSpPr>
          <p:nvPr/>
        </p:nvCxnSpPr>
        <p:spPr>
          <a:xfrm>
            <a:off x="18267875" y="8770075"/>
            <a:ext cx="663000" cy="89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1" name="Google Shape;521;p17"/>
          <p:cNvSpPr/>
          <p:nvPr/>
        </p:nvSpPr>
        <p:spPr>
          <a:xfrm>
            <a:off x="17086905" y="7295364"/>
            <a:ext cx="1491900" cy="1491900"/>
          </a:xfrm>
          <a:prstGeom prst="ellipse">
            <a:avLst/>
          </a:prstGeom>
          <a:blipFill rotWithShape="1">
            <a:blip r:embed="rId3">
              <a:alphaModFix/>
            </a:blip>
            <a:tile algn="tl" flip="none" tx="0" sx="99996" ty="0" sy="99996"/>
          </a:blipFill>
          <a:ln>
            <a:noFill/>
          </a:ln>
        </p:spPr>
        <p:txBody>
          <a:bodyPr anchorCtr="0" anchor="ctr" bIns="76200" lIns="7315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ill Sans"/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2" name="Google Shape;522;p17"/>
          <p:cNvCxnSpPr/>
          <p:nvPr/>
        </p:nvCxnSpPr>
        <p:spPr>
          <a:xfrm flipH="1">
            <a:off x="17833006" y="6245388"/>
            <a:ext cx="1452900" cy="98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23" name="Google Shape;523;p17"/>
          <p:cNvCxnSpPr/>
          <p:nvPr/>
        </p:nvCxnSpPr>
        <p:spPr>
          <a:xfrm>
            <a:off x="20687144" y="6416287"/>
            <a:ext cx="966300" cy="825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4" name="Google Shape;524;p17"/>
          <p:cNvSpPr txBox="1"/>
          <p:nvPr/>
        </p:nvSpPr>
        <p:spPr>
          <a:xfrm>
            <a:off x="18378063" y="7672317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7"/>
          <p:cNvSpPr txBox="1"/>
          <p:nvPr/>
        </p:nvSpPr>
        <p:spPr>
          <a:xfrm>
            <a:off x="20950823" y="5243780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7"/>
          <p:cNvSpPr txBox="1"/>
          <p:nvPr/>
        </p:nvSpPr>
        <p:spPr>
          <a:xfrm>
            <a:off x="22735606" y="7618172"/>
            <a:ext cx="1215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92C2F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7"/>
          <p:cNvSpPr txBox="1"/>
          <p:nvPr/>
        </p:nvSpPr>
        <p:spPr>
          <a:xfrm>
            <a:off x="13847145" y="5069788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b="0" i="1" lang="en-U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Rotate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9" name="Google Shape;529;p17"/>
          <p:cNvGrpSpPr/>
          <p:nvPr/>
        </p:nvGrpSpPr>
        <p:grpSpPr>
          <a:xfrm>
            <a:off x="346128" y="5182525"/>
            <a:ext cx="6731056" cy="7863175"/>
            <a:chOff x="9492828" y="4497575"/>
            <a:chExt cx="6731056" cy="7863175"/>
          </a:xfrm>
        </p:grpSpPr>
        <p:sp>
          <p:nvSpPr>
            <p:cNvPr id="530" name="Google Shape;530;p17"/>
            <p:cNvSpPr/>
            <p:nvPr/>
          </p:nvSpPr>
          <p:spPr>
            <a:xfrm>
              <a:off x="12252851" y="4497575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10760935" y="6558985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2" name="Google Shape;532;p17"/>
            <p:cNvCxnSpPr/>
            <p:nvPr/>
          </p:nvCxnSpPr>
          <p:spPr>
            <a:xfrm flipH="1">
              <a:off x="10708719" y="8050901"/>
              <a:ext cx="438600" cy="651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33" name="Google Shape;533;p17"/>
            <p:cNvCxnSpPr/>
            <p:nvPr/>
          </p:nvCxnSpPr>
          <p:spPr>
            <a:xfrm flipH="1">
              <a:off x="11951935" y="5907440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34" name="Google Shape;534;p17"/>
            <p:cNvCxnSpPr/>
            <p:nvPr/>
          </p:nvCxnSpPr>
          <p:spPr>
            <a:xfrm>
              <a:off x="13552262" y="5826307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35" name="Google Shape;535;p17"/>
            <p:cNvCxnSpPr/>
            <p:nvPr/>
          </p:nvCxnSpPr>
          <p:spPr>
            <a:xfrm flipH="1">
              <a:off x="11706212" y="10259651"/>
              <a:ext cx="660000" cy="110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536" name="Google Shape;536;p17"/>
            <p:cNvSpPr/>
            <p:nvPr/>
          </p:nvSpPr>
          <p:spPr>
            <a:xfrm>
              <a:off x="11935925" y="8783579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37" name="Google Shape;537;p17"/>
            <p:cNvCxnSpPr/>
            <p:nvPr/>
          </p:nvCxnSpPr>
          <p:spPr>
            <a:xfrm>
              <a:off x="12050540" y="7998584"/>
              <a:ext cx="631200" cy="722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38" name="Google Shape;538;p17"/>
            <p:cNvCxnSpPr>
              <a:stCxn id="536" idx="5"/>
            </p:cNvCxnSpPr>
            <p:nvPr/>
          </p:nvCxnSpPr>
          <p:spPr>
            <a:xfrm>
              <a:off x="13209341" y="10056995"/>
              <a:ext cx="800100" cy="1352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539" name="Google Shape;539;p17"/>
            <p:cNvSpPr txBox="1"/>
            <p:nvPr/>
          </p:nvSpPr>
          <p:spPr>
            <a:xfrm>
              <a:off x="15007984" y="6531265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 txBox="1"/>
            <p:nvPr/>
          </p:nvSpPr>
          <p:spPr>
            <a:xfrm>
              <a:off x="9492828" y="6881768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 txBox="1"/>
            <p:nvPr/>
          </p:nvSpPr>
          <p:spPr>
            <a:xfrm>
              <a:off x="11174932" y="4768901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3552250" y="62320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9589850" y="82894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10656650" y="111088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13476050" y="11032650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</p:grpSp>
      <p:sp>
        <p:nvSpPr>
          <p:cNvPr id="546" name="Google Shape;546;p17"/>
          <p:cNvSpPr/>
          <p:nvPr/>
        </p:nvSpPr>
        <p:spPr>
          <a:xfrm>
            <a:off x="8130425" y="11793800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S1</a:t>
            </a:r>
            <a:endParaRPr sz="3600"/>
          </a:p>
        </p:txBody>
      </p:sp>
      <p:sp>
        <p:nvSpPr>
          <p:cNvPr id="547" name="Google Shape;547;p17"/>
          <p:cNvSpPr/>
          <p:nvPr/>
        </p:nvSpPr>
        <p:spPr>
          <a:xfrm>
            <a:off x="10870275" y="11793800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S2</a:t>
            </a:r>
            <a:endParaRPr sz="3600"/>
          </a:p>
        </p:txBody>
      </p:sp>
      <p:sp>
        <p:nvSpPr>
          <p:cNvPr id="548" name="Google Shape;548;p17"/>
          <p:cNvSpPr/>
          <p:nvPr/>
        </p:nvSpPr>
        <p:spPr>
          <a:xfrm>
            <a:off x="11739063" y="9216838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S3</a:t>
            </a:r>
            <a:endParaRPr sz="3600"/>
          </a:p>
        </p:txBody>
      </p:sp>
      <p:sp>
        <p:nvSpPr>
          <p:cNvPr id="549" name="Google Shape;549;p17"/>
          <p:cNvSpPr/>
          <p:nvPr/>
        </p:nvSpPr>
        <p:spPr>
          <a:xfrm>
            <a:off x="13267200" y="700302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S4</a:t>
            </a:r>
            <a:endParaRPr sz="3600"/>
          </a:p>
        </p:txBody>
      </p:sp>
      <p:sp>
        <p:nvSpPr>
          <p:cNvPr id="514" name="Google Shape;514;p17"/>
          <p:cNvSpPr/>
          <p:nvPr/>
        </p:nvSpPr>
        <p:spPr>
          <a:xfrm>
            <a:off x="15362675" y="966677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S1</a:t>
            </a:r>
            <a:endParaRPr sz="3600"/>
          </a:p>
        </p:txBody>
      </p:sp>
      <p:sp>
        <p:nvSpPr>
          <p:cNvPr id="520" name="Google Shape;520;p17"/>
          <p:cNvSpPr/>
          <p:nvPr/>
        </p:nvSpPr>
        <p:spPr>
          <a:xfrm>
            <a:off x="18087575" y="9666775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S2</a:t>
            </a:r>
            <a:endParaRPr sz="3600"/>
          </a:p>
        </p:txBody>
      </p:sp>
      <p:sp>
        <p:nvSpPr>
          <p:cNvPr id="516" name="Google Shape;516;p17"/>
          <p:cNvSpPr/>
          <p:nvPr/>
        </p:nvSpPr>
        <p:spPr>
          <a:xfrm>
            <a:off x="19979738" y="9619938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S3</a:t>
            </a:r>
            <a:endParaRPr sz="3600"/>
          </a:p>
        </p:txBody>
      </p:sp>
      <p:sp>
        <p:nvSpPr>
          <p:cNvPr id="518" name="Google Shape;518;p17"/>
          <p:cNvSpPr/>
          <p:nvPr/>
        </p:nvSpPr>
        <p:spPr>
          <a:xfrm>
            <a:off x="22201675" y="9619950"/>
            <a:ext cx="1686600" cy="1251900"/>
          </a:xfrm>
          <a:prstGeom prst="triangle">
            <a:avLst>
              <a:gd fmla="val 50000" name="adj"/>
            </a:avLst>
          </a:prstGeom>
          <a:solidFill>
            <a:srgbClr val="EDEEF1"/>
          </a:solidFill>
          <a:ln cap="flat" cmpd="sng" w="38100">
            <a:solidFill>
              <a:srgbClr val="7D8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S4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0b646300_0_33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Imbalanced Trees</a:t>
            </a:r>
            <a:endParaRPr/>
          </a:p>
        </p:txBody>
      </p:sp>
      <p:sp>
        <p:nvSpPr>
          <p:cNvPr id="555" name="Google Shape;555;g6f0b646300_0_33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Right-Left</a:t>
            </a:r>
            <a:r>
              <a:rPr lang="en-US"/>
              <a:t> Case</a:t>
            </a:r>
            <a:endParaRPr/>
          </a:p>
        </p:txBody>
      </p:sp>
      <p:sp>
        <p:nvSpPr>
          <p:cNvPr id="556" name="Google Shape;556;g6f0b646300_0_332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g6f0b646300_0_332"/>
          <p:cNvSpPr txBox="1"/>
          <p:nvPr/>
        </p:nvSpPr>
        <p:spPr>
          <a:xfrm>
            <a:off x="8700718" y="2969971"/>
            <a:ext cx="14553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rPr b="1" i="1" lang="en-US" sz="5000" u="none" cap="none" strike="noStrike">
                <a:solidFill>
                  <a:srgbClr val="7D8490"/>
                </a:solidFill>
                <a:latin typeface="Arial"/>
                <a:ea typeface="Arial"/>
                <a:cs typeface="Arial"/>
                <a:sym typeface="Arial"/>
              </a:rPr>
              <a:t>Left/Right refers to which subtree is taller</a:t>
            </a:r>
            <a:endParaRPr b="1" i="1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g6f0b646300_0_332"/>
          <p:cNvGrpSpPr/>
          <p:nvPr/>
        </p:nvGrpSpPr>
        <p:grpSpPr>
          <a:xfrm>
            <a:off x="8513288" y="4398198"/>
            <a:ext cx="5888513" cy="7742814"/>
            <a:chOff x="8513288" y="4398198"/>
            <a:chExt cx="5888513" cy="7742814"/>
          </a:xfrm>
        </p:grpSpPr>
        <p:sp>
          <p:nvSpPr>
            <p:cNvPr id="559" name="Google Shape;559;g6f0b646300_0_332"/>
            <p:cNvSpPr/>
            <p:nvPr/>
          </p:nvSpPr>
          <p:spPr>
            <a:xfrm>
              <a:off x="10199889" y="4398198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6f0b646300_0_332"/>
            <p:cNvSpPr/>
            <p:nvPr/>
          </p:nvSpPr>
          <p:spPr>
            <a:xfrm>
              <a:off x="11528397" y="6534570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1" name="Google Shape;561;g6f0b646300_0_332"/>
            <p:cNvCxnSpPr>
              <a:stCxn id="560" idx="5"/>
            </p:cNvCxnSpPr>
            <p:nvPr/>
          </p:nvCxnSpPr>
          <p:spPr>
            <a:xfrm>
              <a:off x="12801813" y="7807987"/>
              <a:ext cx="425100" cy="69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62" name="Google Shape;562;g6f0b646300_0_332"/>
            <p:cNvCxnSpPr/>
            <p:nvPr/>
          </p:nvCxnSpPr>
          <p:spPr>
            <a:xfrm flipH="1">
              <a:off x="9898973" y="5808063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63" name="Google Shape;563;g6f0b646300_0_332"/>
            <p:cNvCxnSpPr/>
            <p:nvPr/>
          </p:nvCxnSpPr>
          <p:spPr>
            <a:xfrm>
              <a:off x="11499300" y="5726930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64" name="Google Shape;564;g6f0b646300_0_332"/>
            <p:cNvCxnSpPr/>
            <p:nvPr/>
          </p:nvCxnSpPr>
          <p:spPr>
            <a:xfrm flipH="1">
              <a:off x="9653250" y="10160274"/>
              <a:ext cx="660000" cy="110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565" name="Google Shape;565;g6f0b646300_0_332"/>
            <p:cNvSpPr/>
            <p:nvPr/>
          </p:nvSpPr>
          <p:spPr>
            <a:xfrm>
              <a:off x="9882963" y="8684202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66" name="Google Shape;566;g6f0b646300_0_332"/>
            <p:cNvCxnSpPr>
              <a:stCxn id="560" idx="3"/>
            </p:cNvCxnSpPr>
            <p:nvPr/>
          </p:nvCxnSpPr>
          <p:spPr>
            <a:xfrm flipH="1">
              <a:off x="10866081" y="7807987"/>
              <a:ext cx="880800" cy="84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67" name="Google Shape;567;g6f0b646300_0_332"/>
            <p:cNvCxnSpPr>
              <a:stCxn id="565" idx="5"/>
            </p:cNvCxnSpPr>
            <p:nvPr/>
          </p:nvCxnSpPr>
          <p:spPr>
            <a:xfrm>
              <a:off x="11156379" y="9957619"/>
              <a:ext cx="800100" cy="1352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568" name="Google Shape;568;g6f0b646300_0_332"/>
            <p:cNvSpPr txBox="1"/>
            <p:nvPr/>
          </p:nvSpPr>
          <p:spPr>
            <a:xfrm>
              <a:off x="13020309" y="6804276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6f0b646300_0_332"/>
            <p:cNvSpPr txBox="1"/>
            <p:nvPr/>
          </p:nvSpPr>
          <p:spPr>
            <a:xfrm>
              <a:off x="8513288" y="9006988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6f0b646300_0_332"/>
            <p:cNvSpPr txBox="1"/>
            <p:nvPr/>
          </p:nvSpPr>
          <p:spPr>
            <a:xfrm>
              <a:off x="11499300" y="4603695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6f0b646300_0_332"/>
            <p:cNvSpPr/>
            <p:nvPr/>
          </p:nvSpPr>
          <p:spPr>
            <a:xfrm>
              <a:off x="8918275" y="6249788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572" name="Google Shape;572;g6f0b646300_0_332"/>
            <p:cNvSpPr/>
            <p:nvPr/>
          </p:nvSpPr>
          <p:spPr>
            <a:xfrm>
              <a:off x="8513300" y="10871688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573" name="Google Shape;573;g6f0b646300_0_332"/>
            <p:cNvSpPr/>
            <p:nvPr/>
          </p:nvSpPr>
          <p:spPr>
            <a:xfrm>
              <a:off x="11431050" y="10889113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  <p:sp>
          <p:nvSpPr>
            <p:cNvPr id="574" name="Google Shape;574;g6f0b646300_0_332"/>
            <p:cNvSpPr/>
            <p:nvPr/>
          </p:nvSpPr>
          <p:spPr>
            <a:xfrm>
              <a:off x="12715200" y="8026463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8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Partner Exercise 5</a:t>
            </a:r>
            <a:endParaRPr/>
          </a:p>
        </p:txBody>
      </p:sp>
      <p:sp>
        <p:nvSpPr>
          <p:cNvPr id="580" name="Google Shape;580;p18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Maintaining Balance - Right Left Case</a:t>
            </a:r>
            <a:endParaRPr/>
          </a:p>
        </p:txBody>
      </p:sp>
      <p:sp>
        <p:nvSpPr>
          <p:cNvPr id="581" name="Google Shape;581;p18"/>
          <p:cNvSpPr txBox="1"/>
          <p:nvPr>
            <p:ph idx="12" type="sldNum"/>
          </p:nvPr>
        </p:nvSpPr>
        <p:spPr>
          <a:xfrm>
            <a:off x="22483541" y="12665994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2" name="Google Shape;582;p18"/>
          <p:cNvGrpSpPr/>
          <p:nvPr/>
        </p:nvGrpSpPr>
        <p:grpSpPr>
          <a:xfrm>
            <a:off x="919288" y="4561386"/>
            <a:ext cx="5888513" cy="7742814"/>
            <a:chOff x="8513288" y="4398198"/>
            <a:chExt cx="5888513" cy="7742814"/>
          </a:xfrm>
        </p:grpSpPr>
        <p:sp>
          <p:nvSpPr>
            <p:cNvPr id="583" name="Google Shape;583;p18"/>
            <p:cNvSpPr/>
            <p:nvPr/>
          </p:nvSpPr>
          <p:spPr>
            <a:xfrm>
              <a:off x="10199889" y="4398198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11528397" y="6534570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5" name="Google Shape;585;p18"/>
            <p:cNvCxnSpPr>
              <a:stCxn id="584" idx="5"/>
            </p:cNvCxnSpPr>
            <p:nvPr/>
          </p:nvCxnSpPr>
          <p:spPr>
            <a:xfrm>
              <a:off x="12801813" y="7807987"/>
              <a:ext cx="425100" cy="6978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86" name="Google Shape;586;p18"/>
            <p:cNvCxnSpPr/>
            <p:nvPr/>
          </p:nvCxnSpPr>
          <p:spPr>
            <a:xfrm flipH="1">
              <a:off x="9898973" y="5808063"/>
              <a:ext cx="637800" cy="66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87" name="Google Shape;587;p18"/>
            <p:cNvCxnSpPr/>
            <p:nvPr/>
          </p:nvCxnSpPr>
          <p:spPr>
            <a:xfrm>
              <a:off x="11499300" y="5726930"/>
              <a:ext cx="493200" cy="744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88" name="Google Shape;588;p18"/>
            <p:cNvCxnSpPr/>
            <p:nvPr/>
          </p:nvCxnSpPr>
          <p:spPr>
            <a:xfrm flipH="1">
              <a:off x="9653250" y="10160274"/>
              <a:ext cx="660000" cy="11091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589" name="Google Shape;589;p18"/>
            <p:cNvSpPr/>
            <p:nvPr/>
          </p:nvSpPr>
          <p:spPr>
            <a:xfrm>
              <a:off x="9882963" y="8684202"/>
              <a:ext cx="1491900" cy="149190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99997" ty="0" sy="99997"/>
            </a:blipFill>
            <a:ln>
              <a:noFill/>
            </a:ln>
          </p:spPr>
          <p:txBody>
            <a:bodyPr anchorCtr="0" anchor="ctr" bIns="76200" lIns="7315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6000"/>
                <a:buFont typeface="Gill Sans"/>
                <a:buNone/>
              </a:pPr>
              <a:r>
                <a:rPr b="0" i="0" lang="en-US" sz="60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rPr>
                <a:t>c</a:t>
              </a:r>
              <a:endParaRPr b="0" i="0" sz="6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590" name="Google Shape;590;p18"/>
            <p:cNvCxnSpPr>
              <a:stCxn id="584" idx="3"/>
            </p:cNvCxnSpPr>
            <p:nvPr/>
          </p:nvCxnSpPr>
          <p:spPr>
            <a:xfrm flipH="1">
              <a:off x="10866081" y="7807987"/>
              <a:ext cx="880800" cy="84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cxnSp>
          <p:nvCxnSpPr>
            <p:cNvPr id="591" name="Google Shape;591;p18"/>
            <p:cNvCxnSpPr>
              <a:stCxn id="589" idx="5"/>
            </p:cNvCxnSpPr>
            <p:nvPr/>
          </p:nvCxnSpPr>
          <p:spPr>
            <a:xfrm>
              <a:off x="11156379" y="9957619"/>
              <a:ext cx="800100" cy="1352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miter lim="400000"/>
              <a:headEnd len="sm" w="sm" type="none"/>
              <a:tailEnd len="med" w="med" type="triangle"/>
            </a:ln>
          </p:spPr>
        </p:cxnSp>
        <p:sp>
          <p:nvSpPr>
            <p:cNvPr id="592" name="Google Shape;592;p18"/>
            <p:cNvSpPr txBox="1"/>
            <p:nvPr/>
          </p:nvSpPr>
          <p:spPr>
            <a:xfrm>
              <a:off x="13020309" y="6804276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 txBox="1"/>
            <p:nvPr/>
          </p:nvSpPr>
          <p:spPr>
            <a:xfrm>
              <a:off x="8513288" y="9006988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2C2F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 txBox="1"/>
            <p:nvPr/>
          </p:nvSpPr>
          <p:spPr>
            <a:xfrm>
              <a:off x="11499300" y="4603695"/>
              <a:ext cx="1215900" cy="8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5000"/>
                <a:buFont typeface="Arial"/>
                <a:buNone/>
              </a:pPr>
              <a:r>
                <a:rPr b="0" i="0" lang="en-US" sz="50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-2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918275" y="6249788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S1</a:t>
              </a:r>
              <a:endParaRPr sz="3600"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8513300" y="10871688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S2</a:t>
              </a:r>
              <a:endParaRPr sz="3600"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11431050" y="10889113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S3</a:t>
              </a:r>
              <a:endParaRPr sz="3600"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12715200" y="8026463"/>
              <a:ext cx="1686600" cy="1251900"/>
            </a:xfrm>
            <a:prstGeom prst="triangle">
              <a:avLst>
                <a:gd fmla="val 50000" name="adj"/>
              </a:avLst>
            </a:prstGeom>
            <a:solidFill>
              <a:srgbClr val="EDEEF1"/>
            </a:solidFill>
            <a:ln cap="flat" cmpd="sng" w="38100">
              <a:solidFill>
                <a:srgbClr val="7D84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/>
                <a:t>S4</a:t>
              </a:r>
              <a:endParaRPr sz="3600"/>
            </a:p>
          </p:txBody>
        </p:sp>
      </p:grpSp>
      <p:sp>
        <p:nvSpPr>
          <p:cNvPr id="599" name="Google Shape;599;p18"/>
          <p:cNvSpPr/>
          <p:nvPr/>
        </p:nvSpPr>
        <p:spPr>
          <a:xfrm>
            <a:off x="9786692" y="7440288"/>
            <a:ext cx="3653700" cy="908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3">
              <a:alphaModFix/>
            </a:blip>
            <a:tile algn="tl" flip="none" tx="0" sx="99997" ty="0" sy="99997"/>
          </a:blipFill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849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0" name="Google Shape;600;p18"/>
          <p:cNvSpPr txBox="1"/>
          <p:nvPr/>
        </p:nvSpPr>
        <p:spPr>
          <a:xfrm>
            <a:off x="9145620" y="8213760"/>
            <a:ext cx="46179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5000"/>
              <a:buFont typeface="Arial"/>
              <a:buNone/>
            </a:pPr>
            <a:r>
              <a:rPr i="1" lang="en-US" sz="5000">
                <a:solidFill>
                  <a:schemeClr val="dk1"/>
                </a:solidFill>
              </a:rPr>
              <a:t>????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8"/>
          <p:cNvSpPr/>
          <p:nvPr/>
        </p:nvSpPr>
        <p:spPr>
          <a:xfrm>
            <a:off x="15957700" y="5338300"/>
            <a:ext cx="5720700" cy="61890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602" name="Google Shape;602;p18"/>
          <p:cNvSpPr txBox="1"/>
          <p:nvPr/>
        </p:nvSpPr>
        <p:spPr>
          <a:xfrm>
            <a:off x="17714050" y="8390900"/>
            <a:ext cx="2208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????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9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def insert(value, node):</a:t>
            </a:r>
            <a:endParaRPr sz="5500"/>
          </a:p>
          <a:p>
            <a:pPr indent="-111125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lphaLcPeriod"/>
            </a:pPr>
            <a:r>
              <a:rPr lang="en-US" sz="5500"/>
              <a:t>If node == null, return a new data node.</a:t>
            </a:r>
            <a:endParaRPr sz="5500"/>
          </a:p>
          <a:p>
            <a:pPr indent="-111125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lphaLcPeriod"/>
            </a:pPr>
            <a:r>
              <a:rPr lang="en-US" sz="5500"/>
              <a:t>Set (L|R) child = insert(value, node.(L|R))</a:t>
            </a:r>
            <a:endParaRPr sz="5500"/>
          </a:p>
          <a:p>
            <a:pPr indent="-111125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lphaLcPeriod"/>
            </a:pPr>
            <a:r>
              <a:rPr lang="en-US" sz="5500"/>
              <a:t>If the current node is unbalanced, determine which case it is and perform the appropriate rotation(s).</a:t>
            </a:r>
            <a:endParaRPr sz="5500"/>
          </a:p>
          <a:p>
            <a:pPr indent="-111125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lphaLcPeriod"/>
            </a:pPr>
            <a:r>
              <a:rPr lang="en-US" sz="5500"/>
              <a:t>Update the height of the current node.</a:t>
            </a:r>
            <a:endParaRPr sz="5500"/>
          </a:p>
          <a:p>
            <a:pPr indent="-111125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Font typeface="Helvetica Neue"/>
              <a:buAutoNum type="alphaLcPeriod"/>
            </a:pPr>
            <a:r>
              <a:rPr lang="en-US" sz="5500"/>
              <a:t>Return the node.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Set the root of the tree to the result of the last recursive call.</a:t>
            </a:r>
            <a:endParaRPr sz="5500"/>
          </a:p>
        </p:txBody>
      </p:sp>
      <p:sp>
        <p:nvSpPr>
          <p:cNvPr id="608" name="Google Shape;608;p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09" name="Google Shape;609;p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</a:t>
            </a:r>
            <a:endParaRPr/>
          </a:p>
        </p:txBody>
      </p:sp>
      <p:sp>
        <p:nvSpPr>
          <p:cNvPr id="610" name="Google Shape;610;p19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/>
          <p:nvPr>
            <p:ph idx="1" type="body"/>
          </p:nvPr>
        </p:nvSpPr>
        <p:spPr>
          <a:xfrm>
            <a:off x="1524000" y="3317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def remove(value, node):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lphaLcPeriod"/>
            </a:pPr>
            <a:r>
              <a:rPr lang="en-US" sz="5000"/>
              <a:t>If node == null, return null.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If value == node.value, do subroutine removeHere.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Else if value &lt; node.value, set node.L = remove(value, node.L)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Else, set node.R = remove(value, node.R) 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lphaLcPeriod"/>
            </a:pPr>
            <a:r>
              <a:rPr lang="en-US" sz="5000"/>
              <a:t>If the current node is unbalanced, determine which case it is and perform the appropriate rotation(s).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Update the height of the current node.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lphaLcPeriod"/>
            </a:pPr>
            <a:r>
              <a:rPr lang="en-US" sz="5000"/>
              <a:t>Return the node.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Set the root of the tree to the result of the last recursive call.</a:t>
            </a:r>
            <a:endParaRPr sz="5000"/>
          </a:p>
        </p:txBody>
      </p:sp>
      <p:sp>
        <p:nvSpPr>
          <p:cNvPr id="616" name="Google Shape;616;p20"/>
          <p:cNvSpPr txBox="1"/>
          <p:nvPr>
            <p:ph type="title"/>
          </p:nvPr>
        </p:nvSpPr>
        <p:spPr>
          <a:xfrm>
            <a:off x="1524000" y="279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17" name="Google Shape;617;p20"/>
          <p:cNvSpPr txBox="1"/>
          <p:nvPr>
            <p:ph idx="2" type="body"/>
          </p:nvPr>
        </p:nvSpPr>
        <p:spPr>
          <a:xfrm>
            <a:off x="1524000" y="2159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618" name="Google Shape;618;p20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f115ba4b4_0_5"/>
          <p:cNvSpPr txBox="1"/>
          <p:nvPr>
            <p:ph idx="1" type="body"/>
          </p:nvPr>
        </p:nvSpPr>
        <p:spPr>
          <a:xfrm>
            <a:off x="1524000" y="30354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- Quizzes are at the beginning of class now! You must turn it in by 10:10, and if you're late, you don't get credit for attending the lecture.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- HW2 due tonight at 11:59pm. Sorry it was so tedious, but it's arguably the most important skill you'll learn in this class! And it's one of the most important things tested in interviews.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- Project 1 is posted. The first part is due next Tuesday at 11:59pm (email your TA if you need a free extension without a late day though).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- Mock interviews are ON A SLACK PHONE CALL! Not in person. Sorry I haven't mentioned that formally in class until now...</a:t>
            </a:r>
            <a:endParaRPr sz="5500"/>
          </a:p>
        </p:txBody>
      </p:sp>
      <p:sp>
        <p:nvSpPr>
          <p:cNvPr id="42" name="Google Shape;42;g6f115ba4b4_0_5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43" name="Google Shape;43;g6f115ba4b4_0_5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1"/>
          <p:cNvSpPr txBox="1"/>
          <p:nvPr>
            <p:ph idx="1" type="body"/>
          </p:nvPr>
        </p:nvSpPr>
        <p:spPr>
          <a:xfrm>
            <a:off x="1524000" y="3317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def removeHere(node):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Font typeface="Helvetica Neue"/>
              <a:buAutoNum type="alphaLcPeriod"/>
            </a:pPr>
            <a:r>
              <a:rPr lang="en-US" sz="5000"/>
              <a:t>If both children exist, find the successor (smallest node in the right subtree). Set node.value = successor.value. Set node.R = remove(successor.value, node-&gt;R).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Else if only a left child exists, set node = node.L.</a:t>
            </a:r>
            <a:endParaRPr sz="5000"/>
          </a:p>
          <a:p>
            <a:pPr indent="-1079500" lvl="1" marL="2057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0"/>
              <a:buAutoNum type="alphaLcPeriod"/>
            </a:pPr>
            <a:r>
              <a:rPr lang="en-US" sz="5000"/>
              <a:t>Else, set node = node.R.</a:t>
            </a:r>
            <a:endParaRPr sz="5000"/>
          </a:p>
        </p:txBody>
      </p:sp>
      <p:sp>
        <p:nvSpPr>
          <p:cNvPr id="624" name="Google Shape;624;p21"/>
          <p:cNvSpPr txBox="1"/>
          <p:nvPr>
            <p:ph type="title"/>
          </p:nvPr>
        </p:nvSpPr>
        <p:spPr>
          <a:xfrm>
            <a:off x="1524000" y="279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25" name="Google Shape;625;p21"/>
          <p:cNvSpPr txBox="1"/>
          <p:nvPr>
            <p:ph idx="2" type="body"/>
          </p:nvPr>
        </p:nvSpPr>
        <p:spPr>
          <a:xfrm>
            <a:off x="1524000" y="2159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626" name="Google Shape;626;p21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2"/>
          <p:cNvSpPr txBox="1"/>
          <p:nvPr>
            <p:ph idx="1" type="body"/>
          </p:nvPr>
        </p:nvSpPr>
        <p:spPr>
          <a:xfrm>
            <a:off x="1524000" y="32416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 u="sng">
                <a:solidFill>
                  <a:schemeClr val="hlink"/>
                </a:solidFill>
                <a:hlinkClick r:id="rId3"/>
              </a:rPr>
              <a:t>https://visualgo.net/en/bst</a:t>
            </a:r>
            <a:r>
              <a:rPr lang="en-US" sz="5500"/>
              <a:t> </a:t>
            </a:r>
            <a:endParaRPr sz="5500"/>
          </a:p>
        </p:txBody>
      </p:sp>
      <p:sp>
        <p:nvSpPr>
          <p:cNvPr id="632" name="Google Shape;632;p2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33" name="Google Shape;633;p2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 It!</a:t>
            </a:r>
            <a:endParaRPr/>
          </a:p>
        </p:txBody>
      </p:sp>
      <p:sp>
        <p:nvSpPr>
          <p:cNvPr id="634" name="Google Shape;634;p22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3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Grab some paper. Turn to your neighbor, and start building an AVL tree together. Go back and forth, each choosing to either insert a node or delete a node.</a:t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Draw out each step of the process as we just did together, including each rotation. Label heights and balance factors as they change.</a:t>
            </a:r>
            <a:endParaRPr sz="5500"/>
          </a:p>
        </p:txBody>
      </p:sp>
      <p:sp>
        <p:nvSpPr>
          <p:cNvPr id="640" name="Google Shape;640;p2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41" name="Google Shape;641;p2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Practice Time</a:t>
            </a:r>
            <a:endParaRPr/>
          </a:p>
        </p:txBody>
      </p:sp>
      <p:sp>
        <p:nvSpPr>
          <p:cNvPr id="642" name="Google Shape;642;p23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f0b646300_0_19"/>
          <p:cNvSpPr txBox="1"/>
          <p:nvPr>
            <p:ph idx="1" type="body"/>
          </p:nvPr>
        </p:nvSpPr>
        <p:spPr>
          <a:xfrm>
            <a:off x="1524000" y="4445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AVL (</a:t>
            </a:r>
            <a:r>
              <a:rPr b="1" lang="en-US" sz="5500"/>
              <a:t>A</a:t>
            </a:r>
            <a:r>
              <a:rPr lang="en-US" sz="5500"/>
              <a:t>delson-</a:t>
            </a:r>
            <a:r>
              <a:rPr b="1" lang="en-US" sz="5500"/>
              <a:t>V</a:t>
            </a:r>
            <a:r>
              <a:rPr lang="en-US" sz="5500"/>
              <a:t>elsky and </a:t>
            </a:r>
            <a:r>
              <a:rPr b="1" lang="en-US" sz="5500"/>
              <a:t>L</a:t>
            </a:r>
            <a:r>
              <a:rPr lang="en-US" sz="5500"/>
              <a:t>andis) Trees are a self-balancing Binary Search Tree that maintain a Balance Factor (BF) of |BF| &lt;= 1. 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BF(node) = height(node-&gt;left) - height(node-&gt;right)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height(node) = 1 + max(height(node-&gt;left), height(node-&gt;right))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height(leaf) = 0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85998"/>
              </a:buClr>
              <a:buSzPts val="7000"/>
              <a:buFont typeface="Arial"/>
              <a:buNone/>
            </a:pPr>
            <a:r>
              <a:rPr lang="en-US" sz="5500"/>
              <a:t>height(null) = -1</a:t>
            </a:r>
            <a:endParaRPr sz="5500"/>
          </a:p>
        </p:txBody>
      </p:sp>
      <p:sp>
        <p:nvSpPr>
          <p:cNvPr id="648" name="Google Shape;648;g6f0b646300_0_19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AVL Trees</a:t>
            </a:r>
            <a:endParaRPr/>
          </a:p>
        </p:txBody>
      </p:sp>
      <p:sp>
        <p:nvSpPr>
          <p:cNvPr id="649" name="Google Shape;649;g6f0b646300_0_19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Definition</a:t>
            </a:r>
            <a:endParaRPr/>
          </a:p>
        </p:txBody>
      </p:sp>
      <p:sp>
        <p:nvSpPr>
          <p:cNvPr id="650" name="Google Shape;650;g6f0b646300_0_19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f0b646300_0_33"/>
          <p:cNvSpPr txBox="1"/>
          <p:nvPr>
            <p:ph idx="1" type="body"/>
          </p:nvPr>
        </p:nvSpPr>
        <p:spPr>
          <a:xfrm>
            <a:off x="1524000" y="37592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Come up with pseudocode or a procedural description of an algorithm.</a:t>
            </a:r>
            <a:endParaRPr sz="5500"/>
          </a:p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Copy that pseudocode into comments in your code.</a:t>
            </a:r>
            <a:endParaRPr sz="5500"/>
          </a:p>
          <a:p>
            <a:pPr indent="-4572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sz="5500"/>
              <a:t>For each comment, translate it into code.</a:t>
            </a:r>
            <a:endParaRPr sz="5500"/>
          </a:p>
          <a:p>
            <a:pPr indent="-577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lphaLcPeriod"/>
            </a:pPr>
            <a:r>
              <a:rPr lang="en-US" sz="5500"/>
              <a:t>Use helper methods with descriptive names.</a:t>
            </a:r>
            <a:endParaRPr sz="5500"/>
          </a:p>
          <a:p>
            <a:pPr indent="-577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AutoNum type="alphaLcPeriod"/>
            </a:pPr>
            <a:r>
              <a:rPr lang="en-US" sz="5500"/>
              <a:t>Divide and conquer! Break it down into smaller and smaller chunks and conquer each chunk individually.</a:t>
            </a:r>
            <a:endParaRPr sz="5500"/>
          </a:p>
        </p:txBody>
      </p:sp>
      <p:sp>
        <p:nvSpPr>
          <p:cNvPr id="656" name="Google Shape;656;g6f0b646300_0_3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Translating an Algorithm into Code</a:t>
            </a:r>
            <a:endParaRPr/>
          </a:p>
        </p:txBody>
      </p:sp>
      <p:sp>
        <p:nvSpPr>
          <p:cNvPr id="657" name="Google Shape;657;g6f0b646300_0_33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f0b646300_1_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Midterm 1 Content Ends Here!</a:t>
            </a:r>
            <a:endParaRPr/>
          </a:p>
        </p:txBody>
      </p:sp>
      <p:sp>
        <p:nvSpPr>
          <p:cNvPr id="663" name="Google Shape;663;g6f0b646300_1_7"/>
          <p:cNvSpPr txBox="1"/>
          <p:nvPr>
            <p:ph idx="1" type="body"/>
          </p:nvPr>
        </p:nvSpPr>
        <p:spPr>
          <a:xfrm>
            <a:off x="1524000" y="42926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All sorts covered so far, including linear sorts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Heaps and complete trees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Computational complexity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AVL trees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Tries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Practice midterm will be posted on Canvas in the Files tab.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000"/>
              <a:t>Remember, you may bring one single-sided page of HANDWRITTEN notes.</a:t>
            </a:r>
            <a:endParaRPr sz="5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000"/>
          </a:p>
        </p:txBody>
      </p:sp>
      <p:sp>
        <p:nvSpPr>
          <p:cNvPr id="664" name="Google Shape;664;g6f0b646300_1_7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 Includes...</a:t>
            </a:r>
            <a:endParaRPr/>
          </a:p>
        </p:txBody>
      </p:sp>
      <p:sp>
        <p:nvSpPr>
          <p:cNvPr id="665" name="Google Shape;665;g6f0b646300_1_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4"/>
          <p:cNvSpPr txBox="1"/>
          <p:nvPr>
            <p:ph idx="1" type="body"/>
          </p:nvPr>
        </p:nvSpPr>
        <p:spPr>
          <a:xfrm>
            <a:off x="1524000" y="4079875"/>
            <a:ext cx="21336000" cy="9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AVL trees are not covered in the textbook. (They cover Red-Black Trees instead.) For additional resources covering AVL trees, I suggest</a:t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  </a:t>
            </a:r>
            <a:r>
              <a:rPr lang="en-US" sz="5500" u="sng">
                <a:solidFill>
                  <a:schemeClr val="hlink"/>
                </a:solidFill>
                <a:hlinkClick r:id="rId3"/>
              </a:rPr>
              <a:t>https://www.geeksforgeeks.org/avl-tree-set-1-insertion/</a:t>
            </a:r>
            <a:r>
              <a:rPr lang="en-US" sz="5500"/>
              <a:t> </a:t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  </a:t>
            </a:r>
            <a:r>
              <a:rPr lang="en-US" sz="5500" u="sng">
                <a:solidFill>
                  <a:schemeClr val="hlink"/>
                </a:solidFill>
                <a:hlinkClick r:id="rId4"/>
              </a:rPr>
              <a:t>https://www.geeksforgeeks.org/avl-tree-set-2-deletion/</a:t>
            </a:r>
            <a:r>
              <a:rPr lang="en-US" sz="5500"/>
              <a:t> </a:t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  </a:t>
            </a:r>
            <a:r>
              <a:rPr lang="en-US" sz="5500" u="sng">
                <a:solidFill>
                  <a:schemeClr val="hlink"/>
                </a:solidFill>
                <a:hlinkClick r:id="rId5"/>
              </a:rPr>
              <a:t>https://en.wikipedia.org/wiki/AVL_tree</a:t>
            </a:r>
            <a:r>
              <a:rPr lang="en-US" sz="5500"/>
              <a:t> </a:t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  </a:t>
            </a:r>
            <a:r>
              <a:rPr lang="en-US" sz="5500" u="sng">
                <a:solidFill>
                  <a:schemeClr val="hlink"/>
                </a:solidFill>
                <a:hlinkClick r:id="rId6"/>
              </a:rPr>
              <a:t>https://visualgo.net/en/bst?slide=2</a:t>
            </a:r>
            <a:r>
              <a:rPr lang="en-US" sz="5500"/>
              <a:t> (change to AVL tree at the top)</a:t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</p:txBody>
      </p:sp>
      <p:sp>
        <p:nvSpPr>
          <p:cNvPr id="671" name="Google Shape;671;p2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Notes</a:t>
            </a:r>
            <a:endParaRPr/>
          </a:p>
        </p:txBody>
      </p:sp>
      <p:sp>
        <p:nvSpPr>
          <p:cNvPr id="672" name="Google Shape;672;p2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3" name="Google Shape;673;p24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Identify cases when standard BSTs degrade in performance, and why self-balancing trees are important.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Perform AVL tree operations visually using algorithms described in class.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</p:txBody>
      </p:sp>
      <p:sp>
        <p:nvSpPr>
          <p:cNvPr id="49" name="Google Shape;49;p2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50" name="Google Shape;50;p2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will be able to…</a:t>
            </a:r>
            <a:endParaRPr/>
          </a:p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f0b646300_0_87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Partner Exercise 1</a:t>
            </a:r>
            <a:endParaRPr/>
          </a:p>
        </p:txBody>
      </p:sp>
      <p:sp>
        <p:nvSpPr>
          <p:cNvPr id="57" name="Google Shape;57;g6f0b646300_0_87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What are the properties of a BST?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Describe (by drawing a BST) worst-case insert and remove.</a:t>
            </a:r>
            <a:endParaRPr/>
          </a:p>
        </p:txBody>
      </p:sp>
      <p:sp>
        <p:nvSpPr>
          <p:cNvPr id="58" name="Google Shape;58;g6f0b646300_0_87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Binary Search Tree performance is always bound by the height of the tree.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Insertion, deletion, and lookup are all O(h).</a:t>
            </a:r>
            <a:endParaRPr sz="5500"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Performance</a:t>
            </a:r>
            <a:endParaRPr/>
          </a:p>
        </p:txBody>
      </p:sp>
      <p:sp>
        <p:nvSpPr>
          <p:cNvPr id="65" name="Google Shape;65;p4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Big O</a:t>
            </a:r>
            <a:endParaRPr/>
          </a:p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f0b646300_0_93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What is the worst-case performance of a BST if we know it's equally divided between left and right nodes?</a:t>
            </a:r>
            <a:endParaRPr/>
          </a:p>
        </p:txBody>
      </p:sp>
      <p:sp>
        <p:nvSpPr>
          <p:cNvPr id="72" name="Google Shape;72;g6f0b646300_0_9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Partner Exercise 2</a:t>
            </a:r>
            <a:endParaRPr/>
          </a:p>
        </p:txBody>
      </p:sp>
      <p:sp>
        <p:nvSpPr>
          <p:cNvPr id="73" name="Google Shape;73;g6f0b646300_0_93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f0b646300_0_93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0bc740ab_0_0"/>
          <p:cNvSpPr txBox="1"/>
          <p:nvPr>
            <p:ph idx="1" type="body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6f0bc740ab_0_0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care?</a:t>
            </a:r>
            <a:endParaRPr/>
          </a:p>
        </p:txBody>
      </p:sp>
      <p:sp>
        <p:nvSpPr>
          <p:cNvPr id="81" name="Google Shape;81;g6f0bc740ab_0_0"/>
          <p:cNvSpPr txBox="1"/>
          <p:nvPr>
            <p:ph idx="2" type="body"/>
          </p:nvPr>
        </p:nvSpPr>
        <p:spPr>
          <a:xfrm>
            <a:off x="1524000" y="2921000"/>
            <a:ext cx="213360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6f0bc740ab_0_0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idx="1" type="body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Every sorted data structure in modern programming will internally use some sort of self-balancing structure.</a:t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t/>
            </a:r>
            <a:endParaRPr sz="55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US" sz="5500"/>
              <a:t>AVL Trees are just one of those self-balancing structure. They’re one of the simplest to visualize and describe.</a:t>
            </a:r>
            <a:endParaRPr sz="5500"/>
          </a:p>
        </p:txBody>
      </p:sp>
      <p:sp>
        <p:nvSpPr>
          <p:cNvPr id="88" name="Google Shape;88;p3"/>
          <p:cNvSpPr txBox="1"/>
          <p:nvPr>
            <p:ph type="title"/>
          </p:nvPr>
        </p:nvSpPr>
        <p:spPr>
          <a:xfrm>
            <a:off x="1524000" y="1041400"/>
            <a:ext cx="213360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do we care?</a:t>
            </a:r>
            <a:endParaRPr/>
          </a:p>
        </p:txBody>
      </p:sp>
      <p:sp>
        <p:nvSpPr>
          <p:cNvPr id="89" name="Google Shape;89;p3"/>
          <p:cNvSpPr txBox="1"/>
          <p:nvPr>
            <p:ph idx="12" type="sldNum"/>
          </p:nvPr>
        </p:nvSpPr>
        <p:spPr>
          <a:xfrm>
            <a:off x="22818091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3475" lIns="223475" spcFirstLastPara="1" rIns="223475" wrap="square" tIns="223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